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9" r:id="rId4"/>
    <p:sldId id="260" r:id="rId5"/>
    <p:sldId id="282" r:id="rId6"/>
    <p:sldId id="261" r:id="rId7"/>
    <p:sldId id="283" r:id="rId8"/>
    <p:sldId id="258" r:id="rId9"/>
    <p:sldId id="284" r:id="rId10"/>
    <p:sldId id="286" r:id="rId11"/>
    <p:sldId id="280" r:id="rId12"/>
    <p:sldId id="268" r:id="rId13"/>
    <p:sldId id="262" r:id="rId14"/>
    <p:sldId id="281" r:id="rId15"/>
    <p:sldId id="263" r:id="rId16"/>
    <p:sldId id="264" r:id="rId17"/>
    <p:sldId id="265" r:id="rId18"/>
    <p:sldId id="266" r:id="rId19"/>
    <p:sldId id="267" r:id="rId20"/>
    <p:sldId id="269" r:id="rId21"/>
    <p:sldId id="270" r:id="rId22"/>
    <p:sldId id="271" r:id="rId23"/>
    <p:sldId id="272" r:id="rId24"/>
    <p:sldId id="273" r:id="rId25"/>
    <p:sldId id="275" r:id="rId26"/>
    <p:sldId id="279" r:id="rId27"/>
    <p:sldId id="277" r:id="rId28"/>
    <p:sldId id="278"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801" autoAdjust="0"/>
  </p:normalViewPr>
  <p:slideViewPr>
    <p:cSldViewPr snapToGrid="0" snapToObjects="1">
      <p:cViewPr varScale="1">
        <p:scale>
          <a:sx n="92" d="100"/>
          <a:sy n="92" d="100"/>
        </p:scale>
        <p:origin x="-912" y="-11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american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381000" y="685800"/>
            <a:ext cx="60960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r>
              <a:rPr dirty="0"/>
              <a:t>Kathy</a:t>
            </a:r>
            <a:r>
              <a:rPr lang="en-US" dirty="0"/>
              <a:t> &amp; John</a:t>
            </a:r>
            <a:r>
              <a:rPr dirty="0"/>
              <a:t> </a:t>
            </a:r>
            <a:r>
              <a:rPr lang="en-US" dirty="0"/>
              <a:t>t</a:t>
            </a:r>
            <a:r>
              <a:rPr dirty="0"/>
              <a:t>alk about how you got into storytelling…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KATHY</a:t>
            </a:r>
          </a:p>
          <a:p>
            <a:r>
              <a:rPr lang="en-US" dirty="0"/>
              <a:t>All joking aside, Many</a:t>
            </a:r>
            <a:r>
              <a:rPr lang="en-US" baseline="0" dirty="0"/>
              <a:t> prominent organizations are incorporating Citizen Storytelling into their organizations in different ways.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lang="en-US" dirty="0"/>
              <a:t>KATHY</a:t>
            </a:r>
          </a:p>
          <a:p>
            <a:r>
              <a:rPr dirty="0"/>
              <a:t>museum on main st. is part of the Smithsonian Institution Traveling Exihbition. It allows access to Smithsonian to small town America through exhibitions, research, educational resources and programming. They’ve visited 1,400 communities since 1994</a:t>
            </a:r>
          </a:p>
          <a:p>
            <a:endParaRPr dirty="0"/>
          </a:p>
          <a:p>
            <a:r>
              <a:rPr dirty="0"/>
              <a:t>In 2011, we began collecting stories about life in small-town America. We’ve gathered more than 1,200 stories from people like you. Share you story!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rPr lang="en-US" dirty="0"/>
              <a:t>KATHY</a:t>
            </a:r>
          </a:p>
          <a:p>
            <a:r>
              <a:rPr dirty="0"/>
              <a:t>advocacy example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rPr lang="en-US" dirty="0"/>
              <a:t>JOHN</a:t>
            </a:r>
          </a:p>
          <a:p>
            <a:r>
              <a:rPr dirty="0"/>
              <a:t>PSN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rPr lang="en-US" dirty="0"/>
              <a:t>KATHY</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pPr algn="l"/>
            <a:r>
              <a:rPr lang="en-US" dirty="0">
                <a:hlinkClick r:id="rId3"/>
              </a:rPr>
              <a:t>https://www.qzzr.com/c/quiz/234847/story-sifter-get-to-know-our-new-americans</a:t>
            </a:r>
            <a:endParaRPr lang="en-US"/>
          </a:p>
          <a:p>
            <a:endParaRPr lang="en-US" dirty="0"/>
          </a:p>
          <a:p>
            <a:endParaRPr lang="en-US" dirty="0"/>
          </a:p>
          <a:p>
            <a:r>
              <a:rPr lang="en-US" dirty="0"/>
              <a:t>JOHN</a:t>
            </a:r>
            <a:endParaRPr dirty="0"/>
          </a:p>
          <a:p>
            <a:r>
              <a:rPr dirty="0"/>
              <a:t>Catholic Charities Example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rPr lang="en-US" dirty="0"/>
              <a:t>KATHY</a:t>
            </a:r>
          </a:p>
          <a:p>
            <a:r>
              <a:rPr dirty="0"/>
              <a:t>corporate sector</a:t>
            </a:r>
          </a:p>
          <a:p>
            <a:r>
              <a:rPr dirty="0"/>
              <a:t>Evangelize Your Storytelling</a:t>
            </a:r>
          </a:p>
          <a:p>
            <a:r>
              <a:rPr dirty="0"/>
              <a:t>There's a native American saying that goes like this: "It takes a thousand voices to tell a single story." Similarly, it takes all the voices in your organization to tell your story. </a:t>
            </a:r>
          </a:p>
          <a:p>
            <a:pPr>
              <a:defRPr b="1"/>
            </a:pPr>
            <a:endParaRPr dirty="0"/>
          </a:p>
          <a:p>
            <a:pPr>
              <a:defRPr b="1"/>
            </a:pPr>
            <a:r>
              <a:rPr dirty="0"/>
              <a:t>ASK THE AUDIENCE FOR THEIR EXPERIENCES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rPr lang="en-US" dirty="0"/>
              <a:t>JOHN</a:t>
            </a:r>
            <a:endParaRPr dirty="0"/>
          </a:p>
          <a:p>
            <a:endParaRPr dirty="0"/>
          </a:p>
          <a:p>
            <a:r>
              <a:rPr dirty="0"/>
              <a:t>Stories were the number one motivator of the more than 50% of respondents who mad ether leap from supporting a cause online to also supporting offline.</a:t>
            </a:r>
          </a:p>
          <a:p>
            <a:r>
              <a:rPr dirty="0"/>
              <a:t>Source: Georgetown CSIC, Digital Persuasion report</a:t>
            </a:r>
          </a:p>
          <a:p>
            <a:endParaRPr dirty="0"/>
          </a:p>
          <a:p>
            <a:r>
              <a:rPr dirty="0"/>
              <a:t>John: overview of power of story—- creating emotion and driving action. Added benefit of authentic</a:t>
            </a:r>
          </a:p>
          <a:p>
            <a:r>
              <a:rPr dirty="0"/>
              <a:t>ADD RESEARCH POINT ON IMPORTANCE AND mettle man trust </a:t>
            </a:r>
            <a:br>
              <a:rPr dirty="0"/>
            </a:br>
            <a:r>
              <a:rPr dirty="0"/>
              <a:t>in the era of fake news, how do you build trust— esp. for millennials </a:t>
            </a:r>
          </a:p>
          <a:p>
            <a:r>
              <a:rPr dirty="0"/>
              <a:t>… so then why isn’t everyone doing them? It takes investment to do it right!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rPr lang="en-US" dirty="0"/>
              <a:t>JOHN</a:t>
            </a:r>
          </a:p>
          <a:p>
            <a:r>
              <a:rPr lang="en-US" dirty="0"/>
              <a:t>Explain what</a:t>
            </a:r>
            <a:r>
              <a:rPr lang="en-US" baseline="0" dirty="0"/>
              <a:t> the workbook is for. Ask audience to fill out first 3 questions and let them know we’ll group to discuss in 5 or 7 minutes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rPr lang="en-US" dirty="0"/>
              <a:t>It’s not just their job, but </a:t>
            </a:r>
            <a:r>
              <a:rPr lang="en-US" dirty="0" err="1"/>
              <a:t>eveyone’s</a:t>
            </a:r>
            <a:r>
              <a:rPr lang="en-US" dirty="0"/>
              <a:t> job and they need to think about </a:t>
            </a:r>
            <a:r>
              <a:rPr lang="en-US" dirty="0" err="1"/>
              <a:t>insfusing</a:t>
            </a:r>
            <a:r>
              <a:rPr lang="en-US" dirty="0"/>
              <a:t> this in the whole org. not just development</a:t>
            </a:r>
            <a:r>
              <a:rPr lang="en-US" baseline="0" dirty="0"/>
              <a:t> or </a:t>
            </a:r>
            <a:r>
              <a:rPr lang="en-US" baseline="0" dirty="0" err="1"/>
              <a:t>comms</a:t>
            </a:r>
            <a:r>
              <a:rPr lang="en-US" baseline="0" dirty="0"/>
              <a:t>.</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JOHN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Insert photo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JOHN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JOHN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lang="en-US" dirty="0"/>
              <a:t>JOHN</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https://www.youtube.com/watch?v=EBswOtX1LEI</a:t>
            </a:r>
            <a:endParaRPr lang="en-US"/>
          </a:p>
        </p:txBody>
      </p:sp>
    </p:spTree>
    <p:extLst>
      <p:ext uri="{BB962C8B-B14F-4D97-AF65-F5344CB8AC3E}">
        <p14:creationId xmlns:p14="http://schemas.microsoft.com/office/powerpoint/2010/main" val="1267786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KATHY</a:t>
            </a:r>
          </a:p>
          <a:p>
            <a:r>
              <a:rPr lang="en-US" dirty="0"/>
              <a:t>Leads into next slide about donor story</a:t>
            </a:r>
            <a:r>
              <a:rPr lang="en-US" baseline="0" dirty="0"/>
              <a:t> and facilitating the process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KATHY</a:t>
            </a:r>
          </a:p>
          <a:p>
            <a:r>
              <a:rPr lang="en-US" dirty="0"/>
              <a:t>Only feature TWO stories</a:t>
            </a:r>
          </a:p>
          <a:p>
            <a:r>
              <a:rPr lang="en-US" dirty="0"/>
              <a:t>Insert hyperlink on page</a:t>
            </a:r>
          </a:p>
          <a:p>
            <a:r>
              <a:rPr lang="en-US" dirty="0"/>
              <a:t>Even when you coordinate it, people can say nicer things about you than you can say about yourself and write them in first person--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rPr lang="en-US" dirty="0"/>
              <a:t>KATHY</a:t>
            </a:r>
            <a:endParaRPr dirty="0"/>
          </a:p>
          <a:p>
            <a:r>
              <a:rPr dirty="0"/>
              <a:t>Story Corps in action</a:t>
            </a:r>
          </a:p>
          <a:p>
            <a:r>
              <a:rPr dirty="0"/>
              <a:t>Kathy share PG Days example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5" name="image1.png"/>
          <p:cNvPicPr>
            <a:picLocks noChangeAspect="1"/>
          </p:cNvPicPr>
          <p:nvPr/>
        </p:nvPicPr>
        <p:blipFill>
          <a:blip r:embed="rId2">
            <a:extLst/>
          </a:blip>
          <a:srcRect b="25000"/>
          <a:stretch>
            <a:fillRect/>
          </a:stretch>
        </p:blipFill>
        <p:spPr>
          <a:xfrm>
            <a:off x="0" y="0"/>
            <a:ext cx="12192000" cy="6858000"/>
          </a:xfrm>
          <a:prstGeom prst="rect">
            <a:avLst/>
          </a:prstGeom>
          <a:ln w="12700">
            <a:miter lim="400000"/>
          </a:ln>
        </p:spPr>
      </p:pic>
      <p:sp>
        <p:nvSpPr>
          <p:cNvPr id="16" name="Shape 16"/>
          <p:cNvSpPr>
            <a:spLocks noGrp="1"/>
          </p:cNvSpPr>
          <p:nvPr>
            <p:ph type="title"/>
          </p:nvPr>
        </p:nvSpPr>
        <p:spPr>
          <a:xfrm>
            <a:off x="2684584" y="269347"/>
            <a:ext cx="9144001" cy="2336257"/>
          </a:xfrm>
          <a:prstGeom prst="rect">
            <a:avLst/>
          </a:prstGeom>
        </p:spPr>
        <p:txBody>
          <a:bodyPr anchor="b"/>
          <a:lstStyle>
            <a:lvl1pPr algn="ctr">
              <a:defRPr sz="6000" cap="small">
                <a:solidFill>
                  <a:srgbClr val="1C1D54"/>
                </a:solidFill>
              </a:defRPr>
            </a:lvl1pPr>
          </a:lstStyle>
          <a:p>
            <a:r>
              <a:t>Title Text</a:t>
            </a:r>
          </a:p>
        </p:txBody>
      </p:sp>
      <p:sp>
        <p:nvSpPr>
          <p:cNvPr id="17" name="Shape 17"/>
          <p:cNvSpPr>
            <a:spLocks noGrp="1"/>
          </p:cNvSpPr>
          <p:nvPr>
            <p:ph type="body" sz="quarter" idx="1"/>
          </p:nvPr>
        </p:nvSpPr>
        <p:spPr>
          <a:xfrm>
            <a:off x="2810278" y="3018123"/>
            <a:ext cx="9144001" cy="1655763"/>
          </a:xfrm>
          <a:prstGeom prst="rect">
            <a:avLst/>
          </a:prstGeom>
        </p:spPr>
        <p:txBody>
          <a:bodyPr/>
          <a:lstStyle>
            <a:lvl1pPr marL="0" indent="0" algn="ctr">
              <a:buSzTx/>
              <a:buFontTx/>
              <a:buNone/>
              <a:defRPr sz="2400" b="1" cap="small">
                <a:solidFill>
                  <a:srgbClr val="4C70AD"/>
                </a:solidFill>
                <a:effectLst>
                  <a:outerShdw blurRad="38100" dist="38100" dir="2700000" rotWithShape="0">
                    <a:srgbClr val="000000">
                      <a:alpha val="43137"/>
                    </a:srgbClr>
                  </a:outerShdw>
                </a:effectLst>
              </a:defRPr>
            </a:lvl1pPr>
            <a:lvl2pPr marL="0" indent="457200" algn="ctr">
              <a:buSzTx/>
              <a:buFontTx/>
              <a:buNone/>
              <a:defRPr sz="2400" b="1" cap="small">
                <a:solidFill>
                  <a:srgbClr val="4C70AD"/>
                </a:solidFill>
                <a:effectLst>
                  <a:outerShdw blurRad="38100" dist="38100" dir="2700000" rotWithShape="0">
                    <a:srgbClr val="000000">
                      <a:alpha val="43137"/>
                    </a:srgbClr>
                  </a:outerShdw>
                </a:effectLst>
              </a:defRPr>
            </a:lvl2pPr>
            <a:lvl3pPr marL="0" indent="914400" algn="ctr">
              <a:buSzTx/>
              <a:buFontTx/>
              <a:buNone/>
              <a:defRPr sz="2400" b="1" cap="small">
                <a:solidFill>
                  <a:srgbClr val="4C70AD"/>
                </a:solidFill>
                <a:effectLst>
                  <a:outerShdw blurRad="38100" dist="38100" dir="2700000" rotWithShape="0">
                    <a:srgbClr val="000000">
                      <a:alpha val="43137"/>
                    </a:srgbClr>
                  </a:outerShdw>
                </a:effectLst>
              </a:defRPr>
            </a:lvl3pPr>
            <a:lvl4pPr marL="0" indent="1371600" algn="ctr">
              <a:buSzTx/>
              <a:buFontTx/>
              <a:buNone/>
              <a:defRPr sz="2400" b="1" cap="small">
                <a:solidFill>
                  <a:srgbClr val="4C70AD"/>
                </a:solidFill>
                <a:effectLst>
                  <a:outerShdw blurRad="38100" dist="38100" dir="2700000" rotWithShape="0">
                    <a:srgbClr val="000000">
                      <a:alpha val="43137"/>
                    </a:srgbClr>
                  </a:outerShdw>
                </a:effectLst>
              </a:defRPr>
            </a:lvl4pPr>
            <a:lvl5pPr marL="0" indent="1828800" algn="ctr">
              <a:buSzTx/>
              <a:buFontTx/>
              <a:buNone/>
              <a:defRPr sz="2400" b="1" cap="small">
                <a:solidFill>
                  <a:srgbClr val="4C70AD"/>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pic>
        <p:nvPicPr>
          <p:cNvPr id="18" name="image2.jpeg"/>
          <p:cNvPicPr>
            <a:picLocks noChangeAspect="1"/>
          </p:cNvPicPr>
          <p:nvPr/>
        </p:nvPicPr>
        <p:blipFill>
          <a:blip r:embed="rId3">
            <a:extLst/>
          </a:blip>
          <a:stretch>
            <a:fillRect/>
          </a:stretch>
        </p:blipFill>
        <p:spPr>
          <a:xfrm>
            <a:off x="10640632" y="4892675"/>
            <a:ext cx="1313646" cy="1828800"/>
          </a:xfrm>
          <a:prstGeom prst="rect">
            <a:avLst/>
          </a:prstGeom>
          <a:ln w="12700">
            <a:miter lim="400000"/>
          </a:ln>
        </p:spPr>
      </p:pic>
      <p:sp>
        <p:nvSpPr>
          <p:cNvPr id="19" name="Shape 19"/>
          <p:cNvSpPr/>
          <p:nvPr/>
        </p:nvSpPr>
        <p:spPr>
          <a:xfrm>
            <a:off x="8621359" y="6198254"/>
            <a:ext cx="3207225" cy="5232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p>
            <a:pPr>
              <a:defRPr sz="2800" b="1">
                <a:solidFill>
                  <a:srgbClr val="1C1D54"/>
                </a:solidFill>
                <a:effectLst>
                  <a:outerShdw blurRad="38100" dist="38100" dir="2700000" rotWithShape="0">
                    <a:srgbClr val="000000">
                      <a:alpha val="43137"/>
                    </a:srgbClr>
                  </a:outerShdw>
                </a:effectLst>
                <a:latin typeface="+mn-lt"/>
                <a:ea typeface="+mn-ea"/>
                <a:cs typeface="+mn-cs"/>
                <a:sym typeface="Helvetica"/>
              </a:defRPr>
            </a:pPr>
            <a:r>
              <a:t>#</a:t>
            </a:r>
            <a:r>
              <a:rPr cap="small"/>
              <a:t>Bridge17</a:t>
            </a:r>
          </a:p>
        </p:txBody>
      </p:sp>
      <p:pic>
        <p:nvPicPr>
          <p:cNvPr id="20" name="image3.png"/>
          <p:cNvPicPr>
            <a:picLocks noChangeAspect="1"/>
          </p:cNvPicPr>
          <p:nvPr/>
        </p:nvPicPr>
        <p:blipFill>
          <a:blip r:embed="rId4">
            <a:extLst/>
          </a:blip>
          <a:stretch>
            <a:fillRect/>
          </a:stretch>
        </p:blipFill>
        <p:spPr>
          <a:xfrm>
            <a:off x="956" y="2621556"/>
            <a:ext cx="4398896" cy="4114801"/>
          </a:xfrm>
          <a:prstGeom prst="rect">
            <a:avLst/>
          </a:prstGeom>
          <a:ln w="12700">
            <a:miter lim="400000"/>
          </a:ln>
        </p:spPr>
      </p:pic>
      <p:sp>
        <p:nvSpPr>
          <p:cNvPr id="21" name="Shape 2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00" name="Shape 100"/>
          <p:cNvSpPr>
            <a:spLocks noGrp="1"/>
          </p:cNvSpPr>
          <p:nvPr>
            <p:ph type="title"/>
          </p:nvPr>
        </p:nvSpPr>
        <p:spPr>
          <a:xfrm>
            <a:off x="838200" y="365125"/>
            <a:ext cx="10515600" cy="1325563"/>
          </a:xfrm>
          <a:prstGeom prst="rect">
            <a:avLst/>
          </a:prstGeom>
        </p:spPr>
        <p:txBody>
          <a:bodyPr/>
          <a:lstStyle>
            <a:lvl1pPr>
              <a:defRPr b="0">
                <a:solidFill>
                  <a:srgbClr val="000000"/>
                </a:solidFill>
                <a:latin typeface="+mj-lt"/>
                <a:ea typeface="+mj-ea"/>
                <a:cs typeface="+mj-cs"/>
                <a:sym typeface="Calibri"/>
              </a:defRPr>
            </a:lvl1pPr>
          </a:lstStyle>
          <a:p>
            <a:pPr>
              <a:defRPr>
                <a:effectLst/>
              </a:defRPr>
            </a:pPr>
            <a:r>
              <a:t>Title Text</a:t>
            </a:r>
          </a:p>
        </p:txBody>
      </p:sp>
      <p:sp>
        <p:nvSpPr>
          <p:cNvPr id="101" name="Shape 101"/>
          <p:cNvSpPr>
            <a:spLocks noGrp="1"/>
          </p:cNvSpPr>
          <p:nvPr>
            <p:ph type="body" idx="1"/>
          </p:nvPr>
        </p:nvSpPr>
        <p:spPr>
          <a:xfrm>
            <a:off x="838200" y="1825625"/>
            <a:ext cx="10515600" cy="4351338"/>
          </a:xfrm>
          <a:prstGeom prst="rect">
            <a:avLst/>
          </a:prstGeom>
        </p:spPr>
        <p:txBody>
          <a:bodyPr/>
          <a:lstStyle>
            <a:lvl1pPr>
              <a:defRPr>
                <a:solidFill>
                  <a:srgbClr val="000000"/>
                </a:solidFill>
                <a:latin typeface="+mj-lt"/>
                <a:ea typeface="+mj-ea"/>
                <a:cs typeface="+mj-cs"/>
                <a:sym typeface="Calibri"/>
              </a:defRPr>
            </a:lvl1pPr>
            <a:lvl2pPr>
              <a:defRPr>
                <a:solidFill>
                  <a:srgbClr val="000000"/>
                </a:solidFill>
                <a:latin typeface="+mj-lt"/>
                <a:ea typeface="+mj-ea"/>
                <a:cs typeface="+mj-cs"/>
                <a:sym typeface="Calibri"/>
              </a:defRPr>
            </a:lvl2pPr>
            <a:lvl3pPr>
              <a:defRPr>
                <a:solidFill>
                  <a:srgbClr val="000000"/>
                </a:solidFill>
                <a:latin typeface="+mj-lt"/>
                <a:ea typeface="+mj-ea"/>
                <a:cs typeface="+mj-cs"/>
                <a:sym typeface="Calibri"/>
              </a:defRPr>
            </a:lvl3pPr>
            <a:lvl4pPr>
              <a:defRPr>
                <a:solidFill>
                  <a:srgbClr val="000000"/>
                </a:solidFill>
                <a:latin typeface="+mj-lt"/>
                <a:ea typeface="+mj-ea"/>
                <a:cs typeface="+mj-cs"/>
                <a:sym typeface="Calibri"/>
              </a:defRPr>
            </a:lvl4pPr>
            <a:lvl5pPr>
              <a:defRPr>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2" name="Shape 10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09" name="Shape 109"/>
          <p:cNvSpPr>
            <a:spLocks noGrp="1"/>
          </p:cNvSpPr>
          <p:nvPr>
            <p:ph type="title"/>
          </p:nvPr>
        </p:nvSpPr>
        <p:spPr>
          <a:xfrm>
            <a:off x="8724900" y="365125"/>
            <a:ext cx="2628900" cy="5811838"/>
          </a:xfrm>
          <a:prstGeom prst="rect">
            <a:avLst/>
          </a:prstGeom>
        </p:spPr>
        <p:txBody>
          <a:bodyPr/>
          <a:lstStyle>
            <a:lvl1pPr>
              <a:defRPr b="0">
                <a:solidFill>
                  <a:srgbClr val="000000"/>
                </a:solidFill>
                <a:latin typeface="+mj-lt"/>
                <a:ea typeface="+mj-ea"/>
                <a:cs typeface="+mj-cs"/>
                <a:sym typeface="Calibri"/>
              </a:defRPr>
            </a:lvl1pPr>
          </a:lstStyle>
          <a:p>
            <a:pPr>
              <a:defRPr>
                <a:effectLst/>
              </a:defRPr>
            </a:pPr>
            <a:r>
              <a:t>Title Text</a:t>
            </a:r>
          </a:p>
        </p:txBody>
      </p:sp>
      <p:sp>
        <p:nvSpPr>
          <p:cNvPr id="110" name="Shape 110"/>
          <p:cNvSpPr>
            <a:spLocks noGrp="1"/>
          </p:cNvSpPr>
          <p:nvPr>
            <p:ph type="body" idx="1"/>
          </p:nvPr>
        </p:nvSpPr>
        <p:spPr>
          <a:xfrm>
            <a:off x="838200" y="365125"/>
            <a:ext cx="7734300" cy="5811838"/>
          </a:xfrm>
          <a:prstGeom prst="rect">
            <a:avLst/>
          </a:prstGeom>
        </p:spPr>
        <p:txBody>
          <a:bodyPr/>
          <a:lstStyle>
            <a:lvl1pPr>
              <a:defRPr>
                <a:solidFill>
                  <a:srgbClr val="000000"/>
                </a:solidFill>
                <a:latin typeface="+mj-lt"/>
                <a:ea typeface="+mj-ea"/>
                <a:cs typeface="+mj-cs"/>
                <a:sym typeface="Calibri"/>
              </a:defRPr>
            </a:lvl1pPr>
            <a:lvl2pPr>
              <a:defRPr>
                <a:solidFill>
                  <a:srgbClr val="000000"/>
                </a:solidFill>
                <a:latin typeface="+mj-lt"/>
                <a:ea typeface="+mj-ea"/>
                <a:cs typeface="+mj-cs"/>
                <a:sym typeface="Calibri"/>
              </a:defRPr>
            </a:lvl2pPr>
            <a:lvl3pPr>
              <a:defRPr>
                <a:solidFill>
                  <a:srgbClr val="000000"/>
                </a:solidFill>
                <a:latin typeface="+mj-lt"/>
                <a:ea typeface="+mj-ea"/>
                <a:cs typeface="+mj-cs"/>
                <a:sym typeface="Calibri"/>
              </a:defRPr>
            </a:lvl3pPr>
            <a:lvl4pPr>
              <a:defRPr>
                <a:solidFill>
                  <a:srgbClr val="000000"/>
                </a:solidFill>
                <a:latin typeface="+mj-lt"/>
                <a:ea typeface="+mj-ea"/>
                <a:cs typeface="+mj-cs"/>
                <a:sym typeface="Calibri"/>
              </a:defRPr>
            </a:lvl4pPr>
            <a:lvl5pPr>
              <a:defRPr>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1" name="Shape 11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r>
              <a:t>Title Text</a:t>
            </a:r>
          </a:p>
        </p:txBody>
      </p:sp>
      <p:sp>
        <p:nvSpPr>
          <p:cNvPr id="29" name="Shape 2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hape 3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7" name="Shape 37"/>
          <p:cNvSpPr>
            <a:spLocks noGrp="1"/>
          </p:cNvSpPr>
          <p:nvPr>
            <p:ph type="title"/>
          </p:nvPr>
        </p:nvSpPr>
        <p:spPr>
          <a:xfrm>
            <a:off x="831850" y="1709738"/>
            <a:ext cx="10515600" cy="2852737"/>
          </a:xfrm>
          <a:prstGeom prst="rect">
            <a:avLst/>
          </a:prstGeom>
        </p:spPr>
        <p:txBody>
          <a:bodyPr anchor="b"/>
          <a:lstStyle>
            <a:lvl1pPr>
              <a:defRPr sz="6000" b="0">
                <a:solidFill>
                  <a:srgbClr val="000000"/>
                </a:solidFill>
                <a:latin typeface="+mj-lt"/>
                <a:ea typeface="+mj-ea"/>
                <a:cs typeface="+mj-cs"/>
                <a:sym typeface="Calibri"/>
              </a:defRPr>
            </a:lvl1pPr>
          </a:lstStyle>
          <a:p>
            <a:pPr>
              <a:defRPr>
                <a:effectLst/>
              </a:defRPr>
            </a:pPr>
            <a:r>
              <a:t>Title Text</a:t>
            </a:r>
          </a:p>
        </p:txBody>
      </p:sp>
      <p:sp>
        <p:nvSpPr>
          <p:cNvPr id="38" name="Shape 38"/>
          <p:cNvSpPr>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latin typeface="+mj-lt"/>
                <a:ea typeface="+mj-ea"/>
                <a:cs typeface="+mj-cs"/>
                <a:sym typeface="Calibri"/>
              </a:defRPr>
            </a:lvl1pPr>
            <a:lvl2pPr marL="0" indent="457200">
              <a:buSzTx/>
              <a:buFontTx/>
              <a:buNone/>
              <a:defRPr sz="2400">
                <a:solidFill>
                  <a:srgbClr val="888888"/>
                </a:solidFill>
                <a:latin typeface="+mj-lt"/>
                <a:ea typeface="+mj-ea"/>
                <a:cs typeface="+mj-cs"/>
                <a:sym typeface="Calibri"/>
              </a:defRPr>
            </a:lvl2pPr>
            <a:lvl3pPr marL="0" indent="914400">
              <a:buSzTx/>
              <a:buFontTx/>
              <a:buNone/>
              <a:defRPr sz="2400">
                <a:solidFill>
                  <a:srgbClr val="888888"/>
                </a:solidFill>
                <a:latin typeface="+mj-lt"/>
                <a:ea typeface="+mj-ea"/>
                <a:cs typeface="+mj-cs"/>
                <a:sym typeface="Calibri"/>
              </a:defRPr>
            </a:lvl3pPr>
            <a:lvl4pPr marL="0" indent="1371600">
              <a:buSzTx/>
              <a:buFontTx/>
              <a:buNone/>
              <a:defRPr sz="2400">
                <a:solidFill>
                  <a:srgbClr val="888888"/>
                </a:solidFill>
                <a:latin typeface="+mj-lt"/>
                <a:ea typeface="+mj-ea"/>
                <a:cs typeface="+mj-cs"/>
                <a:sym typeface="Calibri"/>
              </a:defRPr>
            </a:lvl4pPr>
            <a:lvl5pPr marL="0" indent="1828800">
              <a:buSzTx/>
              <a:buFontTx/>
              <a:buNone/>
              <a:defRPr sz="24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6" name="Shape 46"/>
          <p:cNvSpPr>
            <a:spLocks noGrp="1"/>
          </p:cNvSpPr>
          <p:nvPr>
            <p:ph type="title"/>
          </p:nvPr>
        </p:nvSpPr>
        <p:spPr>
          <a:xfrm>
            <a:off x="838200" y="365125"/>
            <a:ext cx="10515600" cy="1325563"/>
          </a:xfrm>
          <a:prstGeom prst="rect">
            <a:avLst/>
          </a:prstGeom>
        </p:spPr>
        <p:txBody>
          <a:bodyPr/>
          <a:lstStyle>
            <a:lvl1pPr>
              <a:defRPr b="0">
                <a:solidFill>
                  <a:srgbClr val="000000"/>
                </a:solidFill>
                <a:latin typeface="+mj-lt"/>
                <a:ea typeface="+mj-ea"/>
                <a:cs typeface="+mj-cs"/>
                <a:sym typeface="Calibri"/>
              </a:defRPr>
            </a:lvl1pPr>
          </a:lstStyle>
          <a:p>
            <a:pPr>
              <a:defRPr>
                <a:effectLst/>
              </a:defRPr>
            </a:pPr>
            <a:r>
              <a:t>Title Text</a:t>
            </a:r>
          </a:p>
        </p:txBody>
      </p:sp>
      <p:sp>
        <p:nvSpPr>
          <p:cNvPr id="47" name="Shape 47"/>
          <p:cNvSpPr>
            <a:spLocks noGrp="1"/>
          </p:cNvSpPr>
          <p:nvPr>
            <p:ph type="body" sz="half" idx="1"/>
          </p:nvPr>
        </p:nvSpPr>
        <p:spPr>
          <a:xfrm>
            <a:off x="838200" y="1825625"/>
            <a:ext cx="5181600" cy="4351338"/>
          </a:xfrm>
          <a:prstGeom prst="rect">
            <a:avLst/>
          </a:prstGeom>
        </p:spPr>
        <p:txBody>
          <a:bodyPr/>
          <a:lstStyle>
            <a:lvl1pPr>
              <a:defRPr>
                <a:solidFill>
                  <a:srgbClr val="000000"/>
                </a:solidFill>
                <a:latin typeface="+mj-lt"/>
                <a:ea typeface="+mj-ea"/>
                <a:cs typeface="+mj-cs"/>
                <a:sym typeface="Calibri"/>
              </a:defRPr>
            </a:lvl1pPr>
            <a:lvl2pPr>
              <a:defRPr>
                <a:solidFill>
                  <a:srgbClr val="000000"/>
                </a:solidFill>
                <a:latin typeface="+mj-lt"/>
                <a:ea typeface="+mj-ea"/>
                <a:cs typeface="+mj-cs"/>
                <a:sym typeface="Calibri"/>
              </a:defRPr>
            </a:lvl2pPr>
            <a:lvl3pPr>
              <a:defRPr>
                <a:solidFill>
                  <a:srgbClr val="000000"/>
                </a:solidFill>
                <a:latin typeface="+mj-lt"/>
                <a:ea typeface="+mj-ea"/>
                <a:cs typeface="+mj-cs"/>
                <a:sym typeface="Calibri"/>
              </a:defRPr>
            </a:lvl3pPr>
            <a:lvl4pPr>
              <a:defRPr>
                <a:solidFill>
                  <a:srgbClr val="000000"/>
                </a:solidFill>
                <a:latin typeface="+mj-lt"/>
                <a:ea typeface="+mj-ea"/>
                <a:cs typeface="+mj-cs"/>
                <a:sym typeface="Calibri"/>
              </a:defRPr>
            </a:lvl4pPr>
            <a:lvl5pPr>
              <a:defRPr>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8" name="Shape 4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5" name="Shape 55"/>
          <p:cNvSpPr>
            <a:spLocks noGrp="1"/>
          </p:cNvSpPr>
          <p:nvPr>
            <p:ph type="title"/>
          </p:nvPr>
        </p:nvSpPr>
        <p:spPr>
          <a:xfrm>
            <a:off x="839787" y="365125"/>
            <a:ext cx="10515601" cy="1325563"/>
          </a:xfrm>
          <a:prstGeom prst="rect">
            <a:avLst/>
          </a:prstGeom>
        </p:spPr>
        <p:txBody>
          <a:bodyPr/>
          <a:lstStyle>
            <a:lvl1pPr>
              <a:defRPr b="0">
                <a:solidFill>
                  <a:srgbClr val="000000"/>
                </a:solidFill>
                <a:latin typeface="+mj-lt"/>
                <a:ea typeface="+mj-ea"/>
                <a:cs typeface="+mj-cs"/>
                <a:sym typeface="Calibri"/>
              </a:defRPr>
            </a:lvl1pPr>
          </a:lstStyle>
          <a:p>
            <a:pPr>
              <a:defRPr>
                <a:effectLst/>
              </a:defRPr>
            </a:pPr>
            <a:r>
              <a:t>Title Text</a:t>
            </a:r>
          </a:p>
        </p:txBody>
      </p:sp>
      <p:sp>
        <p:nvSpPr>
          <p:cNvPr id="56" name="Shape 56"/>
          <p:cNvSpPr>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solidFill>
                  <a:srgbClr val="000000"/>
                </a:solidFill>
                <a:latin typeface="+mj-lt"/>
                <a:ea typeface="+mj-ea"/>
                <a:cs typeface="+mj-cs"/>
                <a:sym typeface="Calibri"/>
              </a:defRPr>
            </a:lvl1pPr>
            <a:lvl2pPr marL="0" indent="457200">
              <a:buSzTx/>
              <a:buFontTx/>
              <a:buNone/>
              <a:defRPr sz="2400" b="1">
                <a:solidFill>
                  <a:srgbClr val="000000"/>
                </a:solidFill>
                <a:latin typeface="+mj-lt"/>
                <a:ea typeface="+mj-ea"/>
                <a:cs typeface="+mj-cs"/>
                <a:sym typeface="Calibri"/>
              </a:defRPr>
            </a:lvl2pPr>
            <a:lvl3pPr marL="0" indent="914400">
              <a:buSzTx/>
              <a:buFontTx/>
              <a:buNone/>
              <a:defRPr sz="2400" b="1">
                <a:solidFill>
                  <a:srgbClr val="000000"/>
                </a:solidFill>
                <a:latin typeface="+mj-lt"/>
                <a:ea typeface="+mj-ea"/>
                <a:cs typeface="+mj-cs"/>
                <a:sym typeface="Calibri"/>
              </a:defRPr>
            </a:lvl3pPr>
            <a:lvl4pPr marL="0" indent="1371600">
              <a:buSzTx/>
              <a:buFontTx/>
              <a:buNone/>
              <a:defRPr sz="2400" b="1">
                <a:solidFill>
                  <a:srgbClr val="000000"/>
                </a:solidFill>
                <a:latin typeface="+mj-lt"/>
                <a:ea typeface="+mj-ea"/>
                <a:cs typeface="+mj-cs"/>
                <a:sym typeface="Calibri"/>
              </a:defRPr>
            </a:lvl4pPr>
            <a:lvl5pPr marL="0" indent="1828800">
              <a:buSzTx/>
              <a:buFontTx/>
              <a:buNone/>
              <a:defRPr sz="2400" b="1">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7" name="Shape 57"/>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solidFill>
                  <a:srgbClr val="000000"/>
                </a:solidFill>
                <a:latin typeface="+mj-lt"/>
                <a:ea typeface="+mj-ea"/>
                <a:cs typeface="+mj-cs"/>
                <a:sym typeface="Calibri"/>
              </a:defRPr>
            </a:pPr>
            <a:endParaRP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65" name="Shape 65"/>
          <p:cNvSpPr>
            <a:spLocks noGrp="1"/>
          </p:cNvSpPr>
          <p:nvPr>
            <p:ph type="title"/>
          </p:nvPr>
        </p:nvSpPr>
        <p:spPr>
          <a:xfrm>
            <a:off x="838200" y="365125"/>
            <a:ext cx="10515600" cy="1325563"/>
          </a:xfrm>
          <a:prstGeom prst="rect">
            <a:avLst/>
          </a:prstGeom>
        </p:spPr>
        <p:txBody>
          <a:bodyPr/>
          <a:lstStyle>
            <a:lvl1pPr>
              <a:defRPr b="0">
                <a:solidFill>
                  <a:srgbClr val="000000"/>
                </a:solidFill>
                <a:latin typeface="+mj-lt"/>
                <a:ea typeface="+mj-ea"/>
                <a:cs typeface="+mj-cs"/>
                <a:sym typeface="Calibri"/>
              </a:defRPr>
            </a:lvl1pPr>
          </a:lstStyle>
          <a:p>
            <a:pPr>
              <a:defRPr>
                <a:effectLst/>
              </a:defRPr>
            </a:pPr>
            <a:r>
              <a:t>Title Text</a:t>
            </a:r>
          </a:p>
        </p:txBody>
      </p:sp>
      <p:sp>
        <p:nvSpPr>
          <p:cNvPr id="66" name="Shape 6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3" name="Shape 7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839787" y="457200"/>
            <a:ext cx="3932239" cy="1600200"/>
          </a:xfrm>
          <a:prstGeom prst="rect">
            <a:avLst/>
          </a:prstGeom>
        </p:spPr>
        <p:txBody>
          <a:bodyPr anchor="b"/>
          <a:lstStyle>
            <a:lvl1pPr>
              <a:defRPr sz="3200" b="0">
                <a:solidFill>
                  <a:srgbClr val="000000"/>
                </a:solidFill>
                <a:latin typeface="+mj-lt"/>
                <a:ea typeface="+mj-ea"/>
                <a:cs typeface="+mj-cs"/>
                <a:sym typeface="Calibri"/>
              </a:defRPr>
            </a:lvl1pPr>
          </a:lstStyle>
          <a:p>
            <a:pPr>
              <a:defRPr>
                <a:effectLst/>
              </a:defRPr>
            </a:pPr>
            <a:r>
              <a:t>Title Text</a:t>
            </a:r>
          </a:p>
        </p:txBody>
      </p:sp>
      <p:sp>
        <p:nvSpPr>
          <p:cNvPr id="81" name="Shape 81"/>
          <p:cNvSpPr>
            <a:spLocks noGrp="1"/>
          </p:cNvSpPr>
          <p:nvPr>
            <p:ph type="body" sz="half" idx="1"/>
          </p:nvPr>
        </p:nvSpPr>
        <p:spPr>
          <a:xfrm>
            <a:off x="5183187" y="987425"/>
            <a:ext cx="6172201" cy="4873625"/>
          </a:xfrm>
          <a:prstGeom prst="rect">
            <a:avLst/>
          </a:prstGeom>
        </p:spPr>
        <p:txBody>
          <a:bodyPr/>
          <a:lstStyle>
            <a:lvl1pPr>
              <a:defRPr sz="3200">
                <a:solidFill>
                  <a:srgbClr val="000000"/>
                </a:solidFill>
                <a:latin typeface="+mj-lt"/>
                <a:ea typeface="+mj-ea"/>
                <a:cs typeface="+mj-cs"/>
                <a:sym typeface="Calibri"/>
              </a:defRPr>
            </a:lvl1pPr>
            <a:lvl2pPr marL="718457" indent="-261257">
              <a:defRPr sz="3200">
                <a:solidFill>
                  <a:srgbClr val="000000"/>
                </a:solidFill>
                <a:latin typeface="+mj-lt"/>
                <a:ea typeface="+mj-ea"/>
                <a:cs typeface="+mj-cs"/>
                <a:sym typeface="Calibri"/>
              </a:defRPr>
            </a:lvl2pPr>
            <a:lvl3pPr marL="1219200" indent="-304800">
              <a:defRPr sz="3200">
                <a:solidFill>
                  <a:srgbClr val="000000"/>
                </a:solidFill>
                <a:latin typeface="+mj-lt"/>
                <a:ea typeface="+mj-ea"/>
                <a:cs typeface="+mj-cs"/>
                <a:sym typeface="Calibri"/>
              </a:defRPr>
            </a:lvl3pPr>
            <a:lvl4pPr marL="1737360" indent="-365760">
              <a:defRPr sz="3200">
                <a:solidFill>
                  <a:srgbClr val="000000"/>
                </a:solidFill>
                <a:latin typeface="+mj-lt"/>
                <a:ea typeface="+mj-ea"/>
                <a:cs typeface="+mj-cs"/>
                <a:sym typeface="Calibri"/>
              </a:defRPr>
            </a:lvl4pPr>
            <a:lvl5pPr marL="2194560" indent="-365760">
              <a:defRPr sz="3200">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solidFill>
                  <a:srgbClr val="000000"/>
                </a:solidFill>
                <a:latin typeface="+mj-lt"/>
                <a:ea typeface="+mj-ea"/>
                <a:cs typeface="+mj-cs"/>
                <a:sym typeface="Calibri"/>
              </a:defRPr>
            </a:pPr>
            <a:endParaRPr/>
          </a:p>
        </p:txBody>
      </p:sp>
      <p:sp>
        <p:nvSpPr>
          <p:cNvPr id="83" name="Shape 8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0" name="Shape 90"/>
          <p:cNvSpPr>
            <a:spLocks noGrp="1"/>
          </p:cNvSpPr>
          <p:nvPr>
            <p:ph type="title"/>
          </p:nvPr>
        </p:nvSpPr>
        <p:spPr>
          <a:xfrm>
            <a:off x="839787" y="457200"/>
            <a:ext cx="3932239" cy="1600200"/>
          </a:xfrm>
          <a:prstGeom prst="rect">
            <a:avLst/>
          </a:prstGeom>
        </p:spPr>
        <p:txBody>
          <a:bodyPr anchor="b"/>
          <a:lstStyle>
            <a:lvl1pPr>
              <a:defRPr sz="3200" b="0">
                <a:solidFill>
                  <a:srgbClr val="000000"/>
                </a:solidFill>
                <a:latin typeface="+mj-lt"/>
                <a:ea typeface="+mj-ea"/>
                <a:cs typeface="+mj-cs"/>
                <a:sym typeface="Calibri"/>
              </a:defRPr>
            </a:lvl1pPr>
          </a:lstStyle>
          <a:p>
            <a:pPr>
              <a:defRPr>
                <a:effectLst/>
              </a:defRPr>
            </a:pPr>
            <a:r>
              <a:t>Title Text</a:t>
            </a:r>
          </a:p>
        </p:txBody>
      </p:sp>
      <p:sp>
        <p:nvSpPr>
          <p:cNvPr id="91" name="Shape 91"/>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92" name="Shape 92"/>
          <p:cNvSpPr>
            <a:spLocks noGrp="1"/>
          </p:cNvSpPr>
          <p:nvPr>
            <p:ph type="body" sz="quarter" idx="1"/>
          </p:nvPr>
        </p:nvSpPr>
        <p:spPr>
          <a:xfrm>
            <a:off x="839787" y="2057400"/>
            <a:ext cx="3932239" cy="3811588"/>
          </a:xfrm>
          <a:prstGeom prst="rect">
            <a:avLst/>
          </a:prstGeom>
        </p:spPr>
        <p:txBody>
          <a:bodyPr/>
          <a:lstStyle>
            <a:lvl1pPr marL="0" indent="0">
              <a:buSzTx/>
              <a:buFontTx/>
              <a:buNone/>
              <a:defRPr sz="1600">
                <a:solidFill>
                  <a:srgbClr val="000000"/>
                </a:solidFill>
                <a:latin typeface="+mj-lt"/>
                <a:ea typeface="+mj-ea"/>
                <a:cs typeface="+mj-cs"/>
                <a:sym typeface="Calibri"/>
              </a:defRPr>
            </a:lvl1pPr>
            <a:lvl2pPr marL="0" indent="457200">
              <a:buSzTx/>
              <a:buFontTx/>
              <a:buNone/>
              <a:defRPr sz="1600">
                <a:solidFill>
                  <a:srgbClr val="000000"/>
                </a:solidFill>
                <a:latin typeface="+mj-lt"/>
                <a:ea typeface="+mj-ea"/>
                <a:cs typeface="+mj-cs"/>
                <a:sym typeface="Calibri"/>
              </a:defRPr>
            </a:lvl2pPr>
            <a:lvl3pPr marL="0" indent="914400">
              <a:buSzTx/>
              <a:buFontTx/>
              <a:buNone/>
              <a:defRPr sz="1600">
                <a:solidFill>
                  <a:srgbClr val="000000"/>
                </a:solidFill>
                <a:latin typeface="+mj-lt"/>
                <a:ea typeface="+mj-ea"/>
                <a:cs typeface="+mj-cs"/>
                <a:sym typeface="Calibri"/>
              </a:defRPr>
            </a:lvl3pPr>
            <a:lvl4pPr marL="0" indent="1371600">
              <a:buSzTx/>
              <a:buFontTx/>
              <a:buNone/>
              <a:defRPr sz="1600">
                <a:solidFill>
                  <a:srgbClr val="000000"/>
                </a:solidFill>
                <a:latin typeface="+mj-lt"/>
                <a:ea typeface="+mj-ea"/>
                <a:cs typeface="+mj-cs"/>
                <a:sym typeface="Calibri"/>
              </a:defRPr>
            </a:lvl4pPr>
            <a:lvl5pPr marL="0" indent="1828800">
              <a:buSzTx/>
              <a:buFontTx/>
              <a:buNone/>
              <a:defRPr sz="1600">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3" name="Shape 9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p:cNvPicPr>
            <a:picLocks noChangeAspect="1"/>
          </p:cNvPicPr>
          <p:nvPr/>
        </p:nvPicPr>
        <p:blipFill>
          <a:blip r:embed="rId13">
            <a:extLst/>
          </a:blip>
          <a:srcRect b="25000"/>
          <a:stretch>
            <a:fillRect/>
          </a:stretch>
        </p:blipFill>
        <p:spPr>
          <a:xfrm>
            <a:off x="0" y="0"/>
            <a:ext cx="12192000" cy="6858000"/>
          </a:xfrm>
          <a:prstGeom prst="rect">
            <a:avLst/>
          </a:prstGeom>
          <a:ln w="12700">
            <a:miter lim="400000"/>
          </a:ln>
        </p:spPr>
      </p:pic>
      <p:sp>
        <p:nvSpPr>
          <p:cNvPr id="3" name="Shape 3"/>
          <p:cNvSpPr>
            <a:spLocks noGrp="1"/>
          </p:cNvSpPr>
          <p:nvPr>
            <p:ph type="title"/>
          </p:nvPr>
        </p:nvSpPr>
        <p:spPr>
          <a:xfrm>
            <a:off x="838200" y="2"/>
            <a:ext cx="10515600" cy="9144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nchor="ctr">
            <a:normAutofit/>
          </a:bodyPr>
          <a:lstStyle/>
          <a:p>
            <a:r>
              <a:t>Title Text</a:t>
            </a:r>
          </a:p>
        </p:txBody>
      </p:sp>
      <p:sp>
        <p:nvSpPr>
          <p:cNvPr id="4" name="Shape 4"/>
          <p:cNvSpPr>
            <a:spLocks noGrp="1"/>
          </p:cNvSpPr>
          <p:nvPr>
            <p:ph type="body" idx="1"/>
          </p:nvPr>
        </p:nvSpPr>
        <p:spPr>
          <a:xfrm>
            <a:off x="688842" y="1349113"/>
            <a:ext cx="10515601" cy="435133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p:nvPr/>
        </p:nvSpPr>
        <p:spPr>
          <a:xfrm>
            <a:off x="8701362" y="6277302"/>
            <a:ext cx="2064225" cy="5232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lvl1pPr>
              <a:defRPr sz="2800" b="1" cap="small">
                <a:solidFill>
                  <a:srgbClr val="1C1D54"/>
                </a:solidFill>
                <a:effectLst>
                  <a:outerShdw blurRad="38100" dist="38100" dir="2700000" rotWithShape="0">
                    <a:srgbClr val="000000">
                      <a:alpha val="43137"/>
                    </a:srgbClr>
                  </a:outerShdw>
                </a:effectLst>
                <a:latin typeface="+mn-lt"/>
                <a:ea typeface="+mn-ea"/>
                <a:cs typeface="+mn-cs"/>
                <a:sym typeface="Helvetica"/>
              </a:defRPr>
            </a:lvl1pPr>
          </a:lstStyle>
          <a:p>
            <a:r>
              <a:t>#Bridge17</a:t>
            </a:r>
          </a:p>
        </p:txBody>
      </p:sp>
      <p:pic>
        <p:nvPicPr>
          <p:cNvPr id="6" name="image2.jpeg"/>
          <p:cNvPicPr>
            <a:picLocks noChangeAspect="1"/>
          </p:cNvPicPr>
          <p:nvPr/>
        </p:nvPicPr>
        <p:blipFill>
          <a:blip r:embed="rId14">
            <a:extLst/>
          </a:blip>
          <a:stretch>
            <a:fillRect/>
          </a:stretch>
        </p:blipFill>
        <p:spPr>
          <a:xfrm>
            <a:off x="10715059" y="5358881"/>
            <a:ext cx="978766" cy="1362594"/>
          </a:xfrm>
          <a:prstGeom prst="rect">
            <a:avLst/>
          </a:prstGeom>
          <a:ln w="12700">
            <a:miter lim="400000"/>
          </a:ln>
        </p:spPr>
      </p:pic>
      <p:pic>
        <p:nvPicPr>
          <p:cNvPr id="7" name="image3.png"/>
          <p:cNvPicPr>
            <a:picLocks noChangeAspect="1"/>
          </p:cNvPicPr>
          <p:nvPr/>
        </p:nvPicPr>
        <p:blipFill>
          <a:blip r:embed="rId15">
            <a:extLst/>
          </a:blip>
          <a:stretch>
            <a:fillRect/>
          </a:stretch>
        </p:blipFill>
        <p:spPr>
          <a:xfrm>
            <a:off x="4269" y="4909927"/>
            <a:ext cx="1955065" cy="1828801"/>
          </a:xfrm>
          <a:prstGeom prst="rect">
            <a:avLst/>
          </a:prstGeom>
          <a:ln w="12700">
            <a:miter lim="400000"/>
          </a:ln>
        </p:spPr>
      </p:pic>
      <p:sp>
        <p:nvSpPr>
          <p:cNvPr id="8" name="Shape 8"/>
          <p:cNvSpPr>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C1D54"/>
          </a:solidFill>
          <a:uFillTx/>
          <a:latin typeface="+mn-lt"/>
          <a:ea typeface="+mn-ea"/>
          <a:cs typeface="+mn-cs"/>
          <a:sym typeface="Helvetica"/>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C1D54"/>
          </a:solidFill>
          <a:uFillTx/>
          <a:latin typeface="+mn-lt"/>
          <a:ea typeface="+mn-ea"/>
          <a:cs typeface="+mn-cs"/>
          <a:sym typeface="Helvetica"/>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C1D54"/>
          </a:solidFill>
          <a:uFillTx/>
          <a:latin typeface="+mn-lt"/>
          <a:ea typeface="+mn-ea"/>
          <a:cs typeface="+mn-cs"/>
          <a:sym typeface="Helvetica"/>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C1D54"/>
          </a:solidFill>
          <a:uFillTx/>
          <a:latin typeface="+mn-lt"/>
          <a:ea typeface="+mn-ea"/>
          <a:cs typeface="+mn-cs"/>
          <a:sym typeface="Helvetica"/>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C1D54"/>
          </a:solidFill>
          <a:uFillTx/>
          <a:latin typeface="+mn-lt"/>
          <a:ea typeface="+mn-ea"/>
          <a:cs typeface="+mn-cs"/>
          <a:sym typeface="Helvetica"/>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C1D54"/>
          </a:solidFill>
          <a:uFillTx/>
          <a:latin typeface="+mn-lt"/>
          <a:ea typeface="+mn-ea"/>
          <a:cs typeface="+mn-cs"/>
          <a:sym typeface="Helvetica"/>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C1D54"/>
          </a:solidFill>
          <a:uFillTx/>
          <a:latin typeface="+mn-lt"/>
          <a:ea typeface="+mn-ea"/>
          <a:cs typeface="+mn-cs"/>
          <a:sym typeface="Helvetica"/>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C1D54"/>
          </a:solidFill>
          <a:uFillTx/>
          <a:latin typeface="+mn-lt"/>
          <a:ea typeface="+mn-ea"/>
          <a:cs typeface="+mn-cs"/>
          <a:sym typeface="Helvetica"/>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C1D54"/>
          </a:solidFill>
          <a:uFillTx/>
          <a:latin typeface="+mn-lt"/>
          <a:ea typeface="+mn-ea"/>
          <a:cs typeface="+mn-cs"/>
          <a:sym typeface="Helvetica"/>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nationalparks.planyourlegacy.org/meet-our-donors/donor-petta-and-ron-khou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www.facebook.com/hashtag/storiessparkchange" TargetMode="External"/><Relationship Id="rId4" Type="http://schemas.openxmlformats.org/officeDocument/2006/relationships/hyperlink" Target="https://www.facebook.com/hashtag/pantsuitn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ctrTitle"/>
          </p:nvPr>
        </p:nvSpPr>
        <p:spPr>
          <a:xfrm>
            <a:off x="954413" y="22422"/>
            <a:ext cx="11999588" cy="2336258"/>
          </a:xfrm>
          <a:prstGeom prst="rect">
            <a:avLst/>
          </a:prstGeom>
        </p:spPr>
        <p:txBody>
          <a:bodyPr/>
          <a:lstStyle/>
          <a:p>
            <a:r>
              <a:t>The Rise of the </a:t>
            </a:r>
          </a:p>
          <a:p>
            <a:r>
              <a:t>Citizen Storyteller:</a:t>
            </a:r>
          </a:p>
        </p:txBody>
      </p:sp>
      <p:sp>
        <p:nvSpPr>
          <p:cNvPr id="121" name="Shape 121"/>
          <p:cNvSpPr>
            <a:spLocks noGrp="1"/>
          </p:cNvSpPr>
          <p:nvPr>
            <p:ph type="subTitle" sz="quarter" idx="1"/>
          </p:nvPr>
        </p:nvSpPr>
        <p:spPr>
          <a:xfrm>
            <a:off x="3106497" y="3159406"/>
            <a:ext cx="9144001" cy="1655762"/>
          </a:xfrm>
          <a:prstGeom prst="rect">
            <a:avLst/>
          </a:prstGeom>
        </p:spPr>
        <p:txBody>
          <a:bodyPr/>
          <a:lstStyle/>
          <a:p>
            <a:r>
              <a:t>How to Build an Organizational culture </a:t>
            </a:r>
          </a:p>
          <a:p>
            <a:r>
              <a:t>that encourages and engages </a:t>
            </a:r>
          </a:p>
          <a:p>
            <a:r>
              <a:t>your natural storytellers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1"/>
          <p:cNvSpPr txBox="1">
            <a:spLocks/>
          </p:cNvSpPr>
          <p:nvPr>
            <p:extLst/>
          </p:nvPr>
        </p:nvSpPr>
        <p:spPr>
          <a:xfrm>
            <a:off x="2343150" y="5743575"/>
            <a:ext cx="9845686" cy="950913"/>
          </a:xfrm>
          <a:prstGeom prst="rect">
            <a:avLst/>
          </a:prstGeom>
          <a:solidFill>
            <a:srgbClr val="A5231A">
              <a:alpha val="59291"/>
            </a:srgbClr>
          </a:solidFill>
          <a:ln w="9525">
            <a:round/>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45719" rIns="45719" anchor="ctr">
            <a:normAutofit fontScale="77500" lnSpcReduction="20000"/>
          </a:bodyPr>
          <a:lstStyle>
            <a:lvl1pPr marL="0" marR="0" indent="0" algn="l" defTabSz="804672" rtl="0" latinLnBrk="0">
              <a:lnSpc>
                <a:spcPct val="100000"/>
              </a:lnSpc>
              <a:spcBef>
                <a:spcPts val="0"/>
              </a:spcBef>
              <a:spcAft>
                <a:spcPts val="0"/>
              </a:spcAft>
              <a:buClrTx/>
              <a:buSzTx/>
              <a:buFontTx/>
              <a:buNone/>
              <a:tabLst/>
              <a:defRPr sz="4136" b="1"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9pPr>
          </a:lstStyle>
          <a:p>
            <a:pPr algn="r" hangingPunct="1">
              <a:defRPr>
                <a:effectLst/>
              </a:defRPr>
            </a:pPr>
            <a:r>
              <a:rPr lang="en-US" sz="4100" dirty="0"/>
              <a:t>Citizen Storytellers are everywhere....it's about </a:t>
            </a:r>
          </a:p>
          <a:p>
            <a:pPr algn="r" hangingPunct="1">
              <a:defRPr>
                <a:effectLst/>
              </a:defRPr>
            </a:pPr>
            <a:r>
              <a:rPr lang="en-US" sz="4100" dirty="0"/>
              <a:t> finding and activating them! </a:t>
            </a:r>
            <a:endParaRPr sz="4100" dirty="0">
              <a:solidFill>
                <a:schemeClr val="tx1"/>
              </a:solidFill>
            </a:endParaRPr>
          </a:p>
        </p:txBody>
      </p:sp>
      <p:pic>
        <p:nvPicPr>
          <p:cNvPr id="2" name="Picture 4" descr="Screen Shot 2017-08-02 at 4.57.29 PM.png"/>
          <p:cNvPicPr>
            <a:picLocks noChangeAspect="1"/>
          </p:cNvPicPr>
          <p:nvPr/>
        </p:nvPicPr>
        <p:blipFill>
          <a:blip r:embed="rId3"/>
          <a:stretch>
            <a:fillRect/>
          </a:stretch>
        </p:blipFill>
        <p:spPr>
          <a:xfrm>
            <a:off x="5772150" y="438150"/>
            <a:ext cx="5029900" cy="5074916"/>
          </a:xfrm>
          <a:prstGeom prst="rect">
            <a:avLst/>
          </a:prstGeom>
        </p:spPr>
      </p:pic>
      <p:pic>
        <p:nvPicPr>
          <p:cNvPr id="7" name="Picture 7" descr="Screen Shot 2017-08-02 at 5.11.35 PM.png"/>
          <p:cNvPicPr>
            <a:picLocks noChangeAspect="1"/>
          </p:cNvPicPr>
          <p:nvPr/>
        </p:nvPicPr>
        <p:blipFill>
          <a:blip r:embed="rId4"/>
          <a:stretch>
            <a:fillRect/>
          </a:stretch>
        </p:blipFill>
        <p:spPr>
          <a:xfrm>
            <a:off x="495300" y="1609725"/>
            <a:ext cx="6254315" cy="1635143"/>
          </a:xfrm>
          <a:prstGeom prst="rect">
            <a:avLst/>
          </a:prstGeom>
        </p:spPr>
      </p:pic>
      <p:pic>
        <p:nvPicPr>
          <p:cNvPr id="9" name="Picture 10" descr="Screen Shot 2017-08-02 at 5.14.05 PM.png"/>
          <p:cNvPicPr>
            <a:picLocks noChangeAspect="1"/>
          </p:cNvPicPr>
          <p:nvPr/>
        </p:nvPicPr>
        <p:blipFill>
          <a:blip r:embed="rId5"/>
          <a:stretch>
            <a:fillRect/>
          </a:stretch>
        </p:blipFill>
        <p:spPr>
          <a:xfrm>
            <a:off x="595941" y="3629025"/>
            <a:ext cx="6150155" cy="961789"/>
          </a:xfrm>
          <a:prstGeom prst="rect">
            <a:avLst/>
          </a:prstGeom>
        </p:spPr>
      </p:pic>
    </p:spTree>
    <p:extLst>
      <p:ext uri="{BB962C8B-B14F-4D97-AF65-F5344CB8AC3E}">
        <p14:creationId xmlns:p14="http://schemas.microsoft.com/office/powerpoint/2010/main" val="58392351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F2.jpg"/>
          <p:cNvPicPr>
            <a:picLocks noChangeAspect="1"/>
          </p:cNvPicPr>
          <p:nvPr/>
        </p:nvPicPr>
        <p:blipFill>
          <a:blip r:embed="rId3"/>
          <a:stretch>
            <a:fillRect/>
          </a:stretch>
        </p:blipFill>
        <p:spPr>
          <a:xfrm>
            <a:off x="5490253" y="-163124"/>
            <a:ext cx="7071329" cy="1997650"/>
          </a:xfrm>
          <a:prstGeom prst="rect">
            <a:avLst/>
          </a:prstGeom>
        </p:spPr>
      </p:pic>
      <p:pic>
        <p:nvPicPr>
          <p:cNvPr id="5" name="Picture 4" descr="Screen Shot 2017-08-01 at 1.15.28 PM.png"/>
          <p:cNvPicPr>
            <a:picLocks noChangeAspect="1"/>
          </p:cNvPicPr>
          <p:nvPr/>
        </p:nvPicPr>
        <p:blipFill>
          <a:blip r:embed="rId4"/>
          <a:stretch>
            <a:fillRect/>
          </a:stretch>
        </p:blipFill>
        <p:spPr>
          <a:xfrm rot="511600">
            <a:off x="4338104" y="1888560"/>
            <a:ext cx="7884683" cy="5157758"/>
          </a:xfrm>
          <a:prstGeom prst="rect">
            <a:avLst/>
          </a:prstGeom>
        </p:spPr>
      </p:pic>
      <p:pic>
        <p:nvPicPr>
          <p:cNvPr id="4" name="Picture 3" descr="Screen Shot 2017-08-01 at 1.15.18 PM.png"/>
          <p:cNvPicPr>
            <a:picLocks noChangeAspect="1"/>
          </p:cNvPicPr>
          <p:nvPr/>
        </p:nvPicPr>
        <p:blipFill>
          <a:blip r:embed="rId5"/>
          <a:stretch>
            <a:fillRect/>
          </a:stretch>
        </p:blipFill>
        <p:spPr>
          <a:xfrm rot="21239178">
            <a:off x="344672" y="95422"/>
            <a:ext cx="5295900" cy="6858000"/>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Screen Shot 2017-07-18 at 2.38.00 PM.png"/>
          <p:cNvPicPr>
            <a:picLocks noChangeAspect="1"/>
          </p:cNvPicPr>
          <p:nvPr/>
        </p:nvPicPr>
        <p:blipFill>
          <a:blip r:embed="rId3">
            <a:extLst/>
          </a:blip>
          <a:stretch>
            <a:fillRect/>
          </a:stretch>
        </p:blipFill>
        <p:spPr>
          <a:xfrm>
            <a:off x="-1" y="2937"/>
            <a:ext cx="12192001" cy="2611449"/>
          </a:xfrm>
          <a:prstGeom prst="rect">
            <a:avLst/>
          </a:prstGeom>
          <a:ln w="12700">
            <a:miter lim="400000"/>
          </a:ln>
        </p:spPr>
      </p:pic>
      <p:pic>
        <p:nvPicPr>
          <p:cNvPr id="5" name="Picture 4" descr="Screen Shot 2017-08-01 at 1.17.46 PM.png">
            <a:hlinkClick r:id="rId4"/>
          </p:cNvPr>
          <p:cNvPicPr>
            <a:picLocks noChangeAspect="1"/>
          </p:cNvPicPr>
          <p:nvPr/>
        </p:nvPicPr>
        <p:blipFill>
          <a:blip r:embed="rId5"/>
          <a:stretch>
            <a:fillRect/>
          </a:stretch>
        </p:blipFill>
        <p:spPr>
          <a:xfrm>
            <a:off x="0" y="1041126"/>
            <a:ext cx="7950854" cy="6009043"/>
          </a:xfrm>
          <a:prstGeom prst="rect">
            <a:avLst/>
          </a:prstGeom>
        </p:spPr>
      </p:pic>
      <p:pic>
        <p:nvPicPr>
          <p:cNvPr id="6" name="Picture 5" descr="Screen Shot 2017-08-01 at 1.18.41 PM.png"/>
          <p:cNvPicPr>
            <a:picLocks noChangeAspect="1"/>
          </p:cNvPicPr>
          <p:nvPr/>
        </p:nvPicPr>
        <p:blipFill>
          <a:blip r:embed="rId6"/>
          <a:stretch>
            <a:fillRect/>
          </a:stretch>
        </p:blipFill>
        <p:spPr>
          <a:xfrm>
            <a:off x="9597748" y="584809"/>
            <a:ext cx="2552840" cy="6273191"/>
          </a:xfrm>
          <a:prstGeom prst="rect">
            <a:avLst/>
          </a:prstGeom>
        </p:spPr>
      </p:pic>
      <p:pic>
        <p:nvPicPr>
          <p:cNvPr id="7" name="Picture 6" descr="Screen Shot 2017-08-01 at 1.19.20 PM.png"/>
          <p:cNvPicPr>
            <a:picLocks noChangeAspect="1"/>
          </p:cNvPicPr>
          <p:nvPr/>
        </p:nvPicPr>
        <p:blipFill>
          <a:blip r:embed="rId7"/>
          <a:stretch>
            <a:fillRect/>
          </a:stretch>
        </p:blipFill>
        <p:spPr>
          <a:xfrm>
            <a:off x="7950854" y="801688"/>
            <a:ext cx="1798738" cy="684530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pic>
        <p:nvPicPr>
          <p:cNvPr id="151" name="IMG_1711.jpeg"/>
          <p:cNvPicPr>
            <a:picLocks noChangeAspect="1"/>
          </p:cNvPicPr>
          <p:nvPr/>
        </p:nvPicPr>
        <p:blipFill>
          <a:blip r:embed="rId3">
            <a:extLst/>
          </a:blip>
          <a:stretch>
            <a:fillRect/>
          </a:stretch>
        </p:blipFill>
        <p:spPr>
          <a:xfrm>
            <a:off x="-1646644" y="381000"/>
            <a:ext cx="8128001" cy="6096000"/>
          </a:xfrm>
          <a:prstGeom prst="rect">
            <a:avLst/>
          </a:prstGeom>
          <a:ln w="12700">
            <a:miter lim="400000"/>
          </a:ln>
        </p:spPr>
      </p:pic>
      <p:pic>
        <p:nvPicPr>
          <p:cNvPr id="152" name="pasted-image.pdf"/>
          <p:cNvPicPr>
            <a:picLocks noChangeAspect="1"/>
          </p:cNvPicPr>
          <p:nvPr/>
        </p:nvPicPr>
        <p:blipFill>
          <a:blip r:embed="rId4">
            <a:extLst/>
          </a:blip>
          <a:srcRect t="10805" b="20108"/>
          <a:stretch>
            <a:fillRect/>
          </a:stretch>
        </p:blipFill>
        <p:spPr>
          <a:xfrm>
            <a:off x="5282864" y="1066204"/>
            <a:ext cx="9111772" cy="4725590"/>
          </a:xfrm>
          <a:prstGeom prst="rect">
            <a:avLst/>
          </a:prstGeom>
          <a:ln w="12700">
            <a:miter lim="400000"/>
          </a:ln>
        </p:spPr>
      </p:pic>
      <p:grpSp>
        <p:nvGrpSpPr>
          <p:cNvPr id="155" name="Group 155"/>
          <p:cNvGrpSpPr/>
          <p:nvPr/>
        </p:nvGrpSpPr>
        <p:grpSpPr>
          <a:xfrm>
            <a:off x="6571081" y="29987"/>
            <a:ext cx="5398592" cy="1073325"/>
            <a:chOff x="0" y="0"/>
            <a:chExt cx="5398591" cy="1073324"/>
          </a:xfrm>
        </p:grpSpPr>
        <p:sp>
          <p:nvSpPr>
            <p:cNvPr id="154" name="Shape 154"/>
            <p:cNvSpPr/>
            <p:nvPr/>
          </p:nvSpPr>
          <p:spPr>
            <a:xfrm>
              <a:off x="71841" y="71842"/>
              <a:ext cx="5254909" cy="929641"/>
            </a:xfrm>
            <a:prstGeom prst="rect">
              <a:avLst/>
            </a:prstGeom>
            <a:solidFill>
              <a:srgbClr val="A5231A">
                <a:alpha val="59291"/>
              </a:srgbClr>
            </a:solidFill>
            <a:ln>
              <a:noFill/>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tIns="45719" rIns="45719" bIns="45719" numCol="1" anchor="t">
              <a:spAutoFit/>
            </a:bodyPr>
            <a:lstStyle>
              <a:lvl1pPr>
                <a:defRPr sz="4700" b="1">
                  <a:solidFill>
                    <a:srgbClr val="FFFFFF"/>
                  </a:solidFill>
                </a:defRPr>
              </a:lvl1pPr>
            </a:lstStyle>
            <a:p>
              <a:r>
                <a:t>StoryCorps in Action</a:t>
              </a:r>
            </a:p>
          </p:txBody>
        </p:sp>
        <p:pic>
          <p:nvPicPr>
            <p:cNvPr id="153" name="Picture 152"/>
            <p:cNvPicPr>
              <a:picLocks/>
            </p:cNvPicPr>
            <p:nvPr/>
          </p:nvPicPr>
          <p:blipFill>
            <a:blip r:embed="rId5">
              <a:alphaModFix amt="59291"/>
              <a:extLst/>
            </a:blip>
            <a:stretch>
              <a:fillRect/>
            </a:stretch>
          </p:blipFill>
          <p:spPr>
            <a:xfrm>
              <a:off x="-1" y="-1"/>
              <a:ext cx="5398593" cy="1073326"/>
            </a:xfrm>
            <a:prstGeom prst="rect">
              <a:avLst/>
            </a:prstGeom>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yfw-trends-spring-2017-stripes.png"/>
          <p:cNvPicPr>
            <a:picLocks noChangeAspect="1"/>
          </p:cNvPicPr>
          <p:nvPr/>
        </p:nvPicPr>
        <p:blipFill>
          <a:blip r:embed="rId3"/>
          <a:stretch>
            <a:fillRect/>
          </a:stretch>
        </p:blipFill>
        <p:spPr>
          <a:xfrm>
            <a:off x="3749824" y="553919"/>
            <a:ext cx="2527275" cy="3420372"/>
          </a:xfrm>
          <a:prstGeom prst="rect">
            <a:avLst/>
          </a:prstGeom>
        </p:spPr>
      </p:pic>
      <p:pic>
        <p:nvPicPr>
          <p:cNvPr id="8" name="Picture 7" descr="fitness-trends-2017.jpg"/>
          <p:cNvPicPr>
            <a:picLocks noChangeAspect="1"/>
          </p:cNvPicPr>
          <p:nvPr/>
        </p:nvPicPr>
        <p:blipFill>
          <a:blip r:embed="rId4"/>
          <a:stretch>
            <a:fillRect/>
          </a:stretch>
        </p:blipFill>
        <p:spPr>
          <a:xfrm>
            <a:off x="3749824" y="2937051"/>
            <a:ext cx="5185584" cy="2916891"/>
          </a:xfrm>
          <a:prstGeom prst="rect">
            <a:avLst/>
          </a:prstGeom>
        </p:spPr>
      </p:pic>
      <p:pic>
        <p:nvPicPr>
          <p:cNvPr id="5" name="Picture 4" descr="636292400588328421-spinner.JPG"/>
          <p:cNvPicPr>
            <a:picLocks noChangeAspect="1"/>
          </p:cNvPicPr>
          <p:nvPr/>
        </p:nvPicPr>
        <p:blipFill>
          <a:blip r:embed="rId5"/>
          <a:stretch>
            <a:fillRect/>
          </a:stretch>
        </p:blipFill>
        <p:spPr>
          <a:xfrm>
            <a:off x="6277099" y="2900964"/>
            <a:ext cx="5228222" cy="2952978"/>
          </a:xfrm>
          <a:prstGeom prst="rect">
            <a:avLst/>
          </a:prstGeom>
        </p:spPr>
      </p:pic>
      <p:pic>
        <p:nvPicPr>
          <p:cNvPr id="7" name="Picture 6" descr="Color-Fads-718x300.jpg"/>
          <p:cNvPicPr>
            <a:picLocks noChangeAspect="1"/>
          </p:cNvPicPr>
          <p:nvPr/>
        </p:nvPicPr>
        <p:blipFill>
          <a:blip r:embed="rId6"/>
          <a:stretch>
            <a:fillRect/>
          </a:stretch>
        </p:blipFill>
        <p:spPr>
          <a:xfrm>
            <a:off x="6302006" y="802748"/>
            <a:ext cx="5021731" cy="2098216"/>
          </a:xfrm>
          <a:prstGeom prst="rect">
            <a:avLst/>
          </a:prstGeom>
        </p:spPr>
      </p:pic>
      <p:sp>
        <p:nvSpPr>
          <p:cNvPr id="13" name="Shape 154"/>
          <p:cNvSpPr/>
          <p:nvPr/>
        </p:nvSpPr>
        <p:spPr>
          <a:xfrm>
            <a:off x="638370" y="1712135"/>
            <a:ext cx="2425552" cy="2262156"/>
          </a:xfrm>
          <a:prstGeom prst="rect">
            <a:avLst/>
          </a:prstGeom>
          <a:solidFill>
            <a:srgbClr val="A5231A">
              <a:alpha val="59291"/>
            </a:srgbClr>
          </a:solidFill>
          <a:ln>
            <a:noFill/>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tIns="45719" rIns="45719" bIns="45719" numCol="1" anchor="t">
            <a:spAutoFit/>
          </a:bodyPr>
          <a:lstStyle>
            <a:lvl1pPr>
              <a:defRPr sz="4700" b="1">
                <a:solidFill>
                  <a:srgbClr val="FFFFFF"/>
                </a:solidFill>
              </a:defRPr>
            </a:lvl1pPr>
          </a:lstStyle>
          <a:p>
            <a:pPr algn="ctr"/>
            <a:r>
              <a:rPr lang="en-US" dirty="0"/>
              <a:t>Everyone </a:t>
            </a:r>
          </a:p>
          <a:p>
            <a:pPr algn="ctr"/>
            <a:r>
              <a:rPr lang="en-US" dirty="0"/>
              <a:t>Is</a:t>
            </a:r>
          </a:p>
          <a:p>
            <a:pPr algn="ctr"/>
            <a:r>
              <a:rPr lang="en-US" dirty="0"/>
              <a:t>Doing It!</a:t>
            </a:r>
            <a:endParaRPr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p:nvPr>
        </p:nvSpPr>
        <p:spPr>
          <a:prstGeom prst="rect">
            <a:avLst/>
          </a:prstGeom>
        </p:spPr>
        <p:txBody>
          <a:bodyPr/>
          <a:lstStyle/>
          <a:p>
            <a:pPr>
              <a:defRPr>
                <a:effectLst/>
              </a:defRPr>
            </a:pPr>
            <a:endParaRPr/>
          </a:p>
        </p:txBody>
      </p:sp>
      <p:sp>
        <p:nvSpPr>
          <p:cNvPr id="160" name="Shape 160"/>
          <p:cNvSpPr>
            <a:spLocks noGrp="1"/>
          </p:cNvSpPr>
          <p:nvPr>
            <p:ph type="body" sz="quarter" idx="1"/>
          </p:nvPr>
        </p:nvSpPr>
        <p:spPr>
          <a:prstGeom prst="rect">
            <a:avLst/>
          </a:prstGeom>
        </p:spPr>
        <p:txBody>
          <a:bodyPr/>
          <a:lstStyle/>
          <a:p>
            <a:endParaRPr/>
          </a:p>
        </p:txBody>
      </p:sp>
      <p:pic>
        <p:nvPicPr>
          <p:cNvPr id="161" name="Screen Shot 2017-07-11 at 2.44.52 PM.png"/>
          <p:cNvPicPr>
            <a:picLocks noChangeAspect="1"/>
          </p:cNvPicPr>
          <p:nvPr/>
        </p:nvPicPr>
        <p:blipFill>
          <a:blip r:embed="rId3">
            <a:extLst/>
          </a:blip>
          <a:stretch>
            <a:fillRect/>
          </a:stretch>
        </p:blipFill>
        <p:spPr>
          <a:xfrm>
            <a:off x="350356" y="-1"/>
            <a:ext cx="11491288" cy="685800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Screen Shot 2017-07-11 at 2.49.41 PM.png"/>
          <p:cNvPicPr>
            <a:picLocks noChangeAspect="1"/>
          </p:cNvPicPr>
          <p:nvPr/>
        </p:nvPicPr>
        <p:blipFill>
          <a:blip r:embed="rId3">
            <a:extLst/>
          </a:blip>
          <a:stretch>
            <a:fillRect/>
          </a:stretch>
        </p:blipFill>
        <p:spPr>
          <a:xfrm>
            <a:off x="3579762" y="1978"/>
            <a:ext cx="9159622" cy="5718324"/>
          </a:xfrm>
          <a:prstGeom prst="rect">
            <a:avLst/>
          </a:prstGeom>
          <a:ln w="12700">
            <a:miter lim="400000"/>
          </a:ln>
        </p:spPr>
      </p:pic>
      <p:pic>
        <p:nvPicPr>
          <p:cNvPr id="166" name="Screen Shot 2017-07-11 at 2.50.17 PM.png"/>
          <p:cNvPicPr>
            <a:picLocks noChangeAspect="1"/>
          </p:cNvPicPr>
          <p:nvPr/>
        </p:nvPicPr>
        <p:blipFill>
          <a:blip r:embed="rId4">
            <a:extLst/>
          </a:blip>
          <a:stretch>
            <a:fillRect/>
          </a:stretch>
        </p:blipFill>
        <p:spPr>
          <a:xfrm>
            <a:off x="76020" y="0"/>
            <a:ext cx="3048960" cy="6858001"/>
          </a:xfrm>
          <a:prstGeom prst="rect">
            <a:avLst/>
          </a:prstGeom>
          <a:ln w="12700">
            <a:miter lim="400000"/>
          </a:ln>
        </p:spPr>
      </p:pic>
      <p:grpSp>
        <p:nvGrpSpPr>
          <p:cNvPr id="169" name="Group 169"/>
          <p:cNvGrpSpPr/>
          <p:nvPr/>
        </p:nvGrpSpPr>
        <p:grpSpPr>
          <a:xfrm>
            <a:off x="4050580" y="5661585"/>
            <a:ext cx="6520403" cy="1073325"/>
            <a:chOff x="0" y="0"/>
            <a:chExt cx="6520402" cy="1073324"/>
          </a:xfrm>
        </p:grpSpPr>
        <p:sp>
          <p:nvSpPr>
            <p:cNvPr id="168" name="Shape 168"/>
            <p:cNvSpPr/>
            <p:nvPr/>
          </p:nvSpPr>
          <p:spPr>
            <a:xfrm>
              <a:off x="71841" y="71842"/>
              <a:ext cx="6376720" cy="929641"/>
            </a:xfrm>
            <a:prstGeom prst="rect">
              <a:avLst/>
            </a:prstGeom>
            <a:solidFill>
              <a:srgbClr val="A5231A">
                <a:alpha val="59291"/>
              </a:srgbClr>
            </a:solidFill>
            <a:ln>
              <a:noFill/>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tIns="45719" rIns="45719" bIns="45719" numCol="1" anchor="t">
              <a:spAutoFit/>
            </a:bodyPr>
            <a:lstStyle>
              <a:lvl1pPr>
                <a:defRPr sz="4700" b="1">
                  <a:solidFill>
                    <a:srgbClr val="FFFFFF"/>
                  </a:solidFill>
                </a:defRPr>
              </a:lvl1pPr>
            </a:lstStyle>
            <a:p>
              <a:r>
                <a:t>The Nature Conservancy </a:t>
              </a:r>
            </a:p>
          </p:txBody>
        </p:sp>
        <p:pic>
          <p:nvPicPr>
            <p:cNvPr id="167" name="Picture 166"/>
            <p:cNvPicPr>
              <a:picLocks/>
            </p:cNvPicPr>
            <p:nvPr/>
          </p:nvPicPr>
          <p:blipFill>
            <a:blip r:embed="rId5">
              <a:alphaModFix amt="59291"/>
              <a:extLst/>
            </a:blip>
            <a:stretch>
              <a:fillRect/>
            </a:stretch>
          </p:blipFill>
          <p:spPr>
            <a:xfrm>
              <a:off x="-1" y="-1"/>
              <a:ext cx="6520404" cy="1073326"/>
            </a:xfrm>
            <a:prstGeom prst="rect">
              <a:avLst/>
            </a:prstGeom>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xfrm>
            <a:off x="442104" y="866259"/>
            <a:ext cx="4213438" cy="1671638"/>
          </a:xfrm>
          <a:prstGeom prst="rect">
            <a:avLst/>
          </a:prstGeom>
          <a:solidFill>
            <a:srgbClr val="A5231A">
              <a:alpha val="59291"/>
            </a:srgbClr>
          </a:solidFill>
          <a:ln w="9525">
            <a:round/>
          </a:ln>
        </p:spPr>
        <p:txBody>
          <a:bodyPr/>
          <a:lstStyle>
            <a:lvl1pPr>
              <a:lnSpc>
                <a:spcPct val="100000"/>
              </a:lnSpc>
              <a:defRPr sz="4700" b="1">
                <a:solidFill>
                  <a:srgbClr val="FFFFFF"/>
                </a:solidFill>
              </a:defRPr>
            </a:lvl1pPr>
          </a:lstStyle>
          <a:p>
            <a:pPr>
              <a:defRPr>
                <a:effectLst/>
              </a:defRPr>
            </a:pPr>
            <a:r>
              <a:t>Pantsuit Nation:</a:t>
            </a:r>
          </a:p>
        </p:txBody>
      </p:sp>
      <p:pic>
        <p:nvPicPr>
          <p:cNvPr id="174" name="pasted-image.pdf"/>
          <p:cNvPicPr>
            <a:picLocks noGrp="1" noChangeAspect="1"/>
          </p:cNvPicPr>
          <p:nvPr>
            <p:ph type="pic" idx="13"/>
          </p:nvPr>
        </p:nvPicPr>
        <p:blipFill>
          <a:blip r:embed="rId3">
            <a:extLst/>
          </a:blip>
          <a:srcRect l="695" r="682" b="18277"/>
          <a:stretch>
            <a:fillRect/>
          </a:stretch>
        </p:blipFill>
        <p:spPr>
          <a:xfrm>
            <a:off x="5081264" y="1362701"/>
            <a:ext cx="6643044" cy="4132341"/>
          </a:xfrm>
          <a:prstGeom prst="rect">
            <a:avLst/>
          </a:prstGeom>
        </p:spPr>
      </p:pic>
      <p:sp>
        <p:nvSpPr>
          <p:cNvPr id="175" name="Shape 175"/>
          <p:cNvSpPr>
            <a:spLocks noGrp="1"/>
          </p:cNvSpPr>
          <p:nvPr>
            <p:ph type="body" sz="quarter" idx="1"/>
          </p:nvPr>
        </p:nvSpPr>
        <p:spPr>
          <a:xfrm>
            <a:off x="582703" y="2668941"/>
            <a:ext cx="3932238" cy="3811589"/>
          </a:xfrm>
          <a:prstGeom prst="rect">
            <a:avLst/>
          </a:prstGeom>
        </p:spPr>
        <p:txBody>
          <a:bodyPr/>
          <a:lstStyle/>
          <a:p>
            <a:pPr marL="160421" indent="-160421">
              <a:buSzPct val="100000"/>
              <a:buChar char="•"/>
              <a:defRPr sz="3000"/>
            </a:pPr>
            <a:r>
              <a:t>Inspired by Clinton’s campaign</a:t>
            </a:r>
          </a:p>
          <a:p>
            <a:pPr marL="160421" indent="-160421">
              <a:buSzPct val="100000"/>
              <a:buChar char="•"/>
              <a:defRPr sz="3000"/>
            </a:pPr>
            <a:r>
              <a:t>Harness power of collective storytelling</a:t>
            </a:r>
          </a:p>
          <a:p>
            <a:pPr marL="160421" indent="-160421">
              <a:buSzPct val="100000"/>
              <a:buChar char="•"/>
              <a:defRPr sz="3000"/>
            </a:pPr>
            <a:r>
              <a:t>Bring Minority Voices Forward</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Screen Shot 2017-07-14 at 9.57.43 AM.png"/>
          <p:cNvPicPr>
            <a:picLocks noGrp="1" noChangeAspect="1"/>
          </p:cNvPicPr>
          <p:nvPr>
            <p:ph type="pic" idx="13"/>
          </p:nvPr>
        </p:nvPicPr>
        <p:blipFill>
          <a:blip r:embed="rId3">
            <a:extLst/>
          </a:blip>
          <a:srcRect l="2295" t="1824" r="2295"/>
          <a:stretch>
            <a:fillRect/>
          </a:stretch>
        </p:blipFill>
        <p:spPr>
          <a:xfrm>
            <a:off x="5183187" y="987425"/>
            <a:ext cx="6172201" cy="4784725"/>
          </a:xfrm>
          <a:prstGeom prst="rect">
            <a:avLst/>
          </a:prstGeom>
        </p:spPr>
      </p:pic>
      <p:sp>
        <p:nvSpPr>
          <p:cNvPr id="180" name="Shape 180"/>
          <p:cNvSpPr>
            <a:spLocks noGrp="1"/>
          </p:cNvSpPr>
          <p:nvPr>
            <p:ph type="body" sz="quarter" idx="1"/>
          </p:nvPr>
        </p:nvSpPr>
        <p:spPr>
          <a:prstGeom prst="rect">
            <a:avLst/>
          </a:prstGeom>
        </p:spPr>
        <p:txBody>
          <a:bodyPr/>
          <a:lstStyle/>
          <a:p>
            <a:pPr defTabSz="434340">
              <a:lnSpc>
                <a:spcPct val="100000"/>
              </a:lnSpc>
              <a:spcBef>
                <a:spcPts val="0"/>
              </a:spcBef>
              <a:defRPr sz="1615">
                <a:solidFill>
                  <a:srgbClr val="1D2129"/>
                </a:solidFill>
              </a:defRPr>
            </a:pPr>
            <a:r>
              <a:t>Nikkya Hargrove</a:t>
            </a:r>
          </a:p>
          <a:p>
            <a:pPr defTabSz="434340">
              <a:lnSpc>
                <a:spcPct val="100000"/>
              </a:lnSpc>
              <a:spcBef>
                <a:spcPts val="0"/>
              </a:spcBef>
              <a:defRPr sz="1615">
                <a:solidFill>
                  <a:srgbClr val="1D2129"/>
                </a:solidFill>
              </a:defRPr>
            </a:pPr>
            <a:endParaRPr/>
          </a:p>
          <a:p>
            <a:pPr defTabSz="434340">
              <a:lnSpc>
                <a:spcPct val="100000"/>
              </a:lnSpc>
              <a:spcBef>
                <a:spcPts val="0"/>
              </a:spcBef>
              <a:defRPr sz="1615">
                <a:solidFill>
                  <a:srgbClr val="365899"/>
                </a:solidFill>
              </a:defRPr>
            </a:pPr>
            <a:r>
              <a:rPr>
                <a:hlinkClick r:id="rId4"/>
              </a:rPr>
              <a:t>#pantsuitnation</a:t>
            </a:r>
            <a:r>
              <a:rPr>
                <a:solidFill>
                  <a:srgbClr val="1D2129"/>
                </a:solidFill>
              </a:rPr>
              <a:t> </a:t>
            </a:r>
            <a:r>
              <a:rPr>
                <a:hlinkClick r:id="rId5"/>
              </a:rPr>
              <a:t>#StoriesSparkChange</a:t>
            </a:r>
          </a:p>
          <a:p>
            <a:pPr defTabSz="434340">
              <a:lnSpc>
                <a:spcPct val="100000"/>
              </a:lnSpc>
              <a:spcBef>
                <a:spcPts val="0"/>
              </a:spcBef>
              <a:defRPr sz="1615">
                <a:solidFill>
                  <a:srgbClr val="365899"/>
                </a:solidFill>
              </a:defRPr>
            </a:pPr>
            <a:endParaRPr/>
          </a:p>
          <a:p>
            <a:pPr defTabSz="434340">
              <a:lnSpc>
                <a:spcPct val="100000"/>
              </a:lnSpc>
              <a:spcBef>
                <a:spcPts val="0"/>
              </a:spcBef>
              <a:defRPr sz="1615">
                <a:solidFill>
                  <a:srgbClr val="1D2129"/>
                </a:solidFill>
              </a:defRPr>
            </a:pPr>
            <a:r>
              <a:t>"In a little over two weeks, I will remember my mother who passed away when I was 25 years old. Since then, I've accomplished so much in the almost 10 years since her passing: adopted my half-brother, married my partner, bought a house, gave birth to healthy twin daughters, became a freelance writer...so much I am proud of. As of late, one of the greatest lessons she ever taught me plays over in my mind: believe in myself and my strengths.</a:t>
            </a:r>
          </a:p>
        </p:txBody>
      </p:sp>
      <p:grpSp>
        <p:nvGrpSpPr>
          <p:cNvPr id="183" name="Group 183"/>
          <p:cNvGrpSpPr/>
          <p:nvPr/>
        </p:nvGrpSpPr>
        <p:grpSpPr>
          <a:xfrm>
            <a:off x="627346" y="301161"/>
            <a:ext cx="4357121" cy="1815322"/>
            <a:chOff x="0" y="0"/>
            <a:chExt cx="4357120" cy="1815321"/>
          </a:xfrm>
        </p:grpSpPr>
        <p:sp>
          <p:nvSpPr>
            <p:cNvPr id="182" name="Shape 182"/>
            <p:cNvSpPr/>
            <p:nvPr/>
          </p:nvSpPr>
          <p:spPr>
            <a:xfrm>
              <a:off x="71842" y="71842"/>
              <a:ext cx="4213438" cy="1671638"/>
            </a:xfrm>
            <a:prstGeom prst="rect">
              <a:avLst/>
            </a:prstGeom>
            <a:solidFill>
              <a:srgbClr val="A5231A">
                <a:alpha val="59291"/>
              </a:srgbClr>
            </a:solidFill>
            <a:ln>
              <a:noFill/>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9" tIns="45719" rIns="45719" bIns="45719" numCol="1" anchor="b">
              <a:normAutofit/>
            </a:bodyPr>
            <a:lstStyle>
              <a:lvl1pPr>
                <a:defRPr sz="4700" b="1">
                  <a:solidFill>
                    <a:srgbClr val="FFFFFF"/>
                  </a:solidFill>
                </a:defRPr>
              </a:lvl1pPr>
            </a:lstStyle>
            <a:p>
              <a:r>
                <a:t>Pantsuit Nation:</a:t>
              </a:r>
            </a:p>
          </p:txBody>
        </p:sp>
        <p:pic>
          <p:nvPicPr>
            <p:cNvPr id="181" name="Picture 180"/>
            <p:cNvPicPr>
              <a:picLocks/>
            </p:cNvPicPr>
            <p:nvPr/>
          </p:nvPicPr>
          <p:blipFill>
            <a:blip r:embed="rId6">
              <a:alphaModFix amt="59291"/>
              <a:extLst/>
            </a:blip>
            <a:stretch>
              <a:fillRect/>
            </a:stretch>
          </p:blipFill>
          <p:spPr>
            <a:xfrm>
              <a:off x="0" y="-1"/>
              <a:ext cx="4357121" cy="1815323"/>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Screen Shot 2017-07-18 at 2.16.35 PM.png"/>
          <p:cNvPicPr>
            <a:picLocks noChangeAspect="1"/>
          </p:cNvPicPr>
          <p:nvPr/>
        </p:nvPicPr>
        <p:blipFill>
          <a:blip r:embed="rId3">
            <a:extLst/>
          </a:blip>
          <a:stretch>
            <a:fillRect/>
          </a:stretch>
        </p:blipFill>
        <p:spPr>
          <a:xfrm>
            <a:off x="-2339" y="-1"/>
            <a:ext cx="8046392" cy="6858001"/>
          </a:xfrm>
          <a:prstGeom prst="rect">
            <a:avLst/>
          </a:prstGeom>
          <a:ln w="12700">
            <a:miter lim="400000"/>
          </a:ln>
        </p:spPr>
      </p:pic>
      <p:pic>
        <p:nvPicPr>
          <p:cNvPr id="188" name="Screen Shot 2017-07-18 at 2.19.13 PM.png"/>
          <p:cNvPicPr>
            <a:picLocks noChangeAspect="1"/>
          </p:cNvPicPr>
          <p:nvPr/>
        </p:nvPicPr>
        <p:blipFill>
          <a:blip r:embed="rId4">
            <a:extLst/>
          </a:blip>
          <a:stretch>
            <a:fillRect/>
          </a:stretch>
        </p:blipFill>
        <p:spPr>
          <a:xfrm>
            <a:off x="8001646" y="386026"/>
            <a:ext cx="5578583" cy="6858001"/>
          </a:xfrm>
          <a:prstGeom prst="rect">
            <a:avLst/>
          </a:prstGeom>
          <a:ln w="12700">
            <a:miter lim="400000"/>
          </a:ln>
        </p:spPr>
      </p:pic>
      <p:pic>
        <p:nvPicPr>
          <p:cNvPr id="189" name="Screen Shot 2017-07-18 at 2.20.15 PM.png"/>
          <p:cNvPicPr>
            <a:picLocks noChangeAspect="1"/>
          </p:cNvPicPr>
          <p:nvPr/>
        </p:nvPicPr>
        <p:blipFill>
          <a:blip r:embed="rId5">
            <a:extLst/>
          </a:blip>
          <a:stretch>
            <a:fillRect/>
          </a:stretch>
        </p:blipFill>
        <p:spPr>
          <a:xfrm>
            <a:off x="0" y="-160330"/>
            <a:ext cx="12192001" cy="685156"/>
          </a:xfrm>
          <a:prstGeom prst="rect">
            <a:avLst/>
          </a:prstGeom>
          <a:ln w="12700">
            <a:miter lim="400000"/>
          </a:ln>
        </p:spPr>
      </p:pic>
      <p:pic>
        <p:nvPicPr>
          <p:cNvPr id="190" name="Screen Shot 2017-07-18 at 2.26.56 PM.png"/>
          <p:cNvPicPr>
            <a:picLocks noChangeAspect="1"/>
          </p:cNvPicPr>
          <p:nvPr/>
        </p:nvPicPr>
        <p:blipFill>
          <a:blip r:embed="rId6">
            <a:extLst/>
          </a:blip>
          <a:stretch>
            <a:fillRect/>
          </a:stretch>
        </p:blipFill>
        <p:spPr>
          <a:xfrm>
            <a:off x="8141864" y="4059266"/>
            <a:ext cx="4083350" cy="261334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asted-image.tiff"/>
          <p:cNvPicPr>
            <a:picLocks noChangeAspect="1"/>
          </p:cNvPicPr>
          <p:nvPr/>
        </p:nvPicPr>
        <p:blipFill>
          <a:blip r:embed="rId3">
            <a:extLst/>
          </a:blip>
          <a:stretch>
            <a:fillRect/>
          </a:stretch>
        </p:blipFill>
        <p:spPr>
          <a:xfrm>
            <a:off x="1163047" y="1316335"/>
            <a:ext cx="4939258" cy="2469629"/>
          </a:xfrm>
          <a:prstGeom prst="rect">
            <a:avLst/>
          </a:prstGeom>
          <a:ln w="12700">
            <a:miter lim="400000"/>
          </a:ln>
        </p:spPr>
      </p:pic>
      <p:sp>
        <p:nvSpPr>
          <p:cNvPr id="124" name="Shape 124"/>
          <p:cNvSpPr/>
          <p:nvPr/>
        </p:nvSpPr>
        <p:spPr>
          <a:xfrm>
            <a:off x="1814122" y="6017879"/>
            <a:ext cx="2845463" cy="5847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rIns="45719">
            <a:spAutoFit/>
          </a:bodyPr>
          <a:lstStyle>
            <a:lvl1pPr>
              <a:defRPr sz="3200">
                <a:latin typeface="Avenir Book"/>
                <a:ea typeface="Avenir Book"/>
                <a:cs typeface="Avenir Book"/>
                <a:sym typeface="Avenir Book"/>
              </a:defRPr>
            </a:lvl1pPr>
          </a:lstStyle>
          <a:p>
            <a:r>
              <a:rPr dirty="0"/>
              <a:t>@</a:t>
            </a:r>
            <a:r>
              <a:rPr lang="en-US" dirty="0"/>
              <a:t>JohnDTrybus</a:t>
            </a:r>
            <a:endParaRPr dirty="0"/>
          </a:p>
        </p:txBody>
      </p:sp>
      <p:pic>
        <p:nvPicPr>
          <p:cNvPr id="125" name="IC_Logo.jpg"/>
          <p:cNvPicPr>
            <a:picLocks noChangeAspect="1"/>
          </p:cNvPicPr>
          <p:nvPr/>
        </p:nvPicPr>
        <p:blipFill>
          <a:blip r:embed="rId4">
            <a:extLst/>
          </a:blip>
          <a:stretch>
            <a:fillRect/>
          </a:stretch>
        </p:blipFill>
        <p:spPr>
          <a:xfrm>
            <a:off x="7148127" y="1503692"/>
            <a:ext cx="4226026" cy="1966119"/>
          </a:xfrm>
          <a:prstGeom prst="rect">
            <a:avLst/>
          </a:prstGeom>
          <a:ln w="12700">
            <a:miter lim="400000"/>
          </a:ln>
        </p:spPr>
      </p:pic>
      <p:sp>
        <p:nvSpPr>
          <p:cNvPr id="126" name="Shape 126"/>
          <p:cNvSpPr/>
          <p:nvPr>
            <p:extLst>
              <p:ext uri="{D42A27DB-BD31-4B8C-83A1-F6EECF244321}">
                <p14:modId xmlns:p14="http://schemas.microsoft.com/office/powerpoint/2010/main" val="261581228"/>
              </p:ext>
            </p:extLst>
          </p:nvPr>
        </p:nvSpPr>
        <p:spPr>
          <a:xfrm>
            <a:off x="957263" y="3792538"/>
            <a:ext cx="5024636" cy="156845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9" rIns="45719" anchor="t">
            <a:spAutoFit/>
          </a:bodyPr>
          <a:lstStyle/>
          <a:p>
            <a:pPr algn="ctr">
              <a:defRPr sz="3200" u="sng">
                <a:latin typeface="Avenir Book"/>
                <a:ea typeface="Avenir Book"/>
                <a:cs typeface="Avenir Book"/>
                <a:sym typeface="Avenir Book"/>
              </a:defRPr>
            </a:pPr>
            <a:r>
              <a:rPr dirty="0"/>
              <a:t>Professor John D. </a:t>
            </a:r>
            <a:r>
              <a:rPr dirty="0" err="1"/>
              <a:t>Trybus</a:t>
            </a:r>
            <a:r>
              <a:rPr dirty="0"/>
              <a:t>, APR</a:t>
            </a:r>
          </a:p>
          <a:p>
            <a:pPr algn="ctr">
              <a:defRPr sz="3200">
                <a:latin typeface="Avenir Book"/>
                <a:ea typeface="Avenir Book"/>
                <a:cs typeface="Avenir Book"/>
                <a:sym typeface="Avenir Book"/>
              </a:defRPr>
            </a:pPr>
            <a:r>
              <a:rPr dirty="0"/>
              <a:t>Managing Director </a:t>
            </a:r>
          </a:p>
          <a:p>
            <a:pPr algn="ctr">
              <a:defRPr sz="3200">
                <a:latin typeface="Avenir Book"/>
                <a:ea typeface="Avenir Book"/>
                <a:cs typeface="Avenir Book"/>
                <a:sym typeface="Avenir Book"/>
              </a:defRPr>
            </a:pPr>
            <a:r>
              <a:rPr dirty="0"/>
              <a:t>jt452@georgetown.edu </a:t>
            </a:r>
          </a:p>
        </p:txBody>
      </p:sp>
      <p:sp>
        <p:nvSpPr>
          <p:cNvPr id="127" name="Shape 127"/>
          <p:cNvSpPr>
            <a:spLocks noGrp="1"/>
          </p:cNvSpPr>
          <p:nvPr>
            <p:ph type="title"/>
          </p:nvPr>
        </p:nvSpPr>
        <p:spPr>
          <a:xfrm>
            <a:off x="1422281" y="77635"/>
            <a:ext cx="9540511" cy="949978"/>
          </a:xfrm>
          <a:prstGeom prst="rect">
            <a:avLst/>
          </a:prstGeom>
          <a:solidFill>
            <a:srgbClr val="A5231A">
              <a:alpha val="59291"/>
            </a:srgbClr>
          </a:solidFill>
          <a:ln w="9525">
            <a:round/>
          </a:ln>
        </p:spPr>
        <p:txBody>
          <a:bodyPr/>
          <a:lstStyle>
            <a:lvl1pPr algn="ctr">
              <a:lnSpc>
                <a:spcPct val="100000"/>
              </a:lnSpc>
              <a:defRPr sz="4700" b="1">
                <a:solidFill>
                  <a:srgbClr val="FFFFFF"/>
                </a:solidFill>
              </a:defRPr>
            </a:lvl1pPr>
          </a:lstStyle>
          <a:p>
            <a:pPr>
              <a:defRPr>
                <a:effectLst/>
              </a:defRPr>
            </a:pPr>
            <a:r>
              <a:t>Who Are We?</a:t>
            </a:r>
          </a:p>
        </p:txBody>
      </p:sp>
      <p:sp>
        <p:nvSpPr>
          <p:cNvPr id="128" name="Shape 128"/>
          <p:cNvSpPr/>
          <p:nvPr/>
        </p:nvSpPr>
        <p:spPr>
          <a:xfrm>
            <a:off x="7178174" y="3791923"/>
            <a:ext cx="4584701" cy="28854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rIns="45719">
            <a:spAutoFit/>
          </a:bodyPr>
          <a:lstStyle/>
          <a:p>
            <a:pPr algn="ctr">
              <a:defRPr sz="3200" u="sng">
                <a:latin typeface="Avenir Book"/>
                <a:ea typeface="Avenir Book"/>
                <a:cs typeface="Avenir Book"/>
                <a:sym typeface="Avenir Book"/>
              </a:defRPr>
            </a:pPr>
            <a:r>
              <a:t>Kathy Swayze, CFRE</a:t>
            </a:r>
          </a:p>
          <a:p>
            <a:pPr algn="ctr">
              <a:defRPr sz="3200">
                <a:latin typeface="Avenir Book"/>
                <a:ea typeface="Avenir Book"/>
                <a:cs typeface="Avenir Book"/>
                <a:sym typeface="Avenir Book"/>
              </a:defRPr>
            </a:pPr>
            <a:r>
              <a:t>President &amp; </a:t>
            </a:r>
          </a:p>
          <a:p>
            <a:pPr algn="ctr">
              <a:defRPr sz="3200">
                <a:latin typeface="Avenir Book"/>
                <a:ea typeface="Avenir Book"/>
                <a:cs typeface="Avenir Book"/>
                <a:sym typeface="Avenir Book"/>
              </a:defRPr>
            </a:pPr>
            <a:r>
              <a:t>Creative Director </a:t>
            </a:r>
          </a:p>
          <a:p>
            <a:pPr algn="ctr">
              <a:defRPr sz="3200">
                <a:latin typeface="Avenir Book"/>
                <a:ea typeface="Avenir Book"/>
                <a:cs typeface="Avenir Book"/>
                <a:sym typeface="Avenir Book"/>
              </a:defRPr>
            </a:pPr>
            <a:r>
              <a:t>kswayze@impactdc.com</a:t>
            </a:r>
          </a:p>
        </p:txBody>
      </p:sp>
      <p:sp>
        <p:nvSpPr>
          <p:cNvPr id="129" name="Shape 129"/>
          <p:cNvSpPr/>
          <p:nvPr/>
        </p:nvSpPr>
        <p:spPr>
          <a:xfrm>
            <a:off x="8157192" y="6017879"/>
            <a:ext cx="2259459" cy="5847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rIns="45719">
            <a:spAutoFit/>
          </a:bodyPr>
          <a:lstStyle>
            <a:lvl1pPr>
              <a:defRPr sz="3200">
                <a:latin typeface="Avenir Book"/>
                <a:ea typeface="Avenir Book"/>
                <a:cs typeface="Avenir Book"/>
                <a:sym typeface="Avenir Book"/>
              </a:defRPr>
            </a:lvl1pPr>
          </a:lstStyle>
          <a:p>
            <a:r>
              <a:rPr dirty="0"/>
              <a:t>@i</a:t>
            </a:r>
            <a:r>
              <a:rPr lang="en-US" dirty="0"/>
              <a:t>mpactDC</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Screen Shot 2017-07-13 at 12.58.49 PM.png"/>
          <p:cNvPicPr>
            <a:picLocks noChangeAspect="1"/>
          </p:cNvPicPr>
          <p:nvPr/>
        </p:nvPicPr>
        <p:blipFill>
          <a:blip r:embed="rId3">
            <a:extLst/>
          </a:blip>
          <a:stretch>
            <a:fillRect/>
          </a:stretch>
        </p:blipFill>
        <p:spPr>
          <a:xfrm>
            <a:off x="-40460" y="-1"/>
            <a:ext cx="8776428" cy="6858001"/>
          </a:xfrm>
          <a:prstGeom prst="rect">
            <a:avLst/>
          </a:prstGeom>
          <a:ln w="12700">
            <a:miter lim="400000"/>
          </a:ln>
        </p:spPr>
      </p:pic>
      <p:sp>
        <p:nvSpPr>
          <p:cNvPr id="199" name="Shape 199"/>
          <p:cNvSpPr/>
          <p:nvPr/>
        </p:nvSpPr>
        <p:spPr>
          <a:xfrm>
            <a:off x="5855122" y="3243579"/>
            <a:ext cx="481756" cy="370841"/>
          </a:xfrm>
          <a:prstGeom prst="rect">
            <a:avLst/>
          </a:prstGeom>
          <a:ln w="12700">
            <a:miter lim="400000"/>
          </a:ln>
        </p:spPr>
        <p:txBody>
          <a:bodyPr wrap="none" lIns="45719" rIns="45719">
            <a:spAutoFit/>
          </a:bodyPr>
          <a:lstStyle/>
          <a:p>
            <a:endParaRPr/>
          </a:p>
        </p:txBody>
      </p:sp>
      <p:sp>
        <p:nvSpPr>
          <p:cNvPr id="200" name="Shape 200"/>
          <p:cNvSpPr/>
          <p:nvPr/>
        </p:nvSpPr>
        <p:spPr>
          <a:xfrm>
            <a:off x="8927007" y="659130"/>
            <a:ext cx="3023939" cy="59588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p>
            <a:pPr marL="270710" indent="-270710">
              <a:buSzPct val="100000"/>
              <a:buChar char="•"/>
              <a:defRPr sz="2700"/>
            </a:pPr>
            <a:r>
              <a:t>Don't be the only one who goes around telling the story of your company (or non-profit)</a:t>
            </a:r>
          </a:p>
          <a:p>
            <a:pPr marL="270710" indent="-270710">
              <a:buSzPct val="100000"/>
              <a:buChar char="•"/>
              <a:defRPr sz="2700"/>
            </a:pPr>
            <a:endParaRPr/>
          </a:p>
          <a:p>
            <a:pPr marL="270710" indent="-270710">
              <a:buSzPct val="100000"/>
              <a:buChar char="•"/>
              <a:defRPr sz="2700"/>
            </a:pPr>
            <a:r>
              <a:t>Storytelling is the antidote to complacency, so get people excited about telling your company story</a:t>
            </a:r>
          </a:p>
        </p:txBody>
      </p:sp>
      <p:sp>
        <p:nvSpPr>
          <p:cNvPr id="201" name="Shape 201"/>
          <p:cNvSpPr/>
          <p:nvPr/>
        </p:nvSpPr>
        <p:spPr>
          <a:xfrm>
            <a:off x="8804336" y="6362284"/>
            <a:ext cx="3269281" cy="2565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rIns="45719">
            <a:spAutoFit/>
          </a:bodyPr>
          <a:lstStyle>
            <a:lvl1pPr>
              <a:defRPr sz="1000"/>
            </a:lvl1pPr>
          </a:lstStyle>
          <a:p>
            <a:pPr>
              <a:defRPr sz="1800"/>
            </a:pPr>
            <a:r>
              <a:rPr sz="1000"/>
              <a:t>Source: 11 Powerful Ways to Tell Your Story, Bruna Martinuzzi</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p:cNvSpPr>
          <p:nvPr>
            <p:ph type="title"/>
          </p:nvPr>
        </p:nvSpPr>
        <p:spPr>
          <a:xfrm>
            <a:off x="603882" y="478645"/>
            <a:ext cx="3932239" cy="1600201"/>
          </a:xfrm>
          <a:prstGeom prst="rect">
            <a:avLst/>
          </a:prstGeom>
          <a:solidFill>
            <a:srgbClr val="A5231A">
              <a:alpha val="59291"/>
            </a:srgbClr>
          </a:solidFill>
          <a:ln w="9525">
            <a:round/>
          </a:ln>
        </p:spPr>
        <p:txBody>
          <a:bodyPr/>
          <a:lstStyle>
            <a:lvl1pPr defTabSz="886968">
              <a:lnSpc>
                <a:spcPct val="100000"/>
              </a:lnSpc>
              <a:defRPr sz="4559" b="1">
                <a:solidFill>
                  <a:srgbClr val="FFFFFF"/>
                </a:solidFill>
              </a:defRPr>
            </a:lvl1pPr>
          </a:lstStyle>
          <a:p>
            <a:pPr>
              <a:defRPr>
                <a:effectLst/>
              </a:defRPr>
            </a:pPr>
            <a:r>
              <a:t>Why Do Citizen Storytelling?</a:t>
            </a:r>
          </a:p>
        </p:txBody>
      </p:sp>
      <p:sp>
        <p:nvSpPr>
          <p:cNvPr id="206" name="Shape 206"/>
          <p:cNvSpPr>
            <a:spLocks noGrp="1"/>
          </p:cNvSpPr>
          <p:nvPr>
            <p:ph type="body" sz="half" idx="1"/>
            <p:extLst>
              <p:ext uri="{D42A27DB-BD31-4B8C-83A1-F6EECF244321}">
                <p14:modId xmlns:p14="http://schemas.microsoft.com/office/powerpoint/2010/main" val="3069285129"/>
              </p:ext>
            </p:extLst>
          </p:nvPr>
        </p:nvSpPr>
        <p:spPr>
          <a:xfrm>
            <a:off x="563881" y="2400534"/>
            <a:ext cx="4484051" cy="3811589"/>
          </a:xfrm>
          <a:prstGeom prst="rect">
            <a:avLst/>
          </a:prstGeom>
        </p:spPr>
        <p:txBody>
          <a:bodyPr lIns="45719" rIns="45719" anchor="t">
            <a:normAutofit fontScale="92500" lnSpcReduction="20000"/>
          </a:bodyPr>
          <a:lstStyle/>
          <a:p>
            <a:pPr marL="240030" indent="-240030">
              <a:buSzPct val="100000"/>
              <a:buChar char="•"/>
              <a:defRPr sz="3300"/>
            </a:pPr>
            <a:r>
              <a:rPr lang="en-US" dirty="0"/>
              <a:t>Stories are Inextricably Linked to What it Means to be Human</a:t>
            </a:r>
          </a:p>
          <a:p>
            <a:pPr marL="240030" indent="-240030">
              <a:buSzPct val="100000"/>
              <a:buChar char="•"/>
              <a:defRPr sz="3300"/>
            </a:pPr>
            <a:r>
              <a:rPr dirty="0"/>
              <a:t>Stories Create Emotion + Drive Action </a:t>
            </a:r>
            <a:endParaRPr lang="en-US" dirty="0"/>
          </a:p>
          <a:p>
            <a:pPr marL="240030" indent="-240030">
              <a:buSzPct val="100000"/>
              <a:buChar char="•"/>
              <a:defRPr sz="3300"/>
            </a:pPr>
            <a:r>
              <a:rPr dirty="0"/>
              <a:t>Citizen Storytellers Extend the Currency of Influence</a:t>
            </a:r>
          </a:p>
          <a:p>
            <a:pPr marL="240030" indent="-240030">
              <a:buSzPct val="100000"/>
              <a:buChar char="•"/>
              <a:defRPr sz="3300"/>
            </a:pPr>
            <a:r>
              <a:rPr dirty="0"/>
              <a:t>Drive Authenticity in Ways You Can't</a:t>
            </a:r>
          </a:p>
        </p:txBody>
      </p:sp>
      <p:pic>
        <p:nvPicPr>
          <p:cNvPr id="207" name="6a00d8341c61d153ef015392f83f4d970b-450wi.jpg"/>
          <p:cNvPicPr>
            <a:picLocks noChangeAspect="1"/>
          </p:cNvPicPr>
          <p:nvPr/>
        </p:nvPicPr>
        <p:blipFill>
          <a:blip r:embed="rId3">
            <a:extLst/>
          </a:blip>
          <a:stretch>
            <a:fillRect/>
          </a:stretch>
        </p:blipFill>
        <p:spPr>
          <a:xfrm>
            <a:off x="5727231" y="1021621"/>
            <a:ext cx="5715001" cy="429260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p:cNvSpPr>
          <p:nvPr>
            <p:ph type="title"/>
          </p:nvPr>
        </p:nvSpPr>
        <p:spPr>
          <a:prstGeom prst="rect">
            <a:avLst/>
          </a:prstGeom>
          <a:solidFill>
            <a:srgbClr val="A5231A">
              <a:alpha val="59291"/>
            </a:srgbClr>
          </a:solidFill>
          <a:ln w="9525">
            <a:round/>
          </a:ln>
        </p:spPr>
        <p:txBody>
          <a:bodyPr/>
          <a:lstStyle>
            <a:lvl1pPr>
              <a:lnSpc>
                <a:spcPct val="100000"/>
              </a:lnSpc>
              <a:defRPr sz="4700" b="1">
                <a:solidFill>
                  <a:srgbClr val="FFFFFF"/>
                </a:solidFill>
              </a:defRPr>
            </a:lvl1pPr>
          </a:lstStyle>
          <a:p>
            <a:pPr>
              <a:defRPr>
                <a:effectLst/>
              </a:defRPr>
            </a:pPr>
            <a:r>
              <a:t>Road Blocks</a:t>
            </a:r>
          </a:p>
        </p:txBody>
      </p:sp>
      <p:sp>
        <p:nvSpPr>
          <p:cNvPr id="212" name="Shape 212"/>
          <p:cNvSpPr>
            <a:spLocks noGrp="1"/>
          </p:cNvSpPr>
          <p:nvPr>
            <p:ph type="body" sz="quarter" idx="1"/>
          </p:nvPr>
        </p:nvSpPr>
        <p:spPr>
          <a:xfrm>
            <a:off x="839787" y="2313510"/>
            <a:ext cx="3932239" cy="3811589"/>
          </a:xfrm>
          <a:prstGeom prst="rect">
            <a:avLst/>
          </a:prstGeom>
        </p:spPr>
        <p:txBody>
          <a:bodyPr/>
          <a:lstStyle/>
          <a:p>
            <a:pPr marL="160421" indent="-160421">
              <a:buSzPct val="100000"/>
              <a:buChar char="•"/>
              <a:defRPr sz="3200"/>
            </a:pPr>
            <a:r>
              <a:t>Content vs. Stories</a:t>
            </a:r>
          </a:p>
          <a:p>
            <a:pPr marL="160421" indent="-160421">
              <a:buSzPct val="100000"/>
              <a:buChar char="•"/>
              <a:defRPr sz="3200"/>
            </a:pPr>
            <a:r>
              <a:t>Lack of Financial Resources</a:t>
            </a:r>
          </a:p>
          <a:p>
            <a:pPr marL="160421" indent="-160421">
              <a:buSzPct val="100000"/>
              <a:buChar char="•"/>
              <a:defRPr sz="3200"/>
            </a:pPr>
            <a:r>
              <a:t>Lack of Staff Time </a:t>
            </a:r>
          </a:p>
          <a:p>
            <a:pPr marL="160421" indent="-160421">
              <a:buSzPct val="100000"/>
              <a:buChar char="•"/>
              <a:defRPr sz="3200"/>
            </a:pPr>
            <a:r>
              <a:t>Apathy</a:t>
            </a:r>
          </a:p>
        </p:txBody>
      </p:sp>
      <p:pic>
        <p:nvPicPr>
          <p:cNvPr id="213" name="roadblock.png"/>
          <p:cNvPicPr>
            <a:picLocks noChangeAspect="1"/>
          </p:cNvPicPr>
          <p:nvPr/>
        </p:nvPicPr>
        <p:blipFill>
          <a:blip r:embed="rId2">
            <a:extLst/>
          </a:blip>
          <a:stretch>
            <a:fillRect/>
          </a:stretch>
        </p:blipFill>
        <p:spPr>
          <a:xfrm>
            <a:off x="5373718" y="1182244"/>
            <a:ext cx="6543247" cy="4167673"/>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p:nvPr>
        </p:nvSpPr>
        <p:spPr>
          <a:prstGeom prst="rect">
            <a:avLst/>
          </a:prstGeom>
          <a:solidFill>
            <a:srgbClr val="A5231A">
              <a:alpha val="59291"/>
            </a:srgbClr>
          </a:solidFill>
          <a:ln w="9525">
            <a:round/>
          </a:ln>
        </p:spPr>
        <p:txBody>
          <a:bodyPr/>
          <a:lstStyle/>
          <a:p>
            <a:pPr defTabSz="886968">
              <a:lnSpc>
                <a:spcPct val="100000"/>
              </a:lnSpc>
              <a:defRPr sz="4559" b="1">
                <a:solidFill>
                  <a:srgbClr val="FFFFFF"/>
                </a:solidFill>
                <a:effectLst/>
              </a:defRPr>
            </a:pPr>
            <a:r>
              <a:t>Content </a:t>
            </a:r>
          </a:p>
          <a:p>
            <a:pPr defTabSz="886968">
              <a:lnSpc>
                <a:spcPct val="100000"/>
              </a:lnSpc>
              <a:defRPr sz="4559" b="1">
                <a:solidFill>
                  <a:srgbClr val="FFFFFF"/>
                </a:solidFill>
                <a:effectLst/>
              </a:defRPr>
            </a:pPr>
            <a:r>
              <a:t>vs. Story</a:t>
            </a:r>
          </a:p>
        </p:txBody>
      </p:sp>
      <p:pic>
        <p:nvPicPr>
          <p:cNvPr id="216" name="pasted-image.pdf"/>
          <p:cNvPicPr>
            <a:picLocks noGrp="1" noChangeAspect="1"/>
          </p:cNvPicPr>
          <p:nvPr>
            <p:ph type="pic" idx="13"/>
          </p:nvPr>
        </p:nvPicPr>
        <p:blipFill>
          <a:blip r:embed="rId2">
            <a:extLst/>
          </a:blip>
          <a:srcRect l="18890" t="25830" r="18890" b="30623"/>
          <a:stretch>
            <a:fillRect/>
          </a:stretch>
        </p:blipFill>
        <p:spPr>
          <a:xfrm>
            <a:off x="5725396" y="1678423"/>
            <a:ext cx="5754148" cy="3023229"/>
          </a:xfrm>
          <a:prstGeom prst="rect">
            <a:avLst/>
          </a:prstGeom>
        </p:spPr>
      </p:pic>
      <p:sp>
        <p:nvSpPr>
          <p:cNvPr id="217" name="Shape 217"/>
          <p:cNvSpPr>
            <a:spLocks noGrp="1"/>
          </p:cNvSpPr>
          <p:nvPr>
            <p:ph type="body" sz="quarter" idx="1"/>
          </p:nvPr>
        </p:nvSpPr>
        <p:spPr>
          <a:prstGeom prst="rect">
            <a:avLst/>
          </a:prstGeom>
        </p:spPr>
        <p:txBody>
          <a:bodyPr/>
          <a:lstStyle>
            <a:lvl1pPr defTabSz="877823">
              <a:spcBef>
                <a:spcPts val="900"/>
              </a:spcBef>
              <a:defRPr sz="2880"/>
            </a:lvl1pPr>
          </a:lstStyle>
          <a:p>
            <a:r>
              <a:t>Of the 355 social impact “stories” analyzed, only slightly more than half (54%) were actual stories, based on the five building black framework. Most pieces of content are mistakenly branded as a “story.”</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 name="Group 221"/>
          <p:cNvGrpSpPr/>
          <p:nvPr/>
        </p:nvGrpSpPr>
        <p:grpSpPr>
          <a:xfrm>
            <a:off x="-30583" y="139263"/>
            <a:ext cx="9957242" cy="1073325"/>
            <a:chOff x="0" y="0"/>
            <a:chExt cx="9957241" cy="1073324"/>
          </a:xfrm>
        </p:grpSpPr>
        <p:sp>
          <p:nvSpPr>
            <p:cNvPr id="220" name="Shape 220"/>
            <p:cNvSpPr/>
            <p:nvPr/>
          </p:nvSpPr>
          <p:spPr>
            <a:xfrm>
              <a:off x="71841" y="71842"/>
              <a:ext cx="9813558" cy="929641"/>
            </a:xfrm>
            <a:prstGeom prst="rect">
              <a:avLst/>
            </a:prstGeom>
            <a:solidFill>
              <a:srgbClr val="A5231A">
                <a:alpha val="59291"/>
              </a:srgbClr>
            </a:solidFill>
            <a:ln>
              <a:noFill/>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tIns="45719" rIns="45719" bIns="45719" numCol="1" anchor="t">
              <a:spAutoFit/>
            </a:bodyPr>
            <a:lstStyle>
              <a:lvl1pPr>
                <a:defRPr sz="4700" b="1">
                  <a:solidFill>
                    <a:srgbClr val="FFFFFF"/>
                  </a:solidFill>
                </a:defRPr>
              </a:lvl1pPr>
            </a:lstStyle>
            <a:p>
              <a:r>
                <a:t>Handout: Citizen Stoytelling Workbook</a:t>
              </a:r>
            </a:p>
          </p:txBody>
        </p:sp>
        <p:pic>
          <p:nvPicPr>
            <p:cNvPr id="219" name="Picture 218"/>
            <p:cNvPicPr>
              <a:picLocks/>
            </p:cNvPicPr>
            <p:nvPr/>
          </p:nvPicPr>
          <p:blipFill>
            <a:blip r:embed="rId3">
              <a:alphaModFix amt="59291"/>
              <a:extLst/>
            </a:blip>
            <a:stretch>
              <a:fillRect/>
            </a:stretch>
          </p:blipFill>
          <p:spPr>
            <a:xfrm>
              <a:off x="-1" y="-1"/>
              <a:ext cx="9957242" cy="1073326"/>
            </a:xfrm>
            <a:prstGeom prst="rect">
              <a:avLst/>
            </a:prstGeom>
            <a:effectLst/>
          </p:spPr>
        </p:pic>
      </p:grpSp>
      <p:pic>
        <p:nvPicPr>
          <p:cNvPr id="8" name="Picture 7" descr="Screen Shot 2017-08-01 at 9.45.34 AM.png"/>
          <p:cNvPicPr>
            <a:picLocks noChangeAspect="1"/>
          </p:cNvPicPr>
          <p:nvPr/>
        </p:nvPicPr>
        <p:blipFill>
          <a:blip r:embed="rId4"/>
          <a:stretch>
            <a:fillRect/>
          </a:stretch>
        </p:blipFill>
        <p:spPr>
          <a:xfrm rot="583904">
            <a:off x="3922445" y="1515708"/>
            <a:ext cx="4027543" cy="5181354"/>
          </a:xfrm>
          <a:prstGeom prst="rect">
            <a:avLst/>
          </a:prstGeom>
        </p:spPr>
      </p:pic>
      <p:pic>
        <p:nvPicPr>
          <p:cNvPr id="7" name="Picture 6" descr="Screen Shot 2017-08-01 at 9.45.25 AM.png"/>
          <p:cNvPicPr>
            <a:picLocks noChangeAspect="1"/>
          </p:cNvPicPr>
          <p:nvPr/>
        </p:nvPicPr>
        <p:blipFill>
          <a:blip r:embed="rId5"/>
          <a:stretch>
            <a:fillRect/>
          </a:stretch>
        </p:blipFill>
        <p:spPr>
          <a:xfrm rot="21206670">
            <a:off x="334784" y="1388978"/>
            <a:ext cx="4699915" cy="6134028"/>
          </a:xfrm>
          <a:prstGeom prst="rect">
            <a:avLst/>
          </a:prstGeom>
        </p:spPr>
      </p:pic>
      <p:pic>
        <p:nvPicPr>
          <p:cNvPr id="10" name="Picture 9" descr="nonprofit-board-of-directors-working-hard.jpg"/>
          <p:cNvPicPr>
            <a:picLocks noChangeAspect="1"/>
          </p:cNvPicPr>
          <p:nvPr/>
        </p:nvPicPr>
        <p:blipFill>
          <a:blip r:embed="rId6"/>
          <a:stretch>
            <a:fillRect/>
          </a:stretch>
        </p:blipFill>
        <p:spPr>
          <a:xfrm>
            <a:off x="8309300" y="2198497"/>
            <a:ext cx="3833074" cy="2553806"/>
          </a:xfrm>
          <a:prstGeom prst="rect">
            <a:avLst/>
          </a:prstGeom>
        </p:spPr>
      </p:pic>
      <p:pic>
        <p:nvPicPr>
          <p:cNvPr id="9" name="Picture 8" descr="EV_SanDiego_878x494.jpg"/>
          <p:cNvPicPr>
            <a:picLocks noChangeAspect="1"/>
          </p:cNvPicPr>
          <p:nvPr/>
        </p:nvPicPr>
        <p:blipFill>
          <a:blip r:embed="rId7"/>
          <a:stretch>
            <a:fillRect/>
          </a:stretch>
        </p:blipFill>
        <p:spPr>
          <a:xfrm>
            <a:off x="7965152" y="4479796"/>
            <a:ext cx="4226848" cy="2378204"/>
          </a:xfrm>
          <a:prstGeom prst="rect">
            <a:avLst/>
          </a:prstGeom>
        </p:spPr>
      </p:pic>
      <p:pic>
        <p:nvPicPr>
          <p:cNvPr id="11" name="Picture 10" descr="call-to-action-guardian-carousel-dog.jpg"/>
          <p:cNvPicPr>
            <a:picLocks noChangeAspect="1"/>
          </p:cNvPicPr>
          <p:nvPr/>
        </p:nvPicPr>
        <p:blipFill>
          <a:blip r:embed="rId8"/>
          <a:stretch>
            <a:fillRect/>
          </a:stretch>
        </p:blipFill>
        <p:spPr>
          <a:xfrm>
            <a:off x="9868111" y="359311"/>
            <a:ext cx="2274263" cy="1839186"/>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p:nvPr/>
        </p:nvSpPr>
        <p:spPr>
          <a:xfrm>
            <a:off x="412278" y="211105"/>
            <a:ext cx="10527962" cy="815606"/>
          </a:xfrm>
          <a:prstGeom prst="rect">
            <a:avLst/>
          </a:prstGeom>
          <a:solidFill>
            <a:srgbClr val="A5231A">
              <a:alpha val="59291"/>
            </a:srgbClr>
          </a:solidFill>
          <a:ln>
            <a:noFill/>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tIns="45719" rIns="45719" bIns="45719" numCol="1" anchor="t">
            <a:spAutoFit/>
          </a:bodyPr>
          <a:lstStyle>
            <a:lvl1pPr>
              <a:defRPr sz="4700" b="1">
                <a:solidFill>
                  <a:srgbClr val="FFFFFF"/>
                </a:solidFill>
              </a:defRPr>
            </a:lvl1pPr>
          </a:lstStyle>
          <a:p>
            <a:r>
              <a:rPr lang="en-US" dirty="0"/>
              <a:t>Does your org have a storytelling culture?</a:t>
            </a:r>
            <a:r>
              <a:rPr dirty="0"/>
              <a:t> </a:t>
            </a:r>
          </a:p>
        </p:txBody>
      </p:sp>
      <p:sp>
        <p:nvSpPr>
          <p:cNvPr id="236" name="Shape 236"/>
          <p:cNvSpPr/>
          <p:nvPr/>
        </p:nvSpPr>
        <p:spPr>
          <a:xfrm>
            <a:off x="522531" y="1698754"/>
            <a:ext cx="4074057" cy="111517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9" rIns="45719">
            <a:spAutoFit/>
          </a:bodyPr>
          <a:lstStyle>
            <a:lvl1pPr marL="160421" indent="-160421">
              <a:lnSpc>
                <a:spcPct val="90000"/>
              </a:lnSpc>
              <a:spcBef>
                <a:spcPts val="1000"/>
              </a:spcBef>
              <a:buSzPct val="100000"/>
              <a:buChar char="•"/>
              <a:defRPr sz="3200"/>
            </a:lvl1pPr>
          </a:lstStyle>
          <a:p>
            <a:r>
              <a:rPr lang="en-US" dirty="0"/>
              <a:t>Storytelling Culture </a:t>
            </a:r>
          </a:p>
          <a:p>
            <a:pPr>
              <a:buNone/>
            </a:pPr>
            <a:r>
              <a:rPr lang="en-US" dirty="0"/>
              <a:t>Self-Assessment Tool</a:t>
            </a:r>
            <a:endParaRPr dirty="0"/>
          </a:p>
        </p:txBody>
      </p:sp>
      <p:pic>
        <p:nvPicPr>
          <p:cNvPr id="6" name="Picture 5" descr="Brand-Storyteller.png"/>
          <p:cNvPicPr>
            <a:picLocks noChangeAspect="1"/>
          </p:cNvPicPr>
          <p:nvPr/>
        </p:nvPicPr>
        <p:blipFill>
          <a:blip r:embed="rId3"/>
          <a:stretch>
            <a:fillRect/>
          </a:stretch>
        </p:blipFill>
        <p:spPr>
          <a:xfrm>
            <a:off x="5300570" y="1698754"/>
            <a:ext cx="6017026" cy="412190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p:nvPr/>
        </p:nvSpPr>
        <p:spPr>
          <a:xfrm>
            <a:off x="412278" y="211105"/>
            <a:ext cx="11427935" cy="815606"/>
          </a:xfrm>
          <a:prstGeom prst="rect">
            <a:avLst/>
          </a:prstGeom>
          <a:solidFill>
            <a:srgbClr val="A5231A">
              <a:alpha val="59291"/>
            </a:srgbClr>
          </a:solidFill>
          <a:ln>
            <a:noFill/>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tIns="45719" rIns="45719" bIns="45719" numCol="1" anchor="t">
            <a:spAutoFit/>
          </a:bodyPr>
          <a:lstStyle>
            <a:lvl1pPr>
              <a:defRPr sz="4700" b="1">
                <a:solidFill>
                  <a:srgbClr val="FFFFFF"/>
                </a:solidFill>
              </a:defRPr>
            </a:lvl1pPr>
          </a:lstStyle>
          <a:p>
            <a:r>
              <a:rPr lang="en-US" dirty="0"/>
              <a:t>Jump Start: Building Your Storytelling Culture</a:t>
            </a:r>
            <a:endParaRPr dirty="0"/>
          </a:p>
        </p:txBody>
      </p:sp>
      <p:sp>
        <p:nvSpPr>
          <p:cNvPr id="236" name="Shape 236"/>
          <p:cNvSpPr/>
          <p:nvPr/>
        </p:nvSpPr>
        <p:spPr>
          <a:xfrm>
            <a:off x="522531" y="1698754"/>
            <a:ext cx="9841171" cy="225805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lvl1pPr marL="160421" indent="-160421">
              <a:lnSpc>
                <a:spcPct val="90000"/>
              </a:lnSpc>
              <a:spcBef>
                <a:spcPts val="1000"/>
              </a:spcBef>
              <a:buSzPct val="100000"/>
              <a:buChar char="•"/>
              <a:defRPr sz="3200"/>
            </a:lvl1pPr>
          </a:lstStyle>
          <a:p>
            <a:r>
              <a:rPr lang="en-US" dirty="0"/>
              <a:t>Storytelling time at staff and board meetings</a:t>
            </a:r>
          </a:p>
          <a:p>
            <a:r>
              <a:rPr lang="en-US" dirty="0"/>
              <a:t>Find and nurture your storytelling ambassadors </a:t>
            </a:r>
          </a:p>
          <a:p>
            <a:r>
              <a:rPr lang="en-US" dirty="0"/>
              <a:t>Set expectations with leadership</a:t>
            </a:r>
          </a:p>
          <a:p>
            <a:r>
              <a:rPr lang="en-US" dirty="0"/>
              <a:t>Get away from your desk</a:t>
            </a:r>
            <a:endParaRPr dirty="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udent_classmate_friends_understanding_study_concept.jpg"/>
          <p:cNvPicPr>
            <a:picLocks noChangeAspect="1"/>
          </p:cNvPicPr>
          <p:nvPr/>
        </p:nvPicPr>
        <p:blipFill>
          <a:blip r:embed="rId3"/>
          <a:stretch>
            <a:fillRect/>
          </a:stretch>
        </p:blipFill>
        <p:spPr>
          <a:xfrm>
            <a:off x="3711482" y="427979"/>
            <a:ext cx="8133003" cy="5950647"/>
          </a:xfrm>
          <a:prstGeom prst="rect">
            <a:avLst/>
          </a:prstGeom>
        </p:spPr>
      </p:pic>
      <p:sp>
        <p:nvSpPr>
          <p:cNvPr id="245" name="Shape 245"/>
          <p:cNvSpPr/>
          <p:nvPr/>
        </p:nvSpPr>
        <p:spPr>
          <a:xfrm>
            <a:off x="388667" y="2678313"/>
            <a:ext cx="2952789" cy="830995"/>
          </a:xfrm>
          <a:prstGeom prst="rect">
            <a:avLst/>
          </a:prstGeom>
          <a:solidFill>
            <a:srgbClr val="A5231A">
              <a:alpha val="59291"/>
            </a:srgbClr>
          </a:solidFill>
          <a:ln>
            <a:noFill/>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45719" tIns="45719" rIns="45719" bIns="45719" numCol="1" anchor="t">
            <a:spAutoFit/>
          </a:bodyPr>
          <a:lstStyle>
            <a:lvl1pPr>
              <a:defRPr sz="4700" b="1">
                <a:solidFill>
                  <a:srgbClr val="FFFFFF"/>
                </a:solidFill>
              </a:defRPr>
            </a:lvl1pPr>
          </a:lstStyle>
          <a:p>
            <a:r>
              <a:rPr sz="4800" dirty="0"/>
              <a:t>Questions?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 name="Group 250"/>
          <p:cNvGrpSpPr/>
          <p:nvPr/>
        </p:nvGrpSpPr>
        <p:grpSpPr>
          <a:xfrm>
            <a:off x="1868003" y="3365625"/>
            <a:ext cx="8478737" cy="2064760"/>
            <a:chOff x="0" y="0"/>
            <a:chExt cx="8478735" cy="2064758"/>
          </a:xfrm>
        </p:grpSpPr>
        <p:sp>
          <p:nvSpPr>
            <p:cNvPr id="248" name="Shape 248"/>
            <p:cNvSpPr/>
            <p:nvPr/>
          </p:nvSpPr>
          <p:spPr>
            <a:xfrm>
              <a:off x="-1" y="-1"/>
              <a:ext cx="8478737" cy="2064760"/>
            </a:xfrm>
            <a:prstGeom prst="rect">
              <a:avLst/>
            </a:prstGeom>
            <a:solidFill>
              <a:srgbClr val="ECB02B"/>
            </a:solidFill>
            <a:ln w="12700" cap="flat">
              <a:noFill/>
              <a:miter lim="400000"/>
            </a:ln>
            <a:effectLst/>
          </p:spPr>
          <p:txBody>
            <a:bodyPr wrap="square" lIns="45719" tIns="45719" rIns="45719" bIns="45719" numCol="1" anchor="t">
              <a:noAutofit/>
            </a:bodyPr>
            <a:lstStyle/>
            <a:p>
              <a:pPr algn="ctr">
                <a:lnSpc>
                  <a:spcPct val="90000"/>
                </a:lnSpc>
                <a:spcBef>
                  <a:spcPts val="1000"/>
                </a:spcBef>
                <a:defRPr sz="2400">
                  <a:solidFill>
                    <a:srgbClr val="888888"/>
                  </a:solidFill>
                </a:defRPr>
              </a:pPr>
              <a:endParaRPr/>
            </a:p>
          </p:txBody>
        </p:sp>
        <p:sp>
          <p:nvSpPr>
            <p:cNvPr id="249" name="Shape 249"/>
            <p:cNvSpPr/>
            <p:nvPr/>
          </p:nvSpPr>
          <p:spPr>
            <a:xfrm>
              <a:off x="-1" y="-1"/>
              <a:ext cx="8478737" cy="202819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45719" tIns="45719" rIns="45719" bIns="45719" numCol="1" anchor="t">
              <a:spAutoFit/>
            </a:bodyPr>
            <a:lstStyle/>
            <a:p>
              <a:pPr indent="109728" algn="ctr">
                <a:lnSpc>
                  <a:spcPct val="90000"/>
                </a:lnSpc>
                <a:spcBef>
                  <a:spcPts val="1000"/>
                </a:spcBef>
                <a:defRPr sz="3600" b="1">
                  <a:solidFill>
                    <a:srgbClr val="FFFFFF"/>
                  </a:solidFill>
                  <a:effectLst>
                    <a:outerShdw blurRad="38100" dist="38100" dir="2700000" rotWithShape="0">
                      <a:srgbClr val="000000">
                        <a:alpha val="43137"/>
                      </a:srgbClr>
                    </a:outerShdw>
                  </a:effectLst>
                  <a:latin typeface="+mn-lt"/>
                  <a:ea typeface="+mn-ea"/>
                  <a:cs typeface="+mn-cs"/>
                  <a:sym typeface="Helvetica"/>
                </a:defRPr>
              </a:pPr>
              <a:r>
                <a:t>Don’t forget to visit the </a:t>
              </a:r>
              <a:endParaRPr sz="2400">
                <a:solidFill>
                  <a:srgbClr val="888888"/>
                </a:solidFill>
              </a:endParaRPr>
            </a:p>
            <a:p>
              <a:pPr indent="109728" algn="ctr">
                <a:lnSpc>
                  <a:spcPct val="90000"/>
                </a:lnSpc>
                <a:spcBef>
                  <a:spcPts val="1000"/>
                </a:spcBef>
                <a:defRPr sz="3600" b="1" i="1">
                  <a:solidFill>
                    <a:srgbClr val="FFFFFF"/>
                  </a:solidFill>
                  <a:effectLst>
                    <a:outerShdw blurRad="38100" dist="38100" dir="2700000" rotWithShape="0">
                      <a:srgbClr val="000000">
                        <a:alpha val="43137"/>
                      </a:srgbClr>
                    </a:outerShdw>
                  </a:effectLst>
                  <a:latin typeface="+mn-lt"/>
                  <a:ea typeface="+mn-ea"/>
                  <a:cs typeface="+mn-cs"/>
                  <a:sym typeface="Helvetica"/>
                </a:defRPr>
              </a:pPr>
              <a:r>
                <a:t>Solutions Showcase! </a:t>
              </a:r>
              <a:endParaRPr sz="2400">
                <a:solidFill>
                  <a:srgbClr val="888888"/>
                </a:solidFill>
              </a:endParaRPr>
            </a:p>
            <a:p>
              <a:pPr indent="109728" algn="ctr">
                <a:lnSpc>
                  <a:spcPct val="90000"/>
                </a:lnSpc>
                <a:spcBef>
                  <a:spcPts val="1000"/>
                </a:spcBef>
                <a:defRPr sz="2400" b="1" i="1">
                  <a:solidFill>
                    <a:srgbClr val="FFFFFF"/>
                  </a:solidFill>
                  <a:effectLst>
                    <a:outerShdw blurRad="38100" dist="38100" dir="2700000" rotWithShape="0">
                      <a:srgbClr val="000000">
                        <a:alpha val="43137"/>
                      </a:srgbClr>
                    </a:outerShdw>
                  </a:effectLst>
                  <a:latin typeface="+mn-lt"/>
                  <a:ea typeface="+mn-ea"/>
                  <a:cs typeface="+mn-cs"/>
                  <a:sym typeface="Helvetica"/>
                </a:defRPr>
              </a:pPr>
              <a:r>
                <a:t>Many of the ideas discussed today are on display at the </a:t>
              </a:r>
              <a:br/>
              <a:r>
                <a:t>Solutions Showcase! </a:t>
              </a:r>
            </a:p>
          </p:txBody>
        </p:sp>
      </p:grpSp>
      <p:sp>
        <p:nvSpPr>
          <p:cNvPr id="251" name="Shape 251"/>
          <p:cNvSpPr/>
          <p:nvPr/>
        </p:nvSpPr>
        <p:spPr>
          <a:xfrm>
            <a:off x="1364774" y="-257059"/>
            <a:ext cx="9485195" cy="41300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p>
            <a:pPr algn="ctr">
              <a:defRPr sz="4400" b="1">
                <a:solidFill>
                  <a:srgbClr val="1C1D54"/>
                </a:solidFill>
                <a:effectLst>
                  <a:outerShdw blurRad="38100" dist="38100" dir="2700000" rotWithShape="0">
                    <a:srgbClr val="000000">
                      <a:alpha val="43137"/>
                    </a:srgbClr>
                  </a:outerShdw>
                </a:effectLst>
                <a:latin typeface="+mn-lt"/>
                <a:ea typeface="+mn-ea"/>
                <a:cs typeface="+mn-cs"/>
                <a:sym typeface="Helvetica"/>
              </a:defRPr>
            </a:pPr>
            <a:endParaRPr/>
          </a:p>
          <a:p>
            <a:pPr algn="ctr">
              <a:defRPr sz="4400" b="1">
                <a:solidFill>
                  <a:srgbClr val="1C1D54"/>
                </a:solidFill>
                <a:effectLst>
                  <a:outerShdw blurRad="38100" dist="38100" dir="2700000" rotWithShape="0">
                    <a:srgbClr val="000000">
                      <a:alpha val="43137"/>
                    </a:srgbClr>
                  </a:outerShdw>
                </a:effectLst>
                <a:latin typeface="+mn-lt"/>
                <a:ea typeface="+mn-ea"/>
                <a:cs typeface="+mn-cs"/>
                <a:sym typeface="Helvetica"/>
              </a:defRPr>
            </a:pPr>
            <a:r>
              <a:t>Thank You!</a:t>
            </a:r>
          </a:p>
          <a:p>
            <a:pPr algn="ctr">
              <a:defRPr sz="4400" b="1">
                <a:solidFill>
                  <a:srgbClr val="1C1D54"/>
                </a:solidFill>
                <a:effectLst>
                  <a:outerShdw blurRad="38100" dist="38100" dir="2700000" rotWithShape="0">
                    <a:srgbClr val="000000">
                      <a:alpha val="43137"/>
                    </a:srgbClr>
                  </a:outerShdw>
                </a:effectLst>
                <a:latin typeface="+mn-lt"/>
                <a:ea typeface="+mn-ea"/>
                <a:cs typeface="+mn-cs"/>
                <a:sym typeface="Helvetica"/>
              </a:defRPr>
            </a:pPr>
            <a:r>
              <a:t>Contact us at…</a:t>
            </a:r>
          </a:p>
          <a:p>
            <a:pPr algn="ctr">
              <a:defRPr sz="4400" b="1">
                <a:solidFill>
                  <a:srgbClr val="1C1D54"/>
                </a:solidFill>
                <a:effectLst>
                  <a:outerShdw blurRad="38100" dist="38100" dir="2700000" rotWithShape="0">
                    <a:srgbClr val="000000">
                      <a:alpha val="43137"/>
                    </a:srgbClr>
                  </a:outerShdw>
                </a:effectLst>
                <a:latin typeface="+mn-lt"/>
                <a:ea typeface="+mn-ea"/>
                <a:cs typeface="+mn-cs"/>
                <a:sym typeface="Helvetica"/>
              </a:defRPr>
            </a:pPr>
            <a:r>
              <a:t>jt452@georgetown.edu</a:t>
            </a:r>
          </a:p>
          <a:p>
            <a:pPr algn="ctr">
              <a:defRPr sz="4400" b="1">
                <a:solidFill>
                  <a:srgbClr val="1C1D54"/>
                </a:solidFill>
                <a:effectLst>
                  <a:outerShdw blurRad="38100" dist="38100" dir="2700000" rotWithShape="0">
                    <a:srgbClr val="000000">
                      <a:alpha val="43137"/>
                    </a:srgbClr>
                  </a:outerShdw>
                </a:effectLst>
                <a:latin typeface="+mn-lt"/>
                <a:ea typeface="+mn-ea"/>
                <a:cs typeface="+mn-cs"/>
                <a:sym typeface="Helvetica"/>
              </a:defRPr>
            </a:pPr>
            <a:r>
              <a:t>kswayze@impactdc.com</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goodall.jpg"/>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41" name="Shape 141"/>
          <p:cNvSpPr>
            <a:spLocks noGrp="1"/>
          </p:cNvSpPr>
          <p:nvPr>
            <p:ph type="title"/>
          </p:nvPr>
        </p:nvSpPr>
        <p:spPr>
          <a:xfrm>
            <a:off x="2435193" y="5661003"/>
            <a:ext cx="9540510" cy="949977"/>
          </a:xfrm>
          <a:prstGeom prst="rect">
            <a:avLst/>
          </a:prstGeom>
          <a:solidFill>
            <a:srgbClr val="A5231A">
              <a:alpha val="59291"/>
            </a:srgbClr>
          </a:solidFill>
          <a:ln w="9525">
            <a:round/>
          </a:ln>
        </p:spPr>
        <p:txBody>
          <a:bodyPr/>
          <a:lstStyle>
            <a:lvl1pPr defTabSz="804672">
              <a:lnSpc>
                <a:spcPct val="100000"/>
              </a:lnSpc>
              <a:defRPr sz="4136" b="1">
                <a:solidFill>
                  <a:srgbClr val="FFFFFF"/>
                </a:solidFill>
              </a:defRPr>
            </a:lvl1pPr>
          </a:lstStyle>
          <a:p>
            <a:pPr>
              <a:defRPr>
                <a:effectLst/>
              </a:defRPr>
            </a:pPr>
            <a:r>
              <a:t>What Do We Mean by Citizen Storytelling?</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title"/>
          </p:nvPr>
        </p:nvSpPr>
        <p:spPr>
          <a:prstGeom prst="rect">
            <a:avLst/>
          </a:prstGeom>
        </p:spPr>
        <p:txBody>
          <a:bodyPr/>
          <a:lstStyle/>
          <a:p>
            <a:endParaRPr/>
          </a:p>
        </p:txBody>
      </p:sp>
      <p:sp>
        <p:nvSpPr>
          <p:cNvPr id="144" name="Shape 144"/>
          <p:cNvSpPr>
            <a:spLocks noGrp="1"/>
          </p:cNvSpPr>
          <p:nvPr>
            <p:ph type="body" idx="1"/>
          </p:nvPr>
        </p:nvSpPr>
        <p:spPr>
          <a:prstGeom prst="rect">
            <a:avLst/>
          </a:prstGeom>
        </p:spPr>
        <p:txBody>
          <a:bodyPr/>
          <a:lstStyle/>
          <a:p>
            <a:endParaRPr/>
          </a:p>
        </p:txBody>
      </p:sp>
      <p:pic>
        <p:nvPicPr>
          <p:cNvPr id="145" name="pasted-image.pdf"/>
          <p:cNvPicPr>
            <a:picLocks noChangeAspect="1"/>
          </p:cNvPicPr>
          <p:nvPr/>
        </p:nvPicPr>
        <p:blipFill>
          <a:blip r:embed="rId3">
            <a:extLst/>
          </a:blip>
          <a:srcRect b="9872"/>
          <a:stretch>
            <a:fillRect/>
          </a:stretch>
        </p:blipFill>
        <p:spPr>
          <a:xfrm>
            <a:off x="0" y="-37078"/>
            <a:ext cx="12192000" cy="824127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itizen Storytellers.JPG"/>
          <p:cNvPicPr>
            <a:picLocks noChangeAspect="1"/>
          </p:cNvPicPr>
          <p:nvPr/>
        </p:nvPicPr>
        <p:blipFill>
          <a:blip r:embed="rId2"/>
          <a:stretch>
            <a:fillRect/>
          </a:stretch>
        </p:blipFill>
        <p:spPr>
          <a:xfrm>
            <a:off x="-347028" y="-1599406"/>
            <a:ext cx="12608878" cy="9455944"/>
          </a:xfrm>
          <a:prstGeom prst="rect">
            <a:avLst/>
          </a:prstGeom>
        </p:spPr>
      </p:pic>
    </p:spTree>
    <p:extLst>
      <p:ext uri="{BB962C8B-B14F-4D97-AF65-F5344CB8AC3E}">
        <p14:creationId xmlns:p14="http://schemas.microsoft.com/office/powerpoint/2010/main" val="38707742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title"/>
          </p:nvPr>
        </p:nvSpPr>
        <p:spPr>
          <a:prstGeom prst="rect">
            <a:avLst/>
          </a:prstGeom>
        </p:spPr>
        <p:txBody>
          <a:bodyPr/>
          <a:lstStyle/>
          <a:p>
            <a:endParaRPr/>
          </a:p>
        </p:txBody>
      </p:sp>
      <p:sp>
        <p:nvSpPr>
          <p:cNvPr id="148" name="Shape 148"/>
          <p:cNvSpPr>
            <a:spLocks noGrp="1"/>
          </p:cNvSpPr>
          <p:nvPr>
            <p:ph type="body" idx="1"/>
          </p:nvPr>
        </p:nvSpPr>
        <p:spPr>
          <a:prstGeom prst="rect">
            <a:avLst/>
          </a:prstGeom>
        </p:spPr>
        <p:txBody>
          <a:bodyPr/>
          <a:lstStyle/>
          <a:p>
            <a:endParaRPr/>
          </a:p>
        </p:txBody>
      </p:sp>
      <p:pic>
        <p:nvPicPr>
          <p:cNvPr id="149" name="pasted-image.pdf"/>
          <p:cNvPicPr>
            <a:picLocks noChangeAspect="1"/>
          </p:cNvPicPr>
          <p:nvPr/>
        </p:nvPicPr>
        <p:blipFill>
          <a:blip r:embed="rId3">
            <a:extLst/>
          </a:blip>
          <a:stretch>
            <a:fillRect/>
          </a:stretch>
        </p:blipFill>
        <p:spPr>
          <a:xfrm>
            <a:off x="-1" y="-51774"/>
            <a:ext cx="12192001" cy="9144001"/>
          </a:xfrm>
          <a:prstGeom prst="rect">
            <a:avLst/>
          </a:prstGeom>
          <a:ln w="12700">
            <a:miter lim="400000"/>
          </a:ln>
        </p:spPr>
      </p:pic>
      <p:sp>
        <p:nvSpPr>
          <p:cNvPr id="2" name="Shape 141"/>
          <p:cNvSpPr txBox="1">
            <a:spLocks/>
          </p:cNvSpPr>
          <p:nvPr>
            <p:extLst>
              <p:ext uri="{D42A27DB-BD31-4B8C-83A1-F6EECF244321}">
                <p14:modId xmlns:p14="http://schemas.microsoft.com/office/powerpoint/2010/main" val="822400560"/>
              </p:ext>
            </p:extLst>
          </p:nvPr>
        </p:nvSpPr>
        <p:spPr>
          <a:xfrm>
            <a:off x="2390764" y="5908675"/>
            <a:ext cx="9845686" cy="950913"/>
          </a:xfrm>
          <a:prstGeom prst="rect">
            <a:avLst/>
          </a:prstGeom>
          <a:solidFill>
            <a:srgbClr val="A5231A">
              <a:alpha val="59291"/>
            </a:srgbClr>
          </a:solidFill>
          <a:ln w="9525">
            <a:round/>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45719" rIns="45719" anchor="ctr">
            <a:normAutofit fontScale="85000" lnSpcReduction="10000"/>
          </a:bodyPr>
          <a:lstStyle>
            <a:lvl1pPr marL="0" marR="0" indent="0" algn="l" defTabSz="804672" rtl="0" latinLnBrk="0">
              <a:lnSpc>
                <a:spcPct val="100000"/>
              </a:lnSpc>
              <a:spcBef>
                <a:spcPts val="0"/>
              </a:spcBef>
              <a:spcAft>
                <a:spcPts val="0"/>
              </a:spcAft>
              <a:buClrTx/>
              <a:buSzTx/>
              <a:buFontTx/>
              <a:buNone/>
              <a:tabLst/>
              <a:defRPr sz="4136" b="1"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9pPr>
          </a:lstStyle>
          <a:p>
            <a:pPr hangingPunct="1">
              <a:defRPr>
                <a:effectLst/>
              </a:defRPr>
            </a:pPr>
            <a:r>
              <a:rPr lang="en-US" sz="4100" dirty="0">
                <a:effectLst/>
              </a:rPr>
              <a:t>The </a:t>
            </a:r>
            <a:r>
              <a:rPr lang="en-US" sz="4100" dirty="0" err="1">
                <a:effectLst/>
              </a:rPr>
              <a:t>Gombette</a:t>
            </a:r>
            <a:r>
              <a:rPr lang="en-US" sz="4100" dirty="0">
                <a:effectLst/>
              </a:rPr>
              <a:t> Stalkers have told 75K+ stories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ombe Group at Halloween 3.jpg"/>
          <p:cNvPicPr>
            <a:picLocks noChangeAspect="1"/>
          </p:cNvPicPr>
          <p:nvPr/>
        </p:nvPicPr>
        <p:blipFill>
          <a:blip r:embed="rId2"/>
          <a:stretch>
            <a:fillRect/>
          </a:stretch>
        </p:blipFill>
        <p:spPr>
          <a:xfrm>
            <a:off x="-257175" y="-1743075"/>
            <a:ext cx="12546331" cy="8882453"/>
          </a:xfrm>
          <a:prstGeom prst="rect">
            <a:avLst/>
          </a:prstGeom>
        </p:spPr>
      </p:pic>
    </p:spTree>
    <p:extLst>
      <p:ext uri="{BB962C8B-B14F-4D97-AF65-F5344CB8AC3E}">
        <p14:creationId xmlns:p14="http://schemas.microsoft.com/office/powerpoint/2010/main" val="9229969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extLst>
              <p:ext uri="{D42A27DB-BD31-4B8C-83A1-F6EECF244321}">
                <p14:modId xmlns:p14="http://schemas.microsoft.com/office/powerpoint/2010/main" val="2018441721"/>
              </p:ext>
            </p:extLst>
          </p:nvPr>
        </p:nvSpPr>
        <p:spPr>
          <a:prstGeom prst="rect">
            <a:avLst/>
          </a:prstGeom>
          <a:solidFill>
            <a:srgbClr val="A5231A">
              <a:alpha val="59291"/>
            </a:srgbClr>
          </a:solidFill>
          <a:ln w="9525">
            <a:round/>
          </a:ln>
        </p:spPr>
        <p:txBody>
          <a:bodyPr/>
          <a:lstStyle>
            <a:lvl1pPr defTabSz="886968">
              <a:lnSpc>
                <a:spcPct val="100000"/>
              </a:lnSpc>
              <a:defRPr sz="4559" b="1">
                <a:solidFill>
                  <a:srgbClr val="FFFFFF"/>
                </a:solidFill>
              </a:defRPr>
            </a:lvl1pPr>
          </a:lstStyle>
          <a:p>
            <a:pPr>
              <a:defRPr>
                <a:effectLst/>
              </a:defRPr>
            </a:pPr>
            <a:r>
              <a:rPr sz="4550" dirty="0"/>
              <a:t>Looking Ahead: The Prediction</a:t>
            </a:r>
            <a:endParaRPr dirty="0"/>
          </a:p>
        </p:txBody>
      </p:sp>
      <p:sp>
        <p:nvSpPr>
          <p:cNvPr id="135" name="Shape 135"/>
          <p:cNvSpPr>
            <a:spLocks noGrp="1"/>
          </p:cNvSpPr>
          <p:nvPr>
            <p:ph type="body" sz="quarter" idx="1"/>
            <p:extLst>
              <p:ext uri="{D42A27DB-BD31-4B8C-83A1-F6EECF244321}">
                <p14:modId xmlns:p14="http://schemas.microsoft.com/office/powerpoint/2010/main" val="458654989"/>
              </p:ext>
            </p:extLst>
          </p:nvPr>
        </p:nvSpPr>
        <p:spPr>
          <a:prstGeom prst="rect">
            <a:avLst/>
          </a:prstGeom>
        </p:spPr>
        <p:txBody>
          <a:bodyPr lIns="45719" rIns="45719" anchor="t">
            <a:normAutofit/>
          </a:bodyPr>
          <a:lstStyle>
            <a:lvl1pPr algn="ctr">
              <a:defRPr sz="2400"/>
            </a:lvl1pPr>
          </a:lstStyle>
          <a:p>
            <a:r>
              <a:rPr dirty="0"/>
              <a:t>In the future, social impact organizations will realize that their supporters also can provide valuable non-monetary support, and also focus on activating their currency of influence. Citizen Storyteller programs will be created that are duly strategic for the organization while also producing authentic stories.</a:t>
            </a:r>
          </a:p>
        </p:txBody>
      </p:sp>
      <p:pic>
        <p:nvPicPr>
          <p:cNvPr id="4" name="Picture 4" descr="citizen storytellers.jpg"/>
          <p:cNvPicPr>
            <a:picLocks noChangeAspect="1"/>
          </p:cNvPicPr>
          <p:nvPr/>
        </p:nvPicPr>
        <p:blipFill>
          <a:blip r:embed="rId3"/>
          <a:stretch>
            <a:fillRect/>
          </a:stretch>
        </p:blipFill>
        <p:spPr>
          <a:xfrm>
            <a:off x="5229225" y="1905000"/>
            <a:ext cx="6550651" cy="3637036"/>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1"/>
          <p:cNvSpPr txBox="1">
            <a:spLocks/>
          </p:cNvSpPr>
          <p:nvPr>
            <p:extLst>
              <p:ext uri="{D42A27DB-BD31-4B8C-83A1-F6EECF244321}">
                <p14:modId xmlns:p14="http://schemas.microsoft.com/office/powerpoint/2010/main" val="687926409"/>
              </p:ext>
            </p:extLst>
          </p:nvPr>
        </p:nvSpPr>
        <p:spPr>
          <a:xfrm>
            <a:off x="2343150" y="5743575"/>
            <a:ext cx="9845686" cy="950913"/>
          </a:xfrm>
          <a:prstGeom prst="rect">
            <a:avLst/>
          </a:prstGeom>
          <a:solidFill>
            <a:srgbClr val="A5231A">
              <a:alpha val="59291"/>
            </a:srgbClr>
          </a:solidFill>
          <a:ln w="9525">
            <a:round/>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nchor="ctr">
            <a:normAutofit fontScale="77500" lnSpcReduction="20000"/>
          </a:bodyPr>
          <a:lstStyle>
            <a:lvl1pPr marL="0" marR="0" indent="0" algn="l" defTabSz="804672" rtl="0" latinLnBrk="0">
              <a:lnSpc>
                <a:spcPct val="100000"/>
              </a:lnSpc>
              <a:spcBef>
                <a:spcPts val="0"/>
              </a:spcBef>
              <a:spcAft>
                <a:spcPts val="0"/>
              </a:spcAft>
              <a:buClrTx/>
              <a:buSzTx/>
              <a:buFontTx/>
              <a:buNone/>
              <a:tabLst/>
              <a:defRPr sz="4136" b="1"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ECB02B"/>
                </a:solidFill>
                <a:effectLst>
                  <a:outerShdw blurRad="38100" dist="38100" dir="2700000" rotWithShape="0">
                    <a:srgbClr val="000000">
                      <a:alpha val="43137"/>
                    </a:srgbClr>
                  </a:outerShdw>
                </a:effectLst>
                <a:uFillTx/>
                <a:latin typeface="+mn-lt"/>
                <a:ea typeface="+mn-ea"/>
                <a:cs typeface="+mn-cs"/>
                <a:sym typeface="Helvetica"/>
              </a:defRPr>
            </a:lvl9pPr>
          </a:lstStyle>
          <a:p>
            <a:pPr algn="r" hangingPunct="1">
              <a:defRPr>
                <a:effectLst/>
              </a:defRPr>
            </a:pPr>
            <a:r>
              <a:rPr lang="en-US" sz="4100" dirty="0"/>
              <a:t>Citizen Storytellers are everywhere....it's about </a:t>
            </a:r>
          </a:p>
          <a:p>
            <a:pPr algn="r" hangingPunct="1">
              <a:defRPr>
                <a:effectLst/>
              </a:defRPr>
            </a:pPr>
            <a:r>
              <a:rPr lang="en-US" sz="4100" dirty="0"/>
              <a:t> finding and activating them! </a:t>
            </a:r>
            <a:endParaRPr sz="4100" dirty="0">
              <a:solidFill>
                <a:schemeClr val="tx1"/>
              </a:solidFill>
            </a:endParaRPr>
          </a:p>
        </p:txBody>
      </p:sp>
      <p:pic>
        <p:nvPicPr>
          <p:cNvPr id="4" name="Picture 4" descr="Screen Shot 2017-08-02 at 5.06.15 PM.png"/>
          <p:cNvPicPr>
            <a:picLocks noChangeAspect="1"/>
          </p:cNvPicPr>
          <p:nvPr/>
        </p:nvPicPr>
        <p:blipFill>
          <a:blip r:embed="rId2"/>
          <a:stretch>
            <a:fillRect/>
          </a:stretch>
        </p:blipFill>
        <p:spPr>
          <a:xfrm>
            <a:off x="488950" y="409401"/>
            <a:ext cx="3732213" cy="4918249"/>
          </a:xfrm>
          <a:prstGeom prst="rect">
            <a:avLst/>
          </a:prstGeom>
        </p:spPr>
      </p:pic>
      <p:pic>
        <p:nvPicPr>
          <p:cNvPr id="6" name="Picture 6" descr="Screen Shot 2017-08-02 at 5.06.21 PM.png"/>
          <p:cNvPicPr>
            <a:picLocks noChangeAspect="1"/>
          </p:cNvPicPr>
          <p:nvPr/>
        </p:nvPicPr>
        <p:blipFill>
          <a:blip r:embed="rId3"/>
          <a:stretch>
            <a:fillRect/>
          </a:stretch>
        </p:blipFill>
        <p:spPr>
          <a:xfrm>
            <a:off x="4162425" y="409401"/>
            <a:ext cx="7272950" cy="2452688"/>
          </a:xfrm>
          <a:prstGeom prst="rect">
            <a:avLst/>
          </a:prstGeom>
        </p:spPr>
      </p:pic>
      <p:pic>
        <p:nvPicPr>
          <p:cNvPr id="10" name="Picture 10" descr="Screen Shot 2017-08-02 at 5.06.03 PM.png"/>
          <p:cNvPicPr>
            <a:picLocks noChangeAspect="1"/>
          </p:cNvPicPr>
          <p:nvPr/>
        </p:nvPicPr>
        <p:blipFill>
          <a:blip r:embed="rId4"/>
          <a:stretch>
            <a:fillRect/>
          </a:stretch>
        </p:blipFill>
        <p:spPr>
          <a:xfrm>
            <a:off x="5887708" y="2997499"/>
            <a:ext cx="3824558" cy="2737073"/>
          </a:xfrm>
          <a:prstGeom prst="rect">
            <a:avLst/>
          </a:prstGeom>
        </p:spPr>
      </p:pic>
    </p:spTree>
    <p:extLst>
      <p:ext uri="{BB962C8B-B14F-4D97-AF65-F5344CB8AC3E}">
        <p14:creationId xmlns:p14="http://schemas.microsoft.com/office/powerpoint/2010/main" val="2921035350"/>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1438</TotalTime>
  <Words>849</Words>
  <Application>Microsoft Office PowerPoint</Application>
  <PresentationFormat>Widescreen</PresentationFormat>
  <Paragraphs>116</Paragraphs>
  <Slides>28</Slides>
  <Notes>21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The Rise of the  Citizen Storyteller:</vt:lpstr>
      <vt:lpstr>Who Are We?</vt:lpstr>
      <vt:lpstr>What Do We Mean by Citizen Storytelling?</vt:lpstr>
      <vt:lpstr>PowerPoint Presentation</vt:lpstr>
      <vt:lpstr>PowerPoint Presentation</vt:lpstr>
      <vt:lpstr>PowerPoint Presentation</vt:lpstr>
      <vt:lpstr>PowerPoint Presentation</vt:lpstr>
      <vt:lpstr>Looking Ahead: The Prediction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Pantsuit Nation:</vt:lpstr>
      <vt:lpstr>PowerPoint Presentation</vt:lpstr>
      <vt:lpstr>PowerPoint Presentation</vt:lpstr>
      <vt:lpstr>PowerPoint Presentation</vt:lpstr>
      <vt:lpstr>Why Do Citizen Storytelling?</vt:lpstr>
      <vt:lpstr>Road Blocks</vt:lpstr>
      <vt:lpstr>Content  vs. Story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the  Citizen Storyteller:</dc:title>
  <cp:lastModifiedBy>Alanah Rosenbloom</cp:lastModifiedBy>
  <cp:revision>95</cp:revision>
  <dcterms:created xsi:type="dcterms:W3CDTF">2017-07-31T17:51:42Z</dcterms:created>
  <dcterms:modified xsi:type="dcterms:W3CDTF">2017-08-02T21:23:44Z</dcterms:modified>
</cp:coreProperties>
</file>