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6" r:id="rId1"/>
  </p:sldMasterIdLst>
  <p:notesMasterIdLst>
    <p:notesMasterId r:id="rId31"/>
  </p:notesMasterIdLst>
  <p:sldIdLst>
    <p:sldId id="301" r:id="rId2"/>
    <p:sldId id="296" r:id="rId3"/>
    <p:sldId id="297" r:id="rId4"/>
    <p:sldId id="314" r:id="rId5"/>
    <p:sldId id="278" r:id="rId6"/>
    <p:sldId id="302" r:id="rId7"/>
    <p:sldId id="304" r:id="rId8"/>
    <p:sldId id="285" r:id="rId9"/>
    <p:sldId id="283" r:id="rId10"/>
    <p:sldId id="281" r:id="rId11"/>
    <p:sldId id="265" r:id="rId12"/>
    <p:sldId id="263" r:id="rId13"/>
    <p:sldId id="287" r:id="rId14"/>
    <p:sldId id="288" r:id="rId15"/>
    <p:sldId id="295" r:id="rId16"/>
    <p:sldId id="290" r:id="rId17"/>
    <p:sldId id="300" r:id="rId18"/>
    <p:sldId id="289" r:id="rId19"/>
    <p:sldId id="286" r:id="rId20"/>
    <p:sldId id="311" r:id="rId21"/>
    <p:sldId id="268" r:id="rId22"/>
    <p:sldId id="275" r:id="rId23"/>
    <p:sldId id="306" r:id="rId24"/>
    <p:sldId id="303" r:id="rId25"/>
    <p:sldId id="305" r:id="rId26"/>
    <p:sldId id="308" r:id="rId27"/>
    <p:sldId id="313" r:id="rId28"/>
    <p:sldId id="276" r:id="rId29"/>
    <p:sldId id="312" r:id="rId30"/>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ger Vanderpool" initials="G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F49"/>
    <a:srgbClr val="154E83"/>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6764" autoAdjust="0"/>
  </p:normalViewPr>
  <p:slideViewPr>
    <p:cSldViewPr snapToGrid="0" snapToObjects="1">
      <p:cViewPr varScale="1">
        <p:scale>
          <a:sx n="99" d="100"/>
          <a:sy n="99" d="100"/>
        </p:scale>
        <p:origin x="153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7" d="100"/>
          <a:sy n="77" d="100"/>
        </p:scale>
        <p:origin x="-2784" y="-12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Workbook3"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3"/>
          <c:dPt>
            <c:idx val="0"/>
            <c:bubble3D val="0"/>
            <c:spPr>
              <a:solidFill>
                <a:srgbClr val="154E83"/>
              </a:solidFill>
              <a:ln w="19050">
                <a:solidFill>
                  <a:schemeClr val="lt1"/>
                </a:solidFill>
              </a:ln>
              <a:effectLst/>
            </c:spPr>
            <c:extLst>
              <c:ext xmlns:c16="http://schemas.microsoft.com/office/drawing/2014/chart" uri="{C3380CC4-5D6E-409C-BE32-E72D297353CC}">
                <c16:uniqueId val="{00000001-080F-4242-9914-AF59DDB9F870}"/>
              </c:ext>
            </c:extLst>
          </c:dPt>
          <c:dPt>
            <c:idx val="1"/>
            <c:bubble3D val="0"/>
            <c:explosion val="7"/>
            <c:spPr>
              <a:solidFill>
                <a:srgbClr val="3EAF49"/>
              </a:solidFill>
              <a:ln w="19050">
                <a:solidFill>
                  <a:schemeClr val="lt1"/>
                </a:solidFill>
              </a:ln>
              <a:effectLst/>
            </c:spPr>
            <c:extLst>
              <c:ext xmlns:c16="http://schemas.microsoft.com/office/drawing/2014/chart" uri="{C3380CC4-5D6E-409C-BE32-E72D297353CC}">
                <c16:uniqueId val="{00000003-080F-4242-9914-AF59DDB9F870}"/>
              </c:ext>
            </c:extLst>
          </c:dPt>
          <c:val>
            <c:numRef>
              <c:f>Sheet1!$D$6:$D$7</c:f>
              <c:numCache>
                <c:formatCode>0.00</c:formatCode>
                <c:ptCount val="2"/>
                <c:pt idx="0">
                  <c:v>26.5</c:v>
                </c:pt>
                <c:pt idx="1">
                  <c:v>73.5</c:v>
                </c:pt>
              </c:numCache>
            </c:numRef>
          </c:val>
          <c:extLst>
            <c:ext xmlns:c16="http://schemas.microsoft.com/office/drawing/2014/chart" uri="{C3380CC4-5D6E-409C-BE32-E72D297353CC}">
              <c16:uniqueId val="{00000004-080F-4242-9914-AF59DDB9F8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0F1BD-0223-4EC2-82C7-CF1D133BC14D}" type="doc">
      <dgm:prSet loTypeId="urn:microsoft.com/office/officeart/2005/8/layout/pyramid1" loCatId="pyramid" qsTypeId="urn:microsoft.com/office/officeart/2005/8/quickstyle/simple1" qsCatId="simple" csTypeId="urn:microsoft.com/office/officeart/2005/8/colors/accent1_2" csCatId="accent1" phldr="1"/>
      <dgm:spPr/>
    </dgm:pt>
    <dgm:pt modelId="{2960D4B8-8827-42A4-8BCF-5FF6DD7B5E8F}">
      <dgm:prSet phldrT="[Text]" custT="1"/>
      <dgm:spPr>
        <a:solidFill>
          <a:srgbClr val="3EAF49"/>
        </a:solidFill>
      </dgm:spPr>
      <dgm:t>
        <a:bodyPr/>
        <a:lstStyle/>
        <a:p>
          <a:endParaRPr lang="en-US" sz="3200" b="1" dirty="0">
            <a:solidFill>
              <a:srgbClr val="154E83"/>
            </a:solidFill>
          </a:endParaRPr>
        </a:p>
        <a:p>
          <a:r>
            <a:rPr lang="en-US" sz="3000" b="1" dirty="0">
              <a:solidFill>
                <a:srgbClr val="154E83"/>
              </a:solidFill>
            </a:rPr>
            <a:t>Major </a:t>
          </a:r>
          <a:br>
            <a:rPr lang="en-US" sz="3000" b="1" dirty="0">
              <a:solidFill>
                <a:srgbClr val="154E83"/>
              </a:solidFill>
            </a:rPr>
          </a:br>
          <a:r>
            <a:rPr lang="en-US" sz="3000" b="1" dirty="0">
              <a:solidFill>
                <a:srgbClr val="154E83"/>
              </a:solidFill>
            </a:rPr>
            <a:t>Gifts</a:t>
          </a:r>
        </a:p>
      </dgm:t>
    </dgm:pt>
    <dgm:pt modelId="{41922D13-33E9-454E-8DC2-C385A0207272}" type="parTrans" cxnId="{A8E85DE9-1768-475B-9E1F-5A9AE9FDEC75}">
      <dgm:prSet/>
      <dgm:spPr/>
      <dgm:t>
        <a:bodyPr/>
        <a:lstStyle/>
        <a:p>
          <a:endParaRPr lang="en-US"/>
        </a:p>
      </dgm:t>
    </dgm:pt>
    <dgm:pt modelId="{1A64FCE9-DCDD-4344-910B-2461A4C6E1F0}" type="sibTrans" cxnId="{A8E85DE9-1768-475B-9E1F-5A9AE9FDEC75}">
      <dgm:prSet/>
      <dgm:spPr/>
      <dgm:t>
        <a:bodyPr/>
        <a:lstStyle/>
        <a:p>
          <a:endParaRPr lang="en-US"/>
        </a:p>
      </dgm:t>
    </dgm:pt>
    <dgm:pt modelId="{77269244-9E26-40CC-B2F2-55FE7486A2E5}">
      <dgm:prSet phldrT="[Text]"/>
      <dgm:spPr>
        <a:solidFill>
          <a:srgbClr val="FFFF00"/>
        </a:solidFill>
      </dgm:spPr>
      <dgm:t>
        <a:bodyPr/>
        <a:lstStyle/>
        <a:p>
          <a:r>
            <a:rPr lang="en-US" dirty="0"/>
            <a:t>$$$$$</a:t>
          </a:r>
        </a:p>
      </dgm:t>
    </dgm:pt>
    <dgm:pt modelId="{FAF384B2-7A08-4A66-91DC-27E9E9546A07}" type="parTrans" cxnId="{BDD88620-1791-4504-A4C8-65296DC08E9A}">
      <dgm:prSet/>
      <dgm:spPr/>
      <dgm:t>
        <a:bodyPr/>
        <a:lstStyle/>
        <a:p>
          <a:endParaRPr lang="en-US"/>
        </a:p>
      </dgm:t>
    </dgm:pt>
    <dgm:pt modelId="{B8055911-BBAD-402D-A28E-B24FDF8ED14D}" type="sibTrans" cxnId="{BDD88620-1791-4504-A4C8-65296DC08E9A}">
      <dgm:prSet/>
      <dgm:spPr/>
      <dgm:t>
        <a:bodyPr/>
        <a:lstStyle/>
        <a:p>
          <a:endParaRPr lang="en-US"/>
        </a:p>
      </dgm:t>
    </dgm:pt>
    <dgm:pt modelId="{51DEA3E7-F1E8-4646-8BA9-C47321992E11}">
      <dgm:prSet phldrT="[Text]"/>
      <dgm:spPr>
        <a:solidFill>
          <a:srgbClr val="3EAF49"/>
        </a:solidFill>
      </dgm:spPr>
      <dgm:t>
        <a:bodyPr/>
        <a:lstStyle/>
        <a:p>
          <a:r>
            <a:rPr lang="en-US" b="1" dirty="0">
              <a:solidFill>
                <a:srgbClr val="154E83"/>
              </a:solidFill>
            </a:rPr>
            <a:t>Direct Response</a:t>
          </a:r>
        </a:p>
      </dgm:t>
    </dgm:pt>
    <dgm:pt modelId="{20B58B6D-9EDE-486B-B435-ACBB066AE3BC}" type="parTrans" cxnId="{041C2615-CAD2-4806-A0E1-43BB03793A15}">
      <dgm:prSet/>
      <dgm:spPr/>
      <dgm:t>
        <a:bodyPr/>
        <a:lstStyle/>
        <a:p>
          <a:endParaRPr lang="en-US"/>
        </a:p>
      </dgm:t>
    </dgm:pt>
    <dgm:pt modelId="{FBCC2062-5F80-4D8F-B65D-27F0E267A36A}" type="sibTrans" cxnId="{041C2615-CAD2-4806-A0E1-43BB03793A15}">
      <dgm:prSet/>
      <dgm:spPr/>
      <dgm:t>
        <a:bodyPr/>
        <a:lstStyle/>
        <a:p>
          <a:endParaRPr lang="en-US"/>
        </a:p>
      </dgm:t>
    </dgm:pt>
    <dgm:pt modelId="{B3078286-6841-457C-8162-5C921A798CAE}" type="pres">
      <dgm:prSet presAssocID="{2140F1BD-0223-4EC2-82C7-CF1D133BC14D}" presName="Name0" presStyleCnt="0">
        <dgm:presLayoutVars>
          <dgm:dir/>
          <dgm:animLvl val="lvl"/>
          <dgm:resizeHandles val="exact"/>
        </dgm:presLayoutVars>
      </dgm:prSet>
      <dgm:spPr/>
    </dgm:pt>
    <dgm:pt modelId="{78D6937D-02E4-42FC-A9F9-EAEEE938D013}" type="pres">
      <dgm:prSet presAssocID="{2960D4B8-8827-42A4-8BCF-5FF6DD7B5E8F}" presName="Name8" presStyleCnt="0"/>
      <dgm:spPr/>
    </dgm:pt>
    <dgm:pt modelId="{C4AA06EE-6DD0-4D17-AB61-19B4422D32E3}" type="pres">
      <dgm:prSet presAssocID="{2960D4B8-8827-42A4-8BCF-5FF6DD7B5E8F}" presName="level" presStyleLbl="node1" presStyleIdx="0" presStyleCnt="3" custLinFactNeighborX="944" custLinFactNeighborY="0">
        <dgm:presLayoutVars>
          <dgm:chMax val="1"/>
          <dgm:bulletEnabled val="1"/>
        </dgm:presLayoutVars>
      </dgm:prSet>
      <dgm:spPr/>
    </dgm:pt>
    <dgm:pt modelId="{68DC9480-C6AD-457A-A0AF-A52A4DCCA060}" type="pres">
      <dgm:prSet presAssocID="{2960D4B8-8827-42A4-8BCF-5FF6DD7B5E8F}" presName="levelTx" presStyleLbl="revTx" presStyleIdx="0" presStyleCnt="0">
        <dgm:presLayoutVars>
          <dgm:chMax val="1"/>
          <dgm:bulletEnabled val="1"/>
        </dgm:presLayoutVars>
      </dgm:prSet>
      <dgm:spPr/>
    </dgm:pt>
    <dgm:pt modelId="{6495AB6B-1073-483D-B7B6-2F59CA851E6F}" type="pres">
      <dgm:prSet presAssocID="{77269244-9E26-40CC-B2F2-55FE7486A2E5}" presName="Name8" presStyleCnt="0"/>
      <dgm:spPr/>
    </dgm:pt>
    <dgm:pt modelId="{FB0062B1-F3F9-443E-BAE1-DE326F1DD027}" type="pres">
      <dgm:prSet presAssocID="{77269244-9E26-40CC-B2F2-55FE7486A2E5}" presName="level" presStyleLbl="node1" presStyleIdx="1" presStyleCnt="3" custLinFactNeighborX="572" custLinFactNeighborY="-938">
        <dgm:presLayoutVars>
          <dgm:chMax val="1"/>
          <dgm:bulletEnabled val="1"/>
        </dgm:presLayoutVars>
      </dgm:prSet>
      <dgm:spPr/>
    </dgm:pt>
    <dgm:pt modelId="{7F212119-9497-4BAD-95CF-80F43C1DAD27}" type="pres">
      <dgm:prSet presAssocID="{77269244-9E26-40CC-B2F2-55FE7486A2E5}" presName="levelTx" presStyleLbl="revTx" presStyleIdx="0" presStyleCnt="0">
        <dgm:presLayoutVars>
          <dgm:chMax val="1"/>
          <dgm:bulletEnabled val="1"/>
        </dgm:presLayoutVars>
      </dgm:prSet>
      <dgm:spPr/>
    </dgm:pt>
    <dgm:pt modelId="{3E29D760-6743-428A-9D57-C2A03B0A6B13}" type="pres">
      <dgm:prSet presAssocID="{51DEA3E7-F1E8-4646-8BA9-C47321992E11}" presName="Name8" presStyleCnt="0"/>
      <dgm:spPr/>
    </dgm:pt>
    <dgm:pt modelId="{C3F8B753-DF55-47E2-BBAD-109F082A16F5}" type="pres">
      <dgm:prSet presAssocID="{51DEA3E7-F1E8-4646-8BA9-C47321992E11}" presName="level" presStyleLbl="node1" presStyleIdx="2" presStyleCnt="3" custScaleY="103001" custLinFactNeighborY="15346">
        <dgm:presLayoutVars>
          <dgm:chMax val="1"/>
          <dgm:bulletEnabled val="1"/>
        </dgm:presLayoutVars>
      </dgm:prSet>
      <dgm:spPr/>
    </dgm:pt>
    <dgm:pt modelId="{CB80850B-39D4-49D2-8675-CECFCA380B7F}" type="pres">
      <dgm:prSet presAssocID="{51DEA3E7-F1E8-4646-8BA9-C47321992E11}" presName="levelTx" presStyleLbl="revTx" presStyleIdx="0" presStyleCnt="0">
        <dgm:presLayoutVars>
          <dgm:chMax val="1"/>
          <dgm:bulletEnabled val="1"/>
        </dgm:presLayoutVars>
      </dgm:prSet>
      <dgm:spPr/>
    </dgm:pt>
  </dgm:ptLst>
  <dgm:cxnLst>
    <dgm:cxn modelId="{041C2615-CAD2-4806-A0E1-43BB03793A15}" srcId="{2140F1BD-0223-4EC2-82C7-CF1D133BC14D}" destId="{51DEA3E7-F1E8-4646-8BA9-C47321992E11}" srcOrd="2" destOrd="0" parTransId="{20B58B6D-9EDE-486B-B435-ACBB066AE3BC}" sibTransId="{FBCC2062-5F80-4D8F-B65D-27F0E267A36A}"/>
    <dgm:cxn modelId="{54C0401E-9836-418F-9A69-C9430D2E05E2}" type="presOf" srcId="{51DEA3E7-F1E8-4646-8BA9-C47321992E11}" destId="{CB80850B-39D4-49D2-8675-CECFCA380B7F}" srcOrd="1" destOrd="0" presId="urn:microsoft.com/office/officeart/2005/8/layout/pyramid1"/>
    <dgm:cxn modelId="{BDD88620-1791-4504-A4C8-65296DC08E9A}" srcId="{2140F1BD-0223-4EC2-82C7-CF1D133BC14D}" destId="{77269244-9E26-40CC-B2F2-55FE7486A2E5}" srcOrd="1" destOrd="0" parTransId="{FAF384B2-7A08-4A66-91DC-27E9E9546A07}" sibTransId="{B8055911-BBAD-402D-A28E-B24FDF8ED14D}"/>
    <dgm:cxn modelId="{7EA0842A-A5A1-48E4-B73C-2F82803B229E}" type="presOf" srcId="{2140F1BD-0223-4EC2-82C7-CF1D133BC14D}" destId="{B3078286-6841-457C-8162-5C921A798CAE}" srcOrd="0" destOrd="0" presId="urn:microsoft.com/office/officeart/2005/8/layout/pyramid1"/>
    <dgm:cxn modelId="{4F6A3B2D-F1BA-443A-B4A0-BC55648ED359}" type="presOf" srcId="{77269244-9E26-40CC-B2F2-55FE7486A2E5}" destId="{7F212119-9497-4BAD-95CF-80F43C1DAD27}" srcOrd="1" destOrd="0" presId="urn:microsoft.com/office/officeart/2005/8/layout/pyramid1"/>
    <dgm:cxn modelId="{86F29247-75BE-4F5B-AF59-491734370A0C}" type="presOf" srcId="{2960D4B8-8827-42A4-8BCF-5FF6DD7B5E8F}" destId="{68DC9480-C6AD-457A-A0AF-A52A4DCCA060}" srcOrd="1" destOrd="0" presId="urn:microsoft.com/office/officeart/2005/8/layout/pyramid1"/>
    <dgm:cxn modelId="{739F6D67-3C43-4A5E-9A9E-F6EAA4939770}" type="presOf" srcId="{2960D4B8-8827-42A4-8BCF-5FF6DD7B5E8F}" destId="{C4AA06EE-6DD0-4D17-AB61-19B4422D32E3}" srcOrd="0" destOrd="0" presId="urn:microsoft.com/office/officeart/2005/8/layout/pyramid1"/>
    <dgm:cxn modelId="{10D70571-C303-4BED-BDC4-807DA43FB351}" type="presOf" srcId="{77269244-9E26-40CC-B2F2-55FE7486A2E5}" destId="{FB0062B1-F3F9-443E-BAE1-DE326F1DD027}" srcOrd="0" destOrd="0" presId="urn:microsoft.com/office/officeart/2005/8/layout/pyramid1"/>
    <dgm:cxn modelId="{A8E85DE9-1768-475B-9E1F-5A9AE9FDEC75}" srcId="{2140F1BD-0223-4EC2-82C7-CF1D133BC14D}" destId="{2960D4B8-8827-42A4-8BCF-5FF6DD7B5E8F}" srcOrd="0" destOrd="0" parTransId="{41922D13-33E9-454E-8DC2-C385A0207272}" sibTransId="{1A64FCE9-DCDD-4344-910B-2461A4C6E1F0}"/>
    <dgm:cxn modelId="{E4A39AF8-8139-4633-9E36-56F1D624DCF0}" type="presOf" srcId="{51DEA3E7-F1E8-4646-8BA9-C47321992E11}" destId="{C3F8B753-DF55-47E2-BBAD-109F082A16F5}" srcOrd="0" destOrd="0" presId="urn:microsoft.com/office/officeart/2005/8/layout/pyramid1"/>
    <dgm:cxn modelId="{1159732D-9F34-49AC-A6E5-E8AFC7084D95}" type="presParOf" srcId="{B3078286-6841-457C-8162-5C921A798CAE}" destId="{78D6937D-02E4-42FC-A9F9-EAEEE938D013}" srcOrd="0" destOrd="0" presId="urn:microsoft.com/office/officeart/2005/8/layout/pyramid1"/>
    <dgm:cxn modelId="{D6F32CB7-08E0-4FD3-B5C2-E21B6BA3EAD1}" type="presParOf" srcId="{78D6937D-02E4-42FC-A9F9-EAEEE938D013}" destId="{C4AA06EE-6DD0-4D17-AB61-19B4422D32E3}" srcOrd="0" destOrd="0" presId="urn:microsoft.com/office/officeart/2005/8/layout/pyramid1"/>
    <dgm:cxn modelId="{2A353C7E-EC83-46F8-8B5D-6CD02797BFDE}" type="presParOf" srcId="{78D6937D-02E4-42FC-A9F9-EAEEE938D013}" destId="{68DC9480-C6AD-457A-A0AF-A52A4DCCA060}" srcOrd="1" destOrd="0" presId="urn:microsoft.com/office/officeart/2005/8/layout/pyramid1"/>
    <dgm:cxn modelId="{55C704FA-F0D2-409E-B376-DE8798DDC570}" type="presParOf" srcId="{B3078286-6841-457C-8162-5C921A798CAE}" destId="{6495AB6B-1073-483D-B7B6-2F59CA851E6F}" srcOrd="1" destOrd="0" presId="urn:microsoft.com/office/officeart/2005/8/layout/pyramid1"/>
    <dgm:cxn modelId="{011C7EDB-5F25-41CB-A21F-915E14E87780}" type="presParOf" srcId="{6495AB6B-1073-483D-B7B6-2F59CA851E6F}" destId="{FB0062B1-F3F9-443E-BAE1-DE326F1DD027}" srcOrd="0" destOrd="0" presId="urn:microsoft.com/office/officeart/2005/8/layout/pyramid1"/>
    <dgm:cxn modelId="{98AF0CE2-447B-43DD-BDB3-DB8D194F2810}" type="presParOf" srcId="{6495AB6B-1073-483D-B7B6-2F59CA851E6F}" destId="{7F212119-9497-4BAD-95CF-80F43C1DAD27}" srcOrd="1" destOrd="0" presId="urn:microsoft.com/office/officeart/2005/8/layout/pyramid1"/>
    <dgm:cxn modelId="{D6F8C26A-C08C-4A01-B2A0-73B213CAA57D}" type="presParOf" srcId="{B3078286-6841-457C-8162-5C921A798CAE}" destId="{3E29D760-6743-428A-9D57-C2A03B0A6B13}" srcOrd="2" destOrd="0" presId="urn:microsoft.com/office/officeart/2005/8/layout/pyramid1"/>
    <dgm:cxn modelId="{A7176376-3910-434B-9444-EBDB8AC4025F}" type="presParOf" srcId="{3E29D760-6743-428A-9D57-C2A03B0A6B13}" destId="{C3F8B753-DF55-47E2-BBAD-109F082A16F5}" srcOrd="0" destOrd="0" presId="urn:microsoft.com/office/officeart/2005/8/layout/pyramid1"/>
    <dgm:cxn modelId="{973912AF-F141-4C69-89A6-DE978CDFFC66}" type="presParOf" srcId="{3E29D760-6743-428A-9D57-C2A03B0A6B13}" destId="{CB80850B-39D4-49D2-8675-CECFCA380B7F}"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A06EE-6DD0-4D17-AB61-19B4422D32E3}">
      <dsp:nvSpPr>
        <dsp:cNvPr id="0" name=""/>
        <dsp:cNvSpPr/>
      </dsp:nvSpPr>
      <dsp:spPr>
        <a:xfrm>
          <a:off x="1985669" y="0"/>
          <a:ext cx="1938287" cy="1707739"/>
        </a:xfrm>
        <a:prstGeom prst="trapezoid">
          <a:avLst>
            <a:gd name="adj" fmla="val 56750"/>
          </a:avLst>
        </a:prstGeom>
        <a:solidFill>
          <a:srgbClr val="3EAF4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b="1" kern="1200" dirty="0">
            <a:solidFill>
              <a:srgbClr val="154E83"/>
            </a:solidFill>
          </a:endParaRPr>
        </a:p>
        <a:p>
          <a:pPr marL="0" lvl="0" indent="0" algn="ctr" defTabSz="1422400">
            <a:lnSpc>
              <a:spcPct val="90000"/>
            </a:lnSpc>
            <a:spcBef>
              <a:spcPct val="0"/>
            </a:spcBef>
            <a:spcAft>
              <a:spcPct val="35000"/>
            </a:spcAft>
            <a:buNone/>
          </a:pPr>
          <a:r>
            <a:rPr lang="en-US" sz="3000" b="1" kern="1200" dirty="0">
              <a:solidFill>
                <a:srgbClr val="154E83"/>
              </a:solidFill>
            </a:rPr>
            <a:t>Major </a:t>
          </a:r>
          <a:br>
            <a:rPr lang="en-US" sz="3000" b="1" kern="1200" dirty="0">
              <a:solidFill>
                <a:srgbClr val="154E83"/>
              </a:solidFill>
            </a:rPr>
          </a:br>
          <a:r>
            <a:rPr lang="en-US" sz="3000" b="1" kern="1200" dirty="0">
              <a:solidFill>
                <a:srgbClr val="154E83"/>
              </a:solidFill>
            </a:rPr>
            <a:t>Gifts</a:t>
          </a:r>
        </a:p>
      </dsp:txBody>
      <dsp:txXfrm>
        <a:off x="1985669" y="0"/>
        <a:ext cx="1938287" cy="1707739"/>
      </dsp:txXfrm>
    </dsp:sp>
    <dsp:sp modelId="{FB0062B1-F3F9-443E-BAE1-DE326F1DD027}">
      <dsp:nvSpPr>
        <dsp:cNvPr id="0" name=""/>
        <dsp:cNvSpPr/>
      </dsp:nvSpPr>
      <dsp:spPr>
        <a:xfrm>
          <a:off x="1020402" y="1691721"/>
          <a:ext cx="3876575" cy="1707739"/>
        </a:xfrm>
        <a:prstGeom prst="trapezoid">
          <a:avLst>
            <a:gd name="adj" fmla="val 5675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r>
            <a:rPr lang="en-US" sz="5800" kern="1200" dirty="0"/>
            <a:t>$$$$$</a:t>
          </a:r>
        </a:p>
      </dsp:txBody>
      <dsp:txXfrm>
        <a:off x="1698802" y="1691721"/>
        <a:ext cx="2519774" cy="1707739"/>
      </dsp:txXfrm>
    </dsp:sp>
    <dsp:sp modelId="{C3F8B753-DF55-47E2-BBAD-109F082A16F5}">
      <dsp:nvSpPr>
        <dsp:cNvPr id="0" name=""/>
        <dsp:cNvSpPr/>
      </dsp:nvSpPr>
      <dsp:spPr>
        <a:xfrm>
          <a:off x="0" y="3415479"/>
          <a:ext cx="5873031" cy="1758989"/>
        </a:xfrm>
        <a:prstGeom prst="trapezoid">
          <a:avLst>
            <a:gd name="adj" fmla="val 56750"/>
          </a:avLst>
        </a:prstGeom>
        <a:solidFill>
          <a:srgbClr val="3EAF4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2578100">
            <a:lnSpc>
              <a:spcPct val="90000"/>
            </a:lnSpc>
            <a:spcBef>
              <a:spcPct val="0"/>
            </a:spcBef>
            <a:spcAft>
              <a:spcPct val="35000"/>
            </a:spcAft>
            <a:buNone/>
          </a:pPr>
          <a:r>
            <a:rPr lang="en-US" sz="5800" b="1" kern="1200" dirty="0">
              <a:solidFill>
                <a:srgbClr val="154E83"/>
              </a:solidFill>
            </a:rPr>
            <a:t>Direct Response</a:t>
          </a:r>
        </a:p>
      </dsp:txBody>
      <dsp:txXfrm>
        <a:off x="1027780" y="3415479"/>
        <a:ext cx="3817470" cy="175898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0.30417</cdr:x>
      <cdr:y>0.57481</cdr:y>
    </cdr:from>
    <cdr:to>
      <cdr:x>0.54583</cdr:x>
      <cdr:y>0.80556</cdr:y>
    </cdr:to>
    <cdr:sp macro="" textlink="">
      <cdr:nvSpPr>
        <cdr:cNvPr id="2" name="TextBox 1"/>
        <cdr:cNvSpPr txBox="1"/>
      </cdr:nvSpPr>
      <cdr:spPr>
        <a:xfrm xmlns:a="http://schemas.openxmlformats.org/drawingml/2006/main">
          <a:off x="1390651" y="1576813"/>
          <a:ext cx="1104900" cy="6329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solidFill>
                <a:schemeClr val="bg1"/>
              </a:solidFill>
            </a:rPr>
            <a:t>73.5%</a:t>
          </a:r>
        </a:p>
      </cdr:txBody>
    </cdr:sp>
  </cdr:relSizeAnchor>
  <cdr:relSizeAnchor xmlns:cdr="http://schemas.openxmlformats.org/drawingml/2006/chartDrawing">
    <cdr:from>
      <cdr:x>0.57917</cdr:x>
      <cdr:y>0.20694</cdr:y>
    </cdr:from>
    <cdr:to>
      <cdr:x>0.79375</cdr:x>
      <cdr:y>0.29028</cdr:y>
    </cdr:to>
    <cdr:sp macro="" textlink="">
      <cdr:nvSpPr>
        <cdr:cNvPr id="3" name="TextBox 2"/>
        <cdr:cNvSpPr txBox="1"/>
      </cdr:nvSpPr>
      <cdr:spPr>
        <a:xfrm xmlns:a="http://schemas.openxmlformats.org/drawingml/2006/main">
          <a:off x="2647951" y="567690"/>
          <a:ext cx="98107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cdr:x>
      <cdr:y>0.23668</cdr:y>
    </cdr:from>
    <cdr:to>
      <cdr:x>0.80833</cdr:x>
      <cdr:y>0.43649</cdr:y>
    </cdr:to>
    <cdr:sp macro="" textlink="">
      <cdr:nvSpPr>
        <cdr:cNvPr id="4" name="TextBox 3"/>
        <cdr:cNvSpPr txBox="1"/>
      </cdr:nvSpPr>
      <cdr:spPr>
        <a:xfrm xmlns:a="http://schemas.openxmlformats.org/drawingml/2006/main">
          <a:off x="2286000" y="649273"/>
          <a:ext cx="1409700" cy="5481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a:solidFill>
                <a:schemeClr val="bg1"/>
              </a:solidFill>
            </a:rPr>
            <a:t>26.5%</a:t>
          </a:r>
          <a:endParaRPr lang="en-US" sz="2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551ED24-010F-634B-AB37-8F82C6EB5B9D}" type="datetimeFigureOut">
              <a:rPr lang="en-US" smtClean="0"/>
              <a:pPr/>
              <a:t>7/14/20</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A270BE99-668F-B841-84BC-A5DE2D57EE2C}" type="slidenum">
              <a:rPr lang="en-US" smtClean="0"/>
              <a:pPr/>
              <a:t>‹#›</a:t>
            </a:fld>
            <a:endParaRPr lang="en-US"/>
          </a:p>
        </p:txBody>
      </p:sp>
    </p:spTree>
    <p:extLst>
      <p:ext uri="{BB962C8B-B14F-4D97-AF65-F5344CB8AC3E}">
        <p14:creationId xmlns:p14="http://schemas.microsoft.com/office/powerpoint/2010/main" val="40156991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your organization </a:t>
            </a:r>
          </a:p>
          <a:p>
            <a:endParaRPr lang="en-US" dirty="0"/>
          </a:p>
          <a:p>
            <a:endParaRPr lang="en-US"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1</a:t>
            </a:fld>
            <a:endParaRPr lang="en-US"/>
          </a:p>
        </p:txBody>
      </p:sp>
    </p:spTree>
    <p:extLst>
      <p:ext uri="{BB962C8B-B14F-4D97-AF65-F5344CB8AC3E}">
        <p14:creationId xmlns:p14="http://schemas.microsoft.com/office/powerpoint/2010/main" val="280907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LORI:</a:t>
            </a:r>
          </a:p>
          <a:p>
            <a:endParaRPr lang="en-US" dirty="0"/>
          </a:p>
          <a:p>
            <a:r>
              <a:rPr lang="en-US" dirty="0"/>
              <a:t>Unique challenge.  S</a:t>
            </a:r>
            <a:r>
              <a:rPr lang="en-US" baseline="0" dirty="0"/>
              <a:t>trong membership culture – not traditional donors (fishing buddies, subscribers, buyers). Needed a case for higher levels of giving internally AND with external audiences.  Staff = reluctant fundraisers.  A mid-level giving club helped staff feel more comfortable asking.</a:t>
            </a:r>
            <a:endParaRPr lang="en-US"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10</a:t>
            </a:fld>
            <a:endParaRPr lang="en-US"/>
          </a:p>
        </p:txBody>
      </p:sp>
    </p:spTree>
    <p:extLst>
      <p:ext uri="{BB962C8B-B14F-4D97-AF65-F5344CB8AC3E}">
        <p14:creationId xmlns:p14="http://schemas.microsoft.com/office/powerpoint/2010/main" val="1812600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LORI:</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dirty="0">
                <a:latin typeface="Avenir Heavy"/>
                <a:cs typeface="Avenir Heavy"/>
              </a:rPr>
              <a:t>So, where did we start?</a:t>
            </a:r>
          </a:p>
          <a:p>
            <a:r>
              <a:rPr lang="en-US" dirty="0">
                <a:latin typeface="Avenir Heavy"/>
                <a:cs typeface="Avenir Heavy"/>
              </a:rPr>
              <a:t>Major gift staff were managing mid-level mailings as a fringe project, almost as time permitted.  Often excluding people from appeals.  Fisherman</a:t>
            </a:r>
            <a:r>
              <a:rPr lang="en-US" baseline="0" dirty="0">
                <a:latin typeface="Avenir Heavy"/>
                <a:cs typeface="Avenir Heavy"/>
              </a:rPr>
              <a:t> &amp; reluctant fundraisers.</a:t>
            </a:r>
            <a:endParaRPr lang="en-US" dirty="0">
              <a:latin typeface="Avenir Heavy"/>
              <a:cs typeface="Avenir Heavy"/>
            </a:endParaRPr>
          </a:p>
          <a:p>
            <a:r>
              <a:rPr lang="en-US" dirty="0">
                <a:latin typeface="Avenir Heavy"/>
                <a:cs typeface="Avenir Heavy"/>
              </a:rPr>
              <a:t>Lori- CFO</a:t>
            </a:r>
            <a:r>
              <a:rPr lang="en-US" baseline="0" dirty="0">
                <a:latin typeface="Avenir Heavy"/>
                <a:cs typeface="Avenir Heavy"/>
              </a:rPr>
              <a:t> </a:t>
            </a:r>
          </a:p>
          <a:p>
            <a:r>
              <a:rPr lang="en-US" baseline="0" dirty="0">
                <a:latin typeface="Avenir Heavy"/>
                <a:cs typeface="Avenir Heavy"/>
              </a:rPr>
              <a:t>Audit – outside experts needed to communicate opportunities</a:t>
            </a:r>
          </a:p>
          <a:p>
            <a:r>
              <a:rPr lang="en-US" dirty="0"/>
              <a:t>Recommendations included DM management and…see slide.</a:t>
            </a:r>
          </a:p>
        </p:txBody>
      </p:sp>
      <p:sp>
        <p:nvSpPr>
          <p:cNvPr id="4" name="Slide Number Placeholder 3"/>
          <p:cNvSpPr>
            <a:spLocks noGrp="1"/>
          </p:cNvSpPr>
          <p:nvPr>
            <p:ph type="sldNum" sz="quarter" idx="10"/>
          </p:nvPr>
        </p:nvSpPr>
        <p:spPr/>
        <p:txBody>
          <a:bodyPr/>
          <a:lstStyle/>
          <a:p>
            <a:fld id="{A270BE99-668F-B841-84BC-A5DE2D57EE2C}" type="slidenum">
              <a:rPr lang="en-US" smtClean="0"/>
              <a:pPr/>
              <a:t>11</a:t>
            </a:fld>
            <a:endParaRPr lang="en-US"/>
          </a:p>
        </p:txBody>
      </p:sp>
    </p:spTree>
    <p:extLst>
      <p:ext uri="{BB962C8B-B14F-4D97-AF65-F5344CB8AC3E}">
        <p14:creationId xmlns:p14="http://schemas.microsoft.com/office/powerpoint/2010/main" val="2925149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LORI:</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dirty="0"/>
              <a:t>New giving club…The Griffith Circle named after George</a:t>
            </a:r>
            <a:r>
              <a:rPr lang="en-US" baseline="0" dirty="0"/>
              <a:t> Griffith.</a:t>
            </a:r>
          </a:p>
          <a:p>
            <a:r>
              <a:rPr lang="en-US" baseline="0" dirty="0"/>
              <a:t>Defined mid-level...</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Most TU members give $35 annually.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Premiums used to motivate</a:t>
            </a:r>
            <a:r>
              <a:rPr lang="en-US" baseline="0" dirty="0"/>
              <a:t> giving … and yet 40% of $1000+ folks were declining premiums…a sign of philanthropic giving.</a:t>
            </a:r>
            <a:endParaRPr lang="en-US" dirty="0"/>
          </a:p>
          <a:p>
            <a:r>
              <a:rPr lang="en-US" dirty="0"/>
              <a:t>Next step… benefits.</a:t>
            </a:r>
          </a:p>
          <a:p>
            <a:endParaRPr lang="en-US" dirty="0"/>
          </a:p>
          <a:p>
            <a:endParaRPr lang="en-US"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12</a:t>
            </a:fld>
            <a:endParaRPr lang="en-US"/>
          </a:p>
        </p:txBody>
      </p:sp>
    </p:spTree>
    <p:extLst>
      <p:ext uri="{BB962C8B-B14F-4D97-AF65-F5344CB8AC3E}">
        <p14:creationId xmlns:p14="http://schemas.microsoft.com/office/powerpoint/2010/main" val="2765379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LORI:</a:t>
            </a:r>
          </a:p>
          <a:p>
            <a:endParaRPr lang="en-US" baseline="0" dirty="0"/>
          </a:p>
          <a:p>
            <a:r>
              <a:rPr lang="en-US" baseline="0" dirty="0"/>
              <a:t>Audit and subsequent branding suggested building giving levels and benefits (beyond premiums).</a:t>
            </a:r>
          </a:p>
          <a:p>
            <a:r>
              <a:rPr lang="en-US" baseline="0" dirty="0"/>
              <a:t>We didn’t have staff to do a lot of complicated stuff SO built benefits around access and information.  Examples: $5,000 personal briefing with conservation staff.  $10,000 roundtable.</a:t>
            </a:r>
          </a:p>
          <a:p>
            <a:r>
              <a:rPr lang="en-US" baseline="0" dirty="0"/>
              <a:t>And most popular…</a:t>
            </a:r>
          </a:p>
        </p:txBody>
      </p:sp>
      <p:sp>
        <p:nvSpPr>
          <p:cNvPr id="4" name="Slide Number Placeholder 3"/>
          <p:cNvSpPr>
            <a:spLocks noGrp="1"/>
          </p:cNvSpPr>
          <p:nvPr>
            <p:ph type="sldNum" sz="quarter" idx="10"/>
          </p:nvPr>
        </p:nvSpPr>
        <p:spPr/>
        <p:txBody>
          <a:bodyPr/>
          <a:lstStyle/>
          <a:p>
            <a:fld id="{A270BE99-668F-B841-84BC-A5DE2D57EE2C}" type="slidenum">
              <a:rPr lang="en-US" smtClean="0"/>
              <a:pPr/>
              <a:t>13</a:t>
            </a:fld>
            <a:endParaRPr lang="en-US"/>
          </a:p>
        </p:txBody>
      </p:sp>
    </p:spTree>
    <p:extLst>
      <p:ext uri="{BB962C8B-B14F-4D97-AF65-F5344CB8AC3E}">
        <p14:creationId xmlns:p14="http://schemas.microsoft.com/office/powerpoint/2010/main" val="342944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LORI:</a:t>
            </a:r>
          </a:p>
          <a:p>
            <a:endParaRPr lang="en-US" dirty="0"/>
          </a:p>
          <a:p>
            <a:r>
              <a:rPr lang="en-US" dirty="0"/>
              <a:t>Tele-</a:t>
            </a:r>
            <a:r>
              <a:rPr lang="en-US" dirty="0" err="1"/>
              <a:t>townhalls</a:t>
            </a:r>
            <a:r>
              <a:rPr lang="en-US" dirty="0"/>
              <a:t>, events and trips.  Tele-</a:t>
            </a:r>
            <a:r>
              <a:rPr lang="en-US" dirty="0" err="1"/>
              <a:t>Townhall</a:t>
            </a:r>
            <a:r>
              <a:rPr lang="en-US" dirty="0"/>
              <a:t> post</a:t>
            </a:r>
            <a:r>
              <a:rPr lang="en-US" baseline="0" dirty="0"/>
              <a:t> cards and emails, events and fishing trips. </a:t>
            </a:r>
          </a:p>
          <a:p>
            <a:r>
              <a:rPr lang="en-US" baseline="0" dirty="0"/>
              <a:t>We feel even if people are unable to attend, it gives them a sense of opportunity/exclusivity that they appreciate. </a:t>
            </a:r>
          </a:p>
          <a:p>
            <a:endParaRPr lang="en-US"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14</a:t>
            </a:fld>
            <a:endParaRPr lang="en-US"/>
          </a:p>
        </p:txBody>
      </p:sp>
    </p:spTree>
    <p:extLst>
      <p:ext uri="{BB962C8B-B14F-4D97-AF65-F5344CB8AC3E}">
        <p14:creationId xmlns:p14="http://schemas.microsoft.com/office/powerpoint/2010/main" val="2583565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LORI:</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aseline="0" dirty="0"/>
              <a:t>Fewer than two percent of member donors give over 1/3 of revenue.  Excludes $10k gifts.</a:t>
            </a:r>
          </a:p>
          <a:p>
            <a:r>
              <a:rPr lang="en-US" dirty="0"/>
              <a:t>TU members fly fish, which</a:t>
            </a:r>
            <a:r>
              <a:rPr lang="en-US" baseline="0" dirty="0"/>
              <a:t> suggests they have money.  They’re also passionate about fishing.  Often it defines them.  Tapping in to that passion is key.  Join for the fishing, stay (and upgrade) for the conservation.</a:t>
            </a:r>
            <a:endParaRPr lang="en-US" dirty="0"/>
          </a:p>
          <a:p>
            <a:endParaRPr lang="en-US" baseline="0" dirty="0"/>
          </a:p>
          <a:p>
            <a:endParaRPr lang="en-US" b="1" baseline="0"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15</a:t>
            </a:fld>
            <a:endParaRPr lang="en-US"/>
          </a:p>
        </p:txBody>
      </p:sp>
    </p:spTree>
    <p:extLst>
      <p:ext uri="{BB962C8B-B14F-4D97-AF65-F5344CB8AC3E}">
        <p14:creationId xmlns:p14="http://schemas.microsoft.com/office/powerpoint/2010/main" val="1468784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LORI:</a:t>
            </a:r>
          </a:p>
          <a:p>
            <a:endParaRPr lang="en-US" dirty="0"/>
          </a:p>
          <a:p>
            <a:r>
              <a:rPr lang="en-US" dirty="0"/>
              <a:t>First year working with Impact, VP Dev. wanted to</a:t>
            </a:r>
            <a:r>
              <a:rPr lang="en-US" baseline="0" dirty="0"/>
              <a:t> suppress all MGO assigned donors from the year-end appeal.  Agreed to prepare a high-quality appeal with an added personal touch… handwritten lift notes. </a:t>
            </a:r>
          </a:p>
          <a:p>
            <a:r>
              <a:rPr lang="en-US" baseline="0" dirty="0"/>
              <a:t>Rich letter, packed with conservation messaging.  Higher asks.</a:t>
            </a:r>
          </a:p>
          <a:p>
            <a:r>
              <a:rPr lang="en-US" baseline="0" dirty="0"/>
              <a:t>Managed members ended up producing several hundred thousand.  Non-managed, mid-level members’ giving doubled.</a:t>
            </a:r>
          </a:p>
          <a:p>
            <a:endParaRPr lang="en-US" sz="1100" u="sng" baseline="0"/>
          </a:p>
          <a:p>
            <a:r>
              <a:rPr lang="en-US" sz="1100" u="sng" baseline="0"/>
              <a:t>RESULTS:</a:t>
            </a:r>
            <a:endParaRPr lang="en-US" dirty="0"/>
          </a:p>
          <a:p>
            <a:endParaRPr lang="en-US" dirty="0"/>
          </a:p>
          <a:p>
            <a:r>
              <a:rPr lang="en-US" dirty="0"/>
              <a:t>Total</a:t>
            </a:r>
            <a:r>
              <a:rPr lang="en-US" baseline="0" dirty="0"/>
              <a:t> Revenue 2015: $102,577</a:t>
            </a:r>
          </a:p>
          <a:p>
            <a:r>
              <a:rPr lang="en-US" baseline="0" dirty="0"/>
              <a:t>Total Revenue 2014: $63,775</a:t>
            </a:r>
          </a:p>
          <a:p>
            <a:r>
              <a:rPr lang="en-US" baseline="0" dirty="0"/>
              <a:t>Percent Increase: 60.84%</a:t>
            </a:r>
          </a:p>
          <a:p>
            <a:endParaRPr lang="en-US" baseline="0" dirty="0"/>
          </a:p>
          <a:p>
            <a:r>
              <a:rPr lang="en-US" baseline="0" dirty="0"/>
              <a:t>Response Rate 2015: 2.19%</a:t>
            </a:r>
          </a:p>
          <a:p>
            <a:r>
              <a:rPr lang="en-US" baseline="0" dirty="0"/>
              <a:t>Response Rate 2014: 1.91%</a:t>
            </a:r>
          </a:p>
          <a:p>
            <a:r>
              <a:rPr lang="en-US" baseline="0" dirty="0"/>
              <a:t>Percent Increase: 14.73%</a:t>
            </a:r>
          </a:p>
          <a:p>
            <a:endParaRPr lang="en-US" baseline="0" dirty="0"/>
          </a:p>
          <a:p>
            <a:r>
              <a:rPr lang="en-US" baseline="0" dirty="0"/>
              <a:t>(Average gift actually declined from $874 to $698, so we probably don’t want to get into that. I wonder if that decrease had to do with the huge increase in the mail quantity, from 3830 in 2014 to 6722 in 2015? I’m wondering if we went further back into the lapsed CCF file or something?</a:t>
            </a:r>
            <a:endParaRPr lang="en-US" dirty="0"/>
          </a:p>
          <a:p>
            <a:endParaRPr lang="en-US" u="none" dirty="0"/>
          </a:p>
          <a:p>
            <a:endParaRPr lang="en-US" u="none" dirty="0"/>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16</a:t>
            </a:fld>
            <a:endParaRPr lang="en-US"/>
          </a:p>
        </p:txBody>
      </p:sp>
    </p:spTree>
    <p:extLst>
      <p:ext uri="{BB962C8B-B14F-4D97-AF65-F5344CB8AC3E}">
        <p14:creationId xmlns:p14="http://schemas.microsoft.com/office/powerpoint/2010/main" val="4224275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LORI:</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Year-end appeal followed by January renewals.  Switched from monthly, expire-based series to 4-month</a:t>
            </a:r>
            <a:r>
              <a:rPr lang="en-US" b="0" baseline="0" dirty="0"/>
              <a:t> series (Jan-April).  Better fit for volume.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Year one – engaged with a survey including questions about rebranding.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Year two – engaged with an </a:t>
            </a:r>
            <a:r>
              <a:rPr lang="en-US" b="0" baseline="0" dirty="0" err="1"/>
              <a:t>irresistable</a:t>
            </a:r>
            <a:r>
              <a:rPr lang="en-US" b="0" baseline="0" dirty="0"/>
              <a:t> envelope and lapel pin.</a:t>
            </a:r>
            <a:endParaRPr lang="en-US" b="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(Lori to share how the numbers look verbally.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2014 vs.  2015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tx1"/>
                </a:solidFill>
                <a:effectLst/>
                <a:latin typeface="+mn-lt"/>
                <a:ea typeface="+mn-ea"/>
                <a:cs typeface="+mn-cs"/>
              </a:rPr>
              <a:t>                                Total Gifts</a:t>
            </a:r>
            <a:r>
              <a:rPr lang="en-US" sz="1800" dirty="0"/>
              <a:t>       </a:t>
            </a:r>
            <a:r>
              <a:rPr lang="en-US" sz="1800" b="1" i="0" u="none" strike="noStrike" kern="1200" dirty="0">
                <a:solidFill>
                  <a:schemeClr val="tx1"/>
                </a:solidFill>
                <a:effectLst/>
                <a:latin typeface="+mn-lt"/>
                <a:ea typeface="+mn-ea"/>
                <a:cs typeface="+mn-cs"/>
              </a:rPr>
              <a:t>Total Revenue</a:t>
            </a:r>
            <a:r>
              <a:rPr lang="en-US" sz="180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tx1"/>
                </a:solidFill>
                <a:effectLst/>
                <a:latin typeface="+mn-lt"/>
                <a:ea typeface="+mn-ea"/>
                <a:cs typeface="+mn-cs"/>
              </a:rPr>
              <a:t>FY 14  Renewals</a:t>
            </a:r>
            <a:r>
              <a:rPr lang="en-US" sz="1800" b="1" dirty="0"/>
              <a:t>       </a:t>
            </a:r>
            <a:r>
              <a:rPr lang="en-US" sz="1800" b="1" i="0" u="none" strike="noStrike" kern="1200" dirty="0">
                <a:solidFill>
                  <a:schemeClr val="tx1"/>
                </a:solidFill>
                <a:effectLst/>
                <a:latin typeface="+mn-lt"/>
                <a:ea typeface="+mn-ea"/>
                <a:cs typeface="+mn-cs"/>
              </a:rPr>
              <a:t>162</a:t>
            </a:r>
            <a:r>
              <a:rPr lang="en-US" sz="1800" b="1" dirty="0"/>
              <a:t>                 </a:t>
            </a:r>
            <a:r>
              <a:rPr lang="en-US" sz="1800" b="1" i="0" u="none" strike="noStrike" kern="1200" dirty="0">
                <a:solidFill>
                  <a:schemeClr val="tx1"/>
                </a:solidFill>
                <a:effectLst/>
                <a:latin typeface="+mn-lt"/>
                <a:ea typeface="+mn-ea"/>
                <a:cs typeface="+mn-cs"/>
              </a:rPr>
              <a:t>$225,705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tx1"/>
                </a:solidFill>
                <a:effectLst/>
                <a:latin typeface="+mn-lt"/>
                <a:ea typeface="+mn-ea"/>
                <a:cs typeface="+mn-cs"/>
              </a:rPr>
              <a:t>FY 15  Renewals</a:t>
            </a:r>
            <a:r>
              <a:rPr lang="en-US" sz="1800" b="1" dirty="0"/>
              <a:t>       </a:t>
            </a:r>
            <a:r>
              <a:rPr lang="en-US" sz="1800" b="1" i="0" u="none" strike="noStrike" kern="1200" dirty="0">
                <a:solidFill>
                  <a:schemeClr val="tx1"/>
                </a:solidFill>
                <a:effectLst/>
                <a:latin typeface="+mn-lt"/>
                <a:ea typeface="+mn-ea"/>
                <a:cs typeface="+mn-cs"/>
              </a:rPr>
              <a:t>284</a:t>
            </a:r>
            <a:r>
              <a:rPr lang="en-US" sz="1800" b="1" dirty="0"/>
              <a:t>                 </a:t>
            </a:r>
            <a:r>
              <a:rPr lang="en-US" sz="1800" b="1" i="0" u="none" strike="noStrike" kern="1200" dirty="0">
                <a:solidFill>
                  <a:schemeClr val="tx1"/>
                </a:solidFill>
                <a:effectLst/>
                <a:latin typeface="+mn-lt"/>
                <a:ea typeface="+mn-ea"/>
                <a:cs typeface="+mn-cs"/>
              </a:rPr>
              <a:t>$391,956 </a:t>
            </a:r>
            <a:endParaRPr lang="en-US" sz="1800" b="1" dirty="0"/>
          </a:p>
          <a:p>
            <a:endParaRPr lang="en-US"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17</a:t>
            </a:fld>
            <a:endParaRPr lang="en-US"/>
          </a:p>
        </p:txBody>
      </p:sp>
    </p:spTree>
    <p:extLst>
      <p:ext uri="{BB962C8B-B14F-4D97-AF65-F5344CB8AC3E}">
        <p14:creationId xmlns:p14="http://schemas.microsoft.com/office/powerpoint/2010/main" val="3972131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LORI:</a:t>
            </a:r>
          </a:p>
          <a:p>
            <a:endParaRPr lang="en-US" dirty="0"/>
          </a:p>
          <a:p>
            <a:r>
              <a:rPr lang="en-US" dirty="0"/>
              <a:t>Next</a:t>
            </a:r>
            <a:r>
              <a:rPr lang="en-US" baseline="0" dirty="0"/>
              <a:t> up…transforming our formula, low-dollar calendar mailing into a high-quality mid-level mailing.</a:t>
            </a:r>
          </a:p>
          <a:p>
            <a:r>
              <a:rPr lang="en-US" baseline="0" dirty="0"/>
              <a:t>Nice quality, closed face carrier with first class postage, rich 4-page personalized letter, specially-selected higher end gifts, nice calendar.</a:t>
            </a:r>
          </a:p>
          <a:p>
            <a:r>
              <a:rPr lang="en-US" baseline="0" dirty="0"/>
              <a:t>Success was not truly appreciated until the following year when…</a:t>
            </a:r>
            <a:endParaRPr lang="en-US"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18</a:t>
            </a:fld>
            <a:endParaRPr lang="en-US"/>
          </a:p>
        </p:txBody>
      </p:sp>
    </p:spTree>
    <p:extLst>
      <p:ext uri="{BB962C8B-B14F-4D97-AF65-F5344CB8AC3E}">
        <p14:creationId xmlns:p14="http://schemas.microsoft.com/office/powerpoint/2010/main" val="2122540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LORI:</a:t>
            </a:r>
          </a:p>
          <a:p>
            <a:r>
              <a:rPr lang="en-US" dirty="0"/>
              <a:t>We no longer had Impact at the table and we didn’t think we had the band</a:t>
            </a:r>
            <a:r>
              <a:rPr lang="en-US" baseline="0" dirty="0"/>
              <a:t>width to produce another high-quality package SO mid-level members go regular member treatment:</a:t>
            </a:r>
          </a:p>
          <a:p>
            <a:r>
              <a:rPr lang="en-US" baseline="0" dirty="0"/>
              <a:t>Window envelope</a:t>
            </a:r>
          </a:p>
          <a:p>
            <a:r>
              <a:rPr lang="en-US" baseline="0" dirty="0"/>
              <a:t>One-page letter</a:t>
            </a:r>
          </a:p>
          <a:p>
            <a:r>
              <a:rPr lang="en-US" baseline="0" dirty="0"/>
              <a:t>Lower dollar premiums</a:t>
            </a:r>
          </a:p>
          <a:p>
            <a:r>
              <a:rPr lang="en-US" baseline="0" dirty="0"/>
              <a:t>And the results matched the treatment:</a:t>
            </a:r>
            <a:endParaRPr lang="en-US" dirty="0"/>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19</a:t>
            </a:fld>
            <a:endParaRPr lang="en-US"/>
          </a:p>
        </p:txBody>
      </p:sp>
    </p:spTree>
    <p:extLst>
      <p:ext uri="{BB962C8B-B14F-4D97-AF65-F5344CB8AC3E}">
        <p14:creationId xmlns:p14="http://schemas.microsoft.com/office/powerpoint/2010/main" val="151821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Julie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Ask audience how their organization defines mid-level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Ask them to raise hands if work in direct response, major gifts, grants?, communications?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Do you have a mid-level program established or do you need to start one? With benefits! Feel like part of a community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114300" indent="0">
              <a:buNone/>
            </a:pPr>
            <a:r>
              <a:rPr lang="en-US" b="1" dirty="0"/>
              <a:t>Possibly</a:t>
            </a:r>
            <a:r>
              <a:rPr lang="en-US" baseline="0" dirty="0"/>
              <a:t> give shout outs to other programs we’ve worked on, and lessons learned: </a:t>
            </a:r>
          </a:p>
          <a:p>
            <a:pPr marL="114300" indent="0">
              <a:buNone/>
            </a:pPr>
            <a:r>
              <a:rPr lang="en-US" dirty="0"/>
              <a:t>MPR- not maxing potential of members</a:t>
            </a:r>
          </a:p>
          <a:p>
            <a:pPr marL="114300" indent="0">
              <a:buNone/>
            </a:pPr>
            <a:r>
              <a:rPr lang="en-US" dirty="0"/>
              <a:t>AARP – branding front- started from scratch?</a:t>
            </a:r>
          </a:p>
          <a:p>
            <a:pPr marL="114300" indent="0">
              <a:buNone/>
            </a:pPr>
            <a:r>
              <a:rPr lang="en-US" dirty="0" err="1"/>
              <a:t>NatGeo</a:t>
            </a:r>
            <a:r>
              <a:rPr lang="en-US" dirty="0"/>
              <a:t> maybe examples? Had program set up but needed audit</a:t>
            </a:r>
          </a:p>
          <a:p>
            <a:endParaRPr lang="en-US"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2</a:t>
            </a:fld>
            <a:endParaRPr lang="en-US"/>
          </a:p>
        </p:txBody>
      </p:sp>
    </p:spTree>
    <p:extLst>
      <p:ext uri="{BB962C8B-B14F-4D97-AF65-F5344CB8AC3E}">
        <p14:creationId xmlns:p14="http://schemas.microsoft.com/office/powerpoint/2010/main" val="3398754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File counts may be small,</a:t>
            </a:r>
            <a:r>
              <a:rPr lang="en-US" baseline="0" dirty="0"/>
              <a:t> but still should learn from it even if it’s not a head-to-head test.</a:t>
            </a:r>
            <a:endParaRPr lang="en-US" dirty="0"/>
          </a:p>
          <a:p>
            <a:r>
              <a:rPr lang="en-US" dirty="0"/>
              <a:t>(This is</a:t>
            </a:r>
            <a:r>
              <a:rPr lang="en-US" baseline="0" dirty="0"/>
              <a:t> not a true A/B test.)</a:t>
            </a:r>
          </a:p>
          <a:p>
            <a:r>
              <a:rPr lang="en-US" baseline="0" dirty="0"/>
              <a:t>Downgraded members and produced significantly less revenue.</a:t>
            </a:r>
          </a:p>
          <a:p>
            <a:r>
              <a:rPr lang="en-US" baseline="0" dirty="0"/>
              <a:t>Lesson learned.</a:t>
            </a:r>
          </a:p>
          <a:p>
            <a:endParaRPr lang="en-US"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20</a:t>
            </a:fld>
            <a:endParaRPr lang="en-US"/>
          </a:p>
        </p:txBody>
      </p:sp>
    </p:spTree>
    <p:extLst>
      <p:ext uri="{BB962C8B-B14F-4D97-AF65-F5344CB8AC3E}">
        <p14:creationId xmlns:p14="http://schemas.microsoft.com/office/powerpoint/2010/main" val="714219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LORI:</a:t>
            </a:r>
          </a:p>
          <a:p>
            <a:endParaRPr lang="en-US" dirty="0"/>
          </a:p>
          <a:p>
            <a:r>
              <a:rPr lang="en-US" dirty="0"/>
              <a:t>Success!  After two years of work our Griffith Circle membership grew!  And the average gift ($1500) did not suffer.</a:t>
            </a:r>
            <a:r>
              <a:rPr lang="en-US" baseline="0" dirty="0"/>
              <a:t> </a:t>
            </a:r>
          </a:p>
          <a:p>
            <a:endParaRPr lang="en-US" dirty="0"/>
          </a:p>
          <a:p>
            <a:r>
              <a:rPr lang="en-US" dirty="0"/>
              <a:t>What’s next?</a:t>
            </a:r>
          </a:p>
          <a:p>
            <a:endParaRPr lang="en-US" dirty="0"/>
          </a:p>
          <a:p>
            <a:endParaRPr lang="en-US"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21</a:t>
            </a:fld>
            <a:endParaRPr lang="en-US"/>
          </a:p>
        </p:txBody>
      </p:sp>
    </p:spTree>
    <p:extLst>
      <p:ext uri="{BB962C8B-B14F-4D97-AF65-F5344CB8AC3E}">
        <p14:creationId xmlns:p14="http://schemas.microsoft.com/office/powerpoint/2010/main" val="795503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LORI:</a:t>
            </a:r>
          </a:p>
          <a:p>
            <a:endParaRPr lang="en-US" dirty="0"/>
          </a:p>
          <a:p>
            <a:r>
              <a:rPr lang="en-US" dirty="0"/>
              <a:t>Hoping to get at least a portion of a dedicated</a:t>
            </a:r>
            <a:r>
              <a:rPr lang="en-US" baseline="0" dirty="0"/>
              <a:t> staff person’s time in the near future.</a:t>
            </a:r>
          </a:p>
          <a:p>
            <a:r>
              <a:rPr lang="en-US" baseline="0" dirty="0"/>
              <a:t>New Dev VP committed to growth…and differentiating between mid-level and major giving.  Also recommitted to delivering promised benefits.</a:t>
            </a:r>
          </a:p>
          <a:p>
            <a:r>
              <a:rPr lang="en-US" baseline="0" dirty="0"/>
              <a:t>Anticipating further growth, stability, retention.</a:t>
            </a:r>
            <a:endParaRPr lang="en-US"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22</a:t>
            </a:fld>
            <a:endParaRPr lang="en-US"/>
          </a:p>
        </p:txBody>
      </p:sp>
    </p:spTree>
    <p:extLst>
      <p:ext uri="{BB962C8B-B14F-4D97-AF65-F5344CB8AC3E}">
        <p14:creationId xmlns:p14="http://schemas.microsoft.com/office/powerpoint/2010/main" val="1023786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Kathy </a:t>
            </a:r>
          </a:p>
          <a:p>
            <a:endParaRPr lang="en-US" dirty="0"/>
          </a:p>
          <a:p>
            <a:r>
              <a:rPr lang="en-US" dirty="0"/>
              <a:t>The letter we just saw referenced a conference call – this is the invitation that was sent out to the donors to attend that call. </a:t>
            </a:r>
          </a:p>
        </p:txBody>
      </p:sp>
      <p:sp>
        <p:nvSpPr>
          <p:cNvPr id="4" name="Slide Number Placeholder 3"/>
          <p:cNvSpPr>
            <a:spLocks noGrp="1"/>
          </p:cNvSpPr>
          <p:nvPr>
            <p:ph type="sldNum" sz="quarter" idx="10"/>
          </p:nvPr>
        </p:nvSpPr>
        <p:spPr/>
        <p:txBody>
          <a:bodyPr/>
          <a:lstStyle/>
          <a:p>
            <a:fld id="{512E57EA-FB0B-994A-9DE5-8DE3DF79C44D}" type="slidenum">
              <a:rPr lang="en-US" smtClean="0"/>
              <a:pPr/>
              <a:t>23</a:t>
            </a:fld>
            <a:endParaRPr lang="en-US" dirty="0"/>
          </a:p>
        </p:txBody>
      </p:sp>
    </p:spTree>
    <p:extLst>
      <p:ext uri="{BB962C8B-B14F-4D97-AF65-F5344CB8AC3E}">
        <p14:creationId xmlns:p14="http://schemas.microsoft.com/office/powerpoint/2010/main" val="2186776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JULIE:</a:t>
            </a:r>
          </a:p>
          <a:p>
            <a:endParaRPr lang="en-US" dirty="0"/>
          </a:p>
          <a:p>
            <a:r>
              <a:rPr lang="en-US" dirty="0"/>
              <a:t>Worked with Phyllis Freedman,</a:t>
            </a:r>
            <a:r>
              <a:rPr lang="en-US" baseline="0" dirty="0"/>
              <a:t> Smart Giving.  Encompasses a lot of best practices </a:t>
            </a:r>
            <a:endParaRPr lang="en-US" dirty="0"/>
          </a:p>
          <a:p>
            <a:r>
              <a:rPr lang="en-US" dirty="0"/>
              <a:t>Ok – here’s the first page of a letter that breaks a lot of the rules you might have in place</a:t>
            </a:r>
            <a:r>
              <a:rPr lang="en-US" baseline="0" dirty="0"/>
              <a:t> about communicating with top donors.  Second word is a contraction –and two of them in the first sentence.  CEO has personality. </a:t>
            </a:r>
            <a:r>
              <a:rPr lang="en-US" dirty="0"/>
              <a:t>Don’t be afraid</a:t>
            </a:r>
            <a:r>
              <a:rPr lang="en-US" baseline="0" dirty="0"/>
              <a:t> to show personality – this is the Chairman of the Board and if he’s writing to me like an old pal, then I feel important. I’m somebody.   </a:t>
            </a:r>
          </a:p>
          <a:p>
            <a:r>
              <a:rPr lang="en-US" baseline="0" dirty="0"/>
              <a:t>This was an 8 page letter . </a:t>
            </a:r>
            <a:endParaRPr lang="en-US" dirty="0"/>
          </a:p>
        </p:txBody>
      </p:sp>
      <p:sp>
        <p:nvSpPr>
          <p:cNvPr id="4" name="Slide Number Placeholder 3"/>
          <p:cNvSpPr>
            <a:spLocks noGrp="1"/>
          </p:cNvSpPr>
          <p:nvPr>
            <p:ph type="sldNum" sz="quarter" idx="10"/>
          </p:nvPr>
        </p:nvSpPr>
        <p:spPr/>
        <p:txBody>
          <a:bodyPr/>
          <a:lstStyle/>
          <a:p>
            <a:fld id="{2675F5BD-4E97-9E4D-AB3A-B9935EDCDEDD}" type="slidenum">
              <a:rPr lang="en-US" smtClean="0"/>
              <a:pPr/>
              <a:t>24</a:t>
            </a:fld>
            <a:endParaRPr lang="en-US" dirty="0"/>
          </a:p>
        </p:txBody>
      </p:sp>
    </p:spTree>
    <p:extLst>
      <p:ext uri="{BB962C8B-B14F-4D97-AF65-F5344CB8AC3E}">
        <p14:creationId xmlns:p14="http://schemas.microsoft.com/office/powerpoint/2010/main" val="2870217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Kathy </a:t>
            </a:r>
          </a:p>
        </p:txBody>
      </p:sp>
      <p:sp>
        <p:nvSpPr>
          <p:cNvPr id="4" name="Slide Number Placeholder 3"/>
          <p:cNvSpPr>
            <a:spLocks noGrp="1"/>
          </p:cNvSpPr>
          <p:nvPr>
            <p:ph type="sldNum" sz="quarter" idx="10"/>
          </p:nvPr>
        </p:nvSpPr>
        <p:spPr/>
        <p:txBody>
          <a:bodyPr/>
          <a:lstStyle/>
          <a:p>
            <a:fld id="{A270BE99-668F-B841-84BC-A5DE2D57EE2C}" type="slidenum">
              <a:rPr lang="en-US" smtClean="0"/>
              <a:pPr/>
              <a:t>25</a:t>
            </a:fld>
            <a:endParaRPr lang="en-US"/>
          </a:p>
        </p:txBody>
      </p:sp>
    </p:spTree>
    <p:extLst>
      <p:ext uri="{BB962C8B-B14F-4D97-AF65-F5344CB8AC3E}">
        <p14:creationId xmlns:p14="http://schemas.microsoft.com/office/powerpoint/2010/main" val="1791611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Kathy</a:t>
            </a:r>
          </a:p>
          <a:p>
            <a:endParaRPr lang="en-US" dirty="0"/>
          </a:p>
          <a:p>
            <a:r>
              <a:rPr lang="en-US" dirty="0"/>
              <a:t>Mini-proposals are a great workhorse</a:t>
            </a:r>
            <a:r>
              <a:rPr lang="en-US" baseline="0" dirty="0"/>
              <a:t> for higher dollar donors.  They combine lots of best practices – makes them feel like an insider, shares lots of information, </a:t>
            </a:r>
            <a:endParaRPr lang="en-US" dirty="0"/>
          </a:p>
        </p:txBody>
      </p:sp>
      <p:sp>
        <p:nvSpPr>
          <p:cNvPr id="4" name="Slide Number Placeholder 3"/>
          <p:cNvSpPr>
            <a:spLocks noGrp="1"/>
          </p:cNvSpPr>
          <p:nvPr>
            <p:ph type="sldNum" sz="quarter" idx="10"/>
          </p:nvPr>
        </p:nvSpPr>
        <p:spPr/>
        <p:txBody>
          <a:bodyPr/>
          <a:lstStyle/>
          <a:p>
            <a:fld id="{512E57EA-FB0B-994A-9DE5-8DE3DF79C44D}" type="slidenum">
              <a:rPr lang="en-US" smtClean="0"/>
              <a:pPr/>
              <a:t>26</a:t>
            </a:fld>
            <a:endParaRPr lang="en-US" dirty="0"/>
          </a:p>
        </p:txBody>
      </p:sp>
    </p:spTree>
    <p:extLst>
      <p:ext uri="{BB962C8B-B14F-4D97-AF65-F5344CB8AC3E}">
        <p14:creationId xmlns:p14="http://schemas.microsoft.com/office/powerpoint/2010/main" val="1105292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262626"/>
                </a:solidFill>
                <a:latin typeface="HelveticaNeue" charset="0"/>
              </a:rPr>
              <a:t>When an organization decides to make some </a:t>
            </a:r>
            <a:r>
              <a:rPr lang="en-US" sz="1200" dirty="0" err="1">
                <a:solidFill>
                  <a:srgbClr val="262626"/>
                </a:solidFill>
                <a:latin typeface="HelveticaNeue" charset="0"/>
              </a:rPr>
              <a:t>imporvements</a:t>
            </a:r>
            <a:r>
              <a:rPr lang="en-US" sz="1200" dirty="0">
                <a:solidFill>
                  <a:srgbClr val="262626"/>
                </a:solidFill>
                <a:latin typeface="HelveticaNeue" charset="0"/>
              </a:rPr>
              <a:t> and</a:t>
            </a:r>
            <a:r>
              <a:rPr lang="en-US" sz="1200" baseline="0" dirty="0">
                <a:solidFill>
                  <a:srgbClr val="262626"/>
                </a:solidFill>
                <a:latin typeface="HelveticaNeue" charset="0"/>
              </a:rPr>
              <a:t> changes, you very rarely choose to change only one thing at a time so it’s truly measurable. This gets at how hard it is to test at these small quantities. Searching for best practices, you can easily apply, not necessarily going to be able to measure results, nor will you be pick it apart. But when the entire ship raises as dramatically as these numbers show, you know you’re doing something right. You can also always </a:t>
            </a:r>
            <a:r>
              <a:rPr lang="en-US" sz="1200" baseline="0" dirty="0" err="1">
                <a:solidFill>
                  <a:srgbClr val="262626"/>
                </a:solidFill>
                <a:latin typeface="HelveticaNeue" charset="0"/>
              </a:rPr>
              <a:t>backtest</a:t>
            </a:r>
            <a:r>
              <a:rPr lang="en-US" sz="1200" baseline="0" dirty="0">
                <a:solidFill>
                  <a:srgbClr val="262626"/>
                </a:solidFill>
                <a:latin typeface="HelveticaNeue" charset="0"/>
              </a:rPr>
              <a:t>, as Lori did with calendar appeal. It’s okay to try multiple things at the same time, you’re looking to make big changes, not just </a:t>
            </a:r>
            <a:r>
              <a:rPr lang="en-US" sz="1200" baseline="0" dirty="0" err="1">
                <a:solidFill>
                  <a:srgbClr val="262626"/>
                </a:solidFill>
                <a:latin typeface="HelveticaNeue" charset="0"/>
              </a:rPr>
              <a:t>incrementa</a:t>
            </a:r>
            <a:r>
              <a:rPr lang="en-US" sz="1200" baseline="0" dirty="0">
                <a:solidFill>
                  <a:srgbClr val="262626"/>
                </a:solidFill>
                <a:latin typeface="HelveticaNeue" charset="0"/>
              </a:rPr>
              <a:t>. </a:t>
            </a:r>
          </a:p>
          <a:p>
            <a:endParaRPr lang="en-US" sz="1200" dirty="0">
              <a:solidFill>
                <a:srgbClr val="262626"/>
              </a:solidFill>
              <a:latin typeface="HelveticaNeue" charset="0"/>
            </a:endParaRPr>
          </a:p>
          <a:p>
            <a:r>
              <a:rPr lang="en-US" sz="1200" b="1" dirty="0">
                <a:solidFill>
                  <a:srgbClr val="262626"/>
                </a:solidFill>
                <a:latin typeface="HelveticaNeue" charset="0"/>
              </a:rPr>
              <a:t> </a:t>
            </a:r>
            <a:r>
              <a:rPr lang="en-US" sz="1200" b="0" dirty="0">
                <a:solidFill>
                  <a:srgbClr val="262626"/>
                </a:solidFill>
                <a:latin typeface="HelveticaNeue" charset="0"/>
              </a:rPr>
              <a:t>	                                 </a:t>
            </a:r>
            <a:r>
              <a:rPr lang="en-US" sz="1200" b="1" dirty="0">
                <a:solidFill>
                  <a:srgbClr val="262626"/>
                </a:solidFill>
                <a:latin typeface="HelveticaNeue" charset="0"/>
              </a:rPr>
              <a:t>Quantity </a:t>
            </a:r>
            <a:r>
              <a:rPr lang="en-US" sz="1200" b="0" dirty="0">
                <a:solidFill>
                  <a:srgbClr val="262626"/>
                </a:solidFill>
                <a:latin typeface="HelveticaNeue" charset="0"/>
              </a:rPr>
              <a:t>	</a:t>
            </a:r>
            <a:r>
              <a:rPr lang="en-US" sz="1200" b="1" dirty="0">
                <a:solidFill>
                  <a:srgbClr val="262626"/>
                </a:solidFill>
                <a:latin typeface="HelveticaNeue" charset="0"/>
              </a:rPr>
              <a:t>Total Gifts</a:t>
            </a:r>
            <a:r>
              <a:rPr lang="en-US" sz="1200" b="0" dirty="0">
                <a:solidFill>
                  <a:srgbClr val="262626"/>
                </a:solidFill>
                <a:latin typeface="HelveticaNeue" charset="0"/>
              </a:rPr>
              <a:t>	</a:t>
            </a:r>
            <a:r>
              <a:rPr lang="en-US" sz="1200" b="1" dirty="0">
                <a:solidFill>
                  <a:srgbClr val="262626"/>
                </a:solidFill>
                <a:latin typeface="HelveticaNeue" charset="0"/>
              </a:rPr>
              <a:t>Average Gift</a:t>
            </a:r>
            <a:r>
              <a:rPr lang="en-US" sz="1200" b="0" baseline="0" dirty="0">
                <a:solidFill>
                  <a:srgbClr val="262626"/>
                </a:solidFill>
                <a:latin typeface="HelveticaNeue" charset="0"/>
              </a:rPr>
              <a:t>   </a:t>
            </a:r>
            <a:r>
              <a:rPr lang="en-US" sz="1200" b="1" dirty="0">
                <a:solidFill>
                  <a:srgbClr val="262626"/>
                </a:solidFill>
                <a:latin typeface="HelveticaNeue" charset="0"/>
              </a:rPr>
              <a:t>Response </a:t>
            </a:r>
            <a:r>
              <a:rPr lang="en-US" sz="1200" b="1" baseline="0" dirty="0">
                <a:solidFill>
                  <a:srgbClr val="262626"/>
                </a:solidFill>
                <a:latin typeface="HelveticaNeue" charset="0"/>
              </a:rPr>
              <a:t>    </a:t>
            </a:r>
            <a:r>
              <a:rPr lang="en-US" sz="1200" b="1" dirty="0">
                <a:solidFill>
                  <a:srgbClr val="262626"/>
                </a:solidFill>
                <a:latin typeface="HelveticaNeue" charset="0"/>
              </a:rPr>
              <a:t>Revenue</a:t>
            </a:r>
            <a:r>
              <a:rPr lang="en-US" sz="1200" b="0" dirty="0">
                <a:solidFill>
                  <a:srgbClr val="262626"/>
                </a:solidFill>
                <a:latin typeface="HelveticaNeue" charset="0"/>
              </a:rPr>
              <a:t>	                                 </a:t>
            </a:r>
            <a:r>
              <a:rPr lang="en-US" sz="1200" b="1" dirty="0">
                <a:solidFill>
                  <a:srgbClr val="262626"/>
                </a:solidFill>
                <a:latin typeface="HelveticaNeue" charset="0"/>
              </a:rPr>
              <a:t>Mailed</a:t>
            </a:r>
            <a:r>
              <a:rPr lang="en-US" sz="1200" b="1" baseline="0" dirty="0">
                <a:solidFill>
                  <a:srgbClr val="262626"/>
                </a:solidFill>
                <a:latin typeface="HelveticaNeue" charset="0"/>
              </a:rPr>
              <a:t> </a:t>
            </a:r>
            <a:r>
              <a:rPr lang="en-US" sz="1200" b="0" baseline="0" dirty="0">
                <a:solidFill>
                  <a:srgbClr val="262626"/>
                </a:solidFill>
                <a:latin typeface="HelveticaNeue" charset="0"/>
              </a:rPr>
              <a:t>                                                 </a:t>
            </a:r>
            <a:r>
              <a:rPr lang="en-US" sz="1200" b="1" baseline="0" dirty="0">
                <a:solidFill>
                  <a:srgbClr val="262626"/>
                </a:solidFill>
                <a:latin typeface="HelveticaNeue" charset="0"/>
              </a:rPr>
              <a:t>Rate  </a:t>
            </a:r>
            <a:r>
              <a:rPr lang="en-US" sz="1200" b="0" baseline="0" dirty="0">
                <a:solidFill>
                  <a:srgbClr val="262626"/>
                </a:solidFill>
                <a:latin typeface="HelveticaNeue" charset="0"/>
              </a:rPr>
              <a:t>                           </a:t>
            </a:r>
          </a:p>
          <a:p>
            <a:endParaRPr lang="en-US" sz="1200" b="0" dirty="0">
              <a:solidFill>
                <a:srgbClr val="262626"/>
              </a:solidFill>
              <a:latin typeface="HelveticaNeue" charset="0"/>
            </a:endParaRPr>
          </a:p>
          <a:p>
            <a:r>
              <a:rPr lang="en-US" sz="1200" b="0" dirty="0">
                <a:solidFill>
                  <a:srgbClr val="262626"/>
                </a:solidFill>
                <a:latin typeface="HelveticaNeue" charset="0"/>
              </a:rPr>
              <a:t>2013 renewal mailings (2)       790	       66	     n/a	       	 8.35%	      	 $90,600	</a:t>
            </a:r>
          </a:p>
          <a:p>
            <a:r>
              <a:rPr lang="en-US" sz="1200" b="0" dirty="0">
                <a:solidFill>
                  <a:srgbClr val="262626"/>
                </a:solidFill>
                <a:latin typeface="HelveticaNeue" charset="0"/>
              </a:rPr>
              <a:t>2014 renewal mailing	        419	       44</a:t>
            </a:r>
            <a:r>
              <a:rPr lang="en-US" sz="1200" b="0" baseline="0" dirty="0">
                <a:solidFill>
                  <a:srgbClr val="262626"/>
                </a:solidFill>
                <a:latin typeface="HelveticaNeue" charset="0"/>
              </a:rPr>
              <a:t>  </a:t>
            </a:r>
            <a:r>
              <a:rPr lang="en-US" sz="1200" b="0" dirty="0">
                <a:solidFill>
                  <a:srgbClr val="262626"/>
                </a:solidFill>
                <a:latin typeface="HelveticaNeue" charset="0"/>
              </a:rPr>
              <a:t>   </a:t>
            </a:r>
            <a:r>
              <a:rPr lang="en-US" sz="1200" b="0" baseline="0" dirty="0">
                <a:solidFill>
                  <a:srgbClr val="262626"/>
                </a:solidFill>
                <a:latin typeface="HelveticaNeue" charset="0"/>
              </a:rPr>
              <a:t> </a:t>
            </a:r>
            <a:r>
              <a:rPr lang="en-US" sz="1200" b="0" dirty="0">
                <a:solidFill>
                  <a:srgbClr val="262626"/>
                </a:solidFill>
                <a:latin typeface="HelveticaNeue" charset="0"/>
              </a:rPr>
              <a:t>        </a:t>
            </a:r>
            <a:r>
              <a:rPr lang="en-US" sz="1200" b="1" dirty="0">
                <a:solidFill>
                  <a:srgbClr val="262626"/>
                </a:solidFill>
                <a:latin typeface="HelveticaNeue" charset="0"/>
              </a:rPr>
              <a:t>$1,210</a:t>
            </a:r>
            <a:r>
              <a:rPr lang="en-US" sz="1200" b="0" dirty="0">
                <a:solidFill>
                  <a:srgbClr val="262626"/>
                </a:solidFill>
                <a:latin typeface="HelveticaNeue" charset="0"/>
              </a:rPr>
              <a:t>	      10.26%	       $53,268</a:t>
            </a:r>
          </a:p>
          <a:p>
            <a:r>
              <a:rPr lang="en-US" sz="1200" b="0" dirty="0">
                <a:solidFill>
                  <a:srgbClr val="262626"/>
                </a:solidFill>
                <a:latin typeface="HelveticaNeue" charset="0"/>
              </a:rPr>
              <a:t>	</a:t>
            </a:r>
          </a:p>
          <a:p>
            <a:r>
              <a:rPr lang="en-US" sz="1200" b="0" dirty="0">
                <a:solidFill>
                  <a:srgbClr val="262626"/>
                </a:solidFill>
                <a:latin typeface="HelveticaNeue" charset="0"/>
              </a:rPr>
              <a:t>2015 renew al mailings (30</a:t>
            </a:r>
            <a:r>
              <a:rPr lang="en-US" sz="1200" b="0" baseline="0" dirty="0">
                <a:solidFill>
                  <a:srgbClr val="262626"/>
                </a:solidFill>
                <a:latin typeface="HelveticaNeue" charset="0"/>
              </a:rPr>
              <a:t>    </a:t>
            </a:r>
            <a:r>
              <a:rPr lang="en-US" sz="1200" b="0" dirty="0">
                <a:solidFill>
                  <a:srgbClr val="262626"/>
                </a:solidFill>
                <a:latin typeface="HelveticaNeue" charset="0"/>
              </a:rPr>
              <a:t> 3,059	       198	    </a:t>
            </a:r>
            <a:r>
              <a:rPr lang="en-US" sz="1200" b="1" dirty="0">
                <a:solidFill>
                  <a:srgbClr val="FF0000"/>
                </a:solidFill>
                <a:latin typeface="HelveticaNeue" charset="0"/>
              </a:rPr>
              <a:t> $1,413</a:t>
            </a:r>
            <a:r>
              <a:rPr lang="en-US" sz="1200" b="0" dirty="0">
                <a:solidFill>
                  <a:srgbClr val="262626"/>
                </a:solidFill>
                <a:latin typeface="HelveticaNeue" charset="0"/>
              </a:rPr>
              <a:t>	        6.34%	      $279,908	</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As you can see, the first thing to note about the 2015 renewals is that they went to a much larger group than in years past. The rapid growth of the contributing member program and your successful upgrade efforts have resulted in a larger number of donors at the GC level.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Given the rapid change within the file, comparing results year over year is somewhat tricky. However, we note that the overall response rate was down in 2015 compared to previous years. This decline can be attributed to the fact that a large portion of the file is made up of newer donors who are not as loyal as multi-year donors; and that we mailed more notices overall. Response rates generally decline as a renewal series progresses. </a:t>
            </a:r>
          </a:p>
          <a:p>
            <a:r>
              <a:rPr lang="en-US" sz="1200" b="0" i="0" u="none" strike="noStrike" kern="1200" dirty="0">
                <a:solidFill>
                  <a:schemeClr val="tx1"/>
                </a:solidFill>
                <a:effectLst/>
                <a:latin typeface="+mn-lt"/>
                <a:ea typeface="+mn-ea"/>
                <a:cs typeface="+mn-cs"/>
              </a:rPr>
              <a:t>A major emphasis in our strategy for 2015 was to try to upgrade donors to a higher level of giving. This effort was successful as evidenced by the 17% increase in average gift from 2014 to 2015.</a:t>
            </a:r>
          </a:p>
          <a:p>
            <a:endParaRPr lang="en-US" baseline="0" dirty="0"/>
          </a:p>
          <a:p>
            <a:r>
              <a:rPr lang="en-US" sz="1200" b="0" i="0" u="none" strike="noStrike" kern="1200" dirty="0">
                <a:solidFill>
                  <a:schemeClr val="tx1"/>
                </a:solidFill>
                <a:effectLst/>
                <a:latin typeface="+mn-lt"/>
                <a:ea typeface="+mn-ea"/>
                <a:cs typeface="+mn-cs"/>
              </a:rPr>
              <a:t>A major emphasis in our strategy for 2015 was to try to upgrade donors to a higher level of giving. This effort was successful as evidenced by the 17% increase in average gift from 2014 to 2015. </a:t>
            </a:r>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27</a:t>
            </a:fld>
            <a:endParaRPr lang="en-US"/>
          </a:p>
        </p:txBody>
      </p:sp>
    </p:spTree>
    <p:extLst>
      <p:ext uri="{BB962C8B-B14F-4D97-AF65-F5344CB8AC3E}">
        <p14:creationId xmlns:p14="http://schemas.microsoft.com/office/powerpoint/2010/main" val="1605100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Julie </a:t>
            </a:r>
          </a:p>
          <a:p>
            <a:endParaRPr lang="en-US" dirty="0"/>
          </a:p>
          <a:p>
            <a:r>
              <a:rPr lang="en-US" dirty="0"/>
              <a:t>Yesterday is not too soon to pay attention to this vital group.</a:t>
            </a:r>
          </a:p>
          <a:p>
            <a:endParaRPr lang="en-US"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28</a:t>
            </a:fld>
            <a:endParaRPr lang="en-US"/>
          </a:p>
        </p:txBody>
      </p:sp>
    </p:spTree>
    <p:extLst>
      <p:ext uri="{BB962C8B-B14F-4D97-AF65-F5344CB8AC3E}">
        <p14:creationId xmlns:p14="http://schemas.microsoft.com/office/powerpoint/2010/main" val="4215171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names</a:t>
            </a:r>
            <a:r>
              <a:rPr lang="en-US" baseline="0" dirty="0"/>
              <a:t> and emails during Q &amp; A.</a:t>
            </a:r>
            <a:endParaRPr lang="en-US"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29</a:t>
            </a:fld>
            <a:endParaRPr lang="en-US"/>
          </a:p>
        </p:txBody>
      </p:sp>
    </p:spTree>
    <p:extLst>
      <p:ext uri="{BB962C8B-B14F-4D97-AF65-F5344CB8AC3E}">
        <p14:creationId xmlns:p14="http://schemas.microsoft.com/office/powerpoint/2010/main" val="180802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Julie</a:t>
            </a:r>
          </a:p>
          <a:p>
            <a:endParaRPr lang="en-US" dirty="0"/>
          </a:p>
          <a:p>
            <a:r>
              <a:rPr lang="en-US" dirty="0"/>
              <a:t>So, what’s the big deal?</a:t>
            </a:r>
            <a:r>
              <a:rPr lang="en-US" baseline="0" dirty="0"/>
              <a:t> </a:t>
            </a:r>
            <a:r>
              <a:rPr lang="en-US" dirty="0"/>
              <a:t>Entry</a:t>
            </a:r>
            <a:r>
              <a:rPr lang="en-US" baseline="0" dirty="0"/>
              <a:t>-level gifts indicate interest, not capacity – we will show you REAL examples of this in the presentation</a:t>
            </a:r>
          </a:p>
          <a:p>
            <a:r>
              <a:rPr lang="en-US" dirty="0"/>
              <a:t>Potential Major Donors!</a:t>
            </a:r>
          </a:p>
          <a:p>
            <a:r>
              <a:rPr lang="en-US" dirty="0"/>
              <a:t>Strong Source of Revenue in Their Own Right! 3/4 of their high-end donors started with a gift of $100- justification</a:t>
            </a:r>
          </a:p>
          <a:p>
            <a:endParaRPr lang="en-US" dirty="0"/>
          </a:p>
          <a:p>
            <a:r>
              <a:rPr lang="en-US" dirty="0"/>
              <a:t>From Lori: I know Kathy mentioned showing how many mid-level and major donors come in via direct mail.  I’m not sure I have that, but the first bar chart in the attached is interesting and shows essentially the same fact, namely that $1,000+ folks start out low.  I tallied the lower levels and, of our $1,000+ donors, fully 63.6% joined at less than $50.  And 73.5% joined at less than $100.</a:t>
            </a:r>
          </a:p>
        </p:txBody>
      </p:sp>
      <p:sp>
        <p:nvSpPr>
          <p:cNvPr id="4" name="Slide Number Placeholder 3"/>
          <p:cNvSpPr>
            <a:spLocks noGrp="1"/>
          </p:cNvSpPr>
          <p:nvPr>
            <p:ph type="sldNum" sz="quarter" idx="10"/>
          </p:nvPr>
        </p:nvSpPr>
        <p:spPr/>
        <p:txBody>
          <a:bodyPr/>
          <a:lstStyle/>
          <a:p>
            <a:fld id="{A270BE99-668F-B841-84BC-A5DE2D57EE2C}" type="slidenum">
              <a:rPr lang="en-US" smtClean="0"/>
              <a:pPr/>
              <a:t>3</a:t>
            </a:fld>
            <a:endParaRPr lang="en-US"/>
          </a:p>
        </p:txBody>
      </p:sp>
    </p:spTree>
    <p:extLst>
      <p:ext uri="{BB962C8B-B14F-4D97-AF65-F5344CB8AC3E}">
        <p14:creationId xmlns:p14="http://schemas.microsoft.com/office/powerpoint/2010/main" val="363988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This table is capped at $9,999, so this doesn’t look at the tippy top donors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a:t>Table has incremental breakdown. Pie chart groups $0 to 99 donors and $100plus donors. </a:t>
            </a:r>
            <a:endParaRPr lang="en-US" b="1" dirty="0"/>
          </a:p>
          <a:p>
            <a:endParaRPr lang="en-US" b="0"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4</a:t>
            </a:fld>
            <a:endParaRPr lang="en-US"/>
          </a:p>
        </p:txBody>
      </p:sp>
    </p:spTree>
    <p:extLst>
      <p:ext uri="{BB962C8B-B14F-4D97-AF65-F5344CB8AC3E}">
        <p14:creationId xmlns:p14="http://schemas.microsoft.com/office/powerpoint/2010/main" val="15274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71145" rtl="0" eaLnBrk="1" fontAlgn="auto" latinLnBrk="0" hangingPunct="1">
              <a:lnSpc>
                <a:spcPct val="100000"/>
              </a:lnSpc>
              <a:spcBef>
                <a:spcPts val="0"/>
              </a:spcBef>
              <a:spcAft>
                <a:spcPts val="0"/>
              </a:spcAft>
              <a:buClrTx/>
              <a:buSzTx/>
              <a:buFontTx/>
              <a:buNone/>
              <a:tabLst/>
              <a:defRPr/>
            </a:pPr>
            <a:r>
              <a:rPr lang="en-US" b="1" dirty="0"/>
              <a:t>Julie:</a:t>
            </a:r>
          </a:p>
          <a:p>
            <a:pPr defTabSz="471145">
              <a:defRPr/>
            </a:pPr>
            <a:endParaRPr lang="en-US" dirty="0"/>
          </a:p>
          <a:p>
            <a:pPr defTabSz="471145">
              <a:defRPr/>
            </a:pPr>
            <a:endParaRPr lang="en-US" dirty="0"/>
          </a:p>
          <a:p>
            <a:pPr defTabSz="471145">
              <a:defRPr/>
            </a:pPr>
            <a:r>
              <a:rPr lang="en-US" dirty="0"/>
              <a:t>SOLUTION: Create a program that makes these important supporters feel appreciated</a:t>
            </a:r>
          </a:p>
          <a:p>
            <a:endParaRPr lang="en-US"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5</a:t>
            </a:fld>
            <a:endParaRPr lang="en-US"/>
          </a:p>
        </p:txBody>
      </p:sp>
    </p:spTree>
    <p:extLst>
      <p:ext uri="{BB962C8B-B14F-4D97-AF65-F5344CB8AC3E}">
        <p14:creationId xmlns:p14="http://schemas.microsoft.com/office/powerpoint/2010/main" val="14088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JULIE:</a:t>
            </a:r>
            <a:r>
              <a:rPr lang="en-US" dirty="0"/>
              <a:t> </a:t>
            </a:r>
          </a:p>
          <a:p>
            <a:endParaRPr lang="en-US" dirty="0"/>
          </a:p>
          <a:p>
            <a:r>
              <a:rPr lang="en-US" dirty="0"/>
              <a:t>Lots of different </a:t>
            </a:r>
            <a:r>
              <a:rPr lang="en-US" baseline="0" dirty="0"/>
              <a:t>types of people don’t dress the same way or think the same way.  </a:t>
            </a:r>
            <a:r>
              <a:rPr lang="en-US" dirty="0"/>
              <a:t>It’s important for</a:t>
            </a:r>
            <a:r>
              <a:rPr lang="en-US" baseline="0" dirty="0"/>
              <a:t> all team members </a:t>
            </a:r>
            <a:r>
              <a:rPr lang="en-US" dirty="0"/>
              <a:t>to cooperate when talking to donors.</a:t>
            </a:r>
            <a:r>
              <a:rPr lang="en-US" baseline="0" dirty="0"/>
              <a:t> Let’s talk about why they ought to start talking to each other more to improve communications to donors at every level of the donor pyramid.</a:t>
            </a:r>
            <a:endParaRPr lang="en-US" dirty="0"/>
          </a:p>
        </p:txBody>
      </p:sp>
      <p:sp>
        <p:nvSpPr>
          <p:cNvPr id="4" name="Slide Number Placeholder 3"/>
          <p:cNvSpPr>
            <a:spLocks noGrp="1"/>
          </p:cNvSpPr>
          <p:nvPr>
            <p:ph type="sldNum" sz="quarter" idx="10"/>
          </p:nvPr>
        </p:nvSpPr>
        <p:spPr/>
        <p:txBody>
          <a:bodyPr/>
          <a:lstStyle/>
          <a:p>
            <a:fld id="{512E57EA-FB0B-994A-9DE5-8DE3DF79C44D}" type="slidenum">
              <a:rPr lang="en-US" smtClean="0"/>
              <a:pPr/>
              <a:t>6</a:t>
            </a:fld>
            <a:endParaRPr lang="en-US" dirty="0"/>
          </a:p>
        </p:txBody>
      </p:sp>
    </p:spTree>
    <p:extLst>
      <p:ext uri="{BB962C8B-B14F-4D97-AF65-F5344CB8AC3E}">
        <p14:creationId xmlns:p14="http://schemas.microsoft.com/office/powerpoint/2010/main" val="4062013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JULIE:</a:t>
            </a:r>
          </a:p>
          <a:p>
            <a:endParaRPr lang="en-US" dirty="0"/>
          </a:p>
          <a:p>
            <a:r>
              <a:rPr lang="en-US" dirty="0"/>
              <a:t>Talking to donors …</a:t>
            </a:r>
          </a:p>
        </p:txBody>
      </p:sp>
      <p:sp>
        <p:nvSpPr>
          <p:cNvPr id="4" name="Slide Number Placeholder 3"/>
          <p:cNvSpPr>
            <a:spLocks noGrp="1"/>
          </p:cNvSpPr>
          <p:nvPr>
            <p:ph type="sldNum" sz="quarter" idx="10"/>
          </p:nvPr>
        </p:nvSpPr>
        <p:spPr/>
        <p:txBody>
          <a:bodyPr/>
          <a:lstStyle/>
          <a:p>
            <a:fld id="{A270BE99-668F-B841-84BC-A5DE2D57EE2C}" type="slidenum">
              <a:rPr lang="en-US" smtClean="0"/>
              <a:pPr/>
              <a:t>7</a:t>
            </a:fld>
            <a:endParaRPr lang="en-US"/>
          </a:p>
        </p:txBody>
      </p:sp>
    </p:spTree>
    <p:extLst>
      <p:ext uri="{BB962C8B-B14F-4D97-AF65-F5344CB8AC3E}">
        <p14:creationId xmlns:p14="http://schemas.microsoft.com/office/powerpoint/2010/main" val="1357009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Julie </a:t>
            </a:r>
          </a:p>
          <a:p>
            <a:endParaRPr lang="en-US" dirty="0"/>
          </a:p>
          <a:p>
            <a:r>
              <a:rPr lang="en-US" dirty="0"/>
              <a:t>These</a:t>
            </a:r>
            <a:r>
              <a:rPr lang="en-US" baseline="0" dirty="0"/>
              <a:t> people don</a:t>
            </a:r>
            <a:r>
              <a:rPr lang="fr-FR" baseline="0" dirty="0"/>
              <a:t>’</a:t>
            </a:r>
            <a:r>
              <a:rPr lang="en-US" baseline="0" dirty="0"/>
              <a:t>t want </a:t>
            </a:r>
            <a:r>
              <a:rPr lang="en-US" baseline="0" dirty="0" err="1"/>
              <a:t>tchotckes</a:t>
            </a:r>
            <a:r>
              <a:rPr lang="en-US" baseline="0" dirty="0"/>
              <a:t> – Deb </a:t>
            </a:r>
            <a:r>
              <a:rPr lang="en-US" baseline="0" dirty="0" err="1"/>
              <a:t>Peeples</a:t>
            </a:r>
            <a:r>
              <a:rPr lang="en-US" baseline="0" dirty="0"/>
              <a:t>, </a:t>
            </a:r>
            <a:endParaRPr lang="en-US" dirty="0"/>
          </a:p>
          <a:p>
            <a:endParaRPr lang="en-US" dirty="0"/>
          </a:p>
          <a:p>
            <a:r>
              <a:rPr lang="en-US" dirty="0"/>
              <a:t>***********INTRODUCE LORI*********</a:t>
            </a:r>
          </a:p>
        </p:txBody>
      </p:sp>
      <p:sp>
        <p:nvSpPr>
          <p:cNvPr id="4" name="Slide Number Placeholder 3"/>
          <p:cNvSpPr>
            <a:spLocks noGrp="1"/>
          </p:cNvSpPr>
          <p:nvPr>
            <p:ph type="sldNum" sz="quarter" idx="10"/>
          </p:nvPr>
        </p:nvSpPr>
        <p:spPr/>
        <p:txBody>
          <a:bodyPr/>
          <a:lstStyle/>
          <a:p>
            <a:fld id="{A270BE99-668F-B841-84BC-A5DE2D57EE2C}" type="slidenum">
              <a:rPr lang="en-US" smtClean="0"/>
              <a:pPr/>
              <a:t>8</a:t>
            </a:fld>
            <a:endParaRPr lang="en-US"/>
          </a:p>
        </p:txBody>
      </p:sp>
    </p:spTree>
    <p:extLst>
      <p:ext uri="{BB962C8B-B14F-4D97-AF65-F5344CB8AC3E}">
        <p14:creationId xmlns:p14="http://schemas.microsoft.com/office/powerpoint/2010/main" val="3757154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LORI:</a:t>
            </a:r>
          </a:p>
          <a:p>
            <a:r>
              <a:rPr lang="en-US" dirty="0"/>
              <a:t>Hybrid</a:t>
            </a:r>
            <a:r>
              <a:rPr lang="en-US" baseline="0" dirty="0"/>
              <a:t> organization…association of fly fishermen and women AND a conservation organization with a strong mission.</a:t>
            </a:r>
            <a:endParaRPr lang="en-US" dirty="0"/>
          </a:p>
          <a:p>
            <a:r>
              <a:rPr lang="en-US" dirty="0"/>
              <a:t>Great retention and dues</a:t>
            </a:r>
            <a:r>
              <a:rPr lang="en-US" baseline="0" dirty="0"/>
              <a:t> paying but low on philanthropy.</a:t>
            </a:r>
          </a:p>
          <a:p>
            <a:r>
              <a:rPr lang="en-US" baseline="0" dirty="0"/>
              <a:t>Pipeline was neglected.  Major giving and low dollar but very little in between.</a:t>
            </a:r>
            <a:endParaRPr lang="en-US" dirty="0"/>
          </a:p>
          <a:p>
            <a:r>
              <a:rPr lang="en-US" baseline="0" dirty="0"/>
              <a:t>Mid-level is now a strong source of revenue.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 $1.3 million in FY16. (low dollar b</a:t>
            </a:r>
            <a:r>
              <a:rPr lang="en-US" sz="1200" b="1" baseline="0" dirty="0"/>
              <a:t>rings in about $6 million)</a:t>
            </a:r>
            <a:endParaRPr lang="en-US" sz="1200" b="1" dirty="0"/>
          </a:p>
          <a:p>
            <a:endParaRPr lang="en-US" dirty="0"/>
          </a:p>
          <a:p>
            <a:endParaRPr lang="en-US" dirty="0"/>
          </a:p>
        </p:txBody>
      </p:sp>
      <p:sp>
        <p:nvSpPr>
          <p:cNvPr id="4" name="Slide Number Placeholder 3"/>
          <p:cNvSpPr>
            <a:spLocks noGrp="1"/>
          </p:cNvSpPr>
          <p:nvPr>
            <p:ph type="sldNum" sz="quarter" idx="10"/>
          </p:nvPr>
        </p:nvSpPr>
        <p:spPr/>
        <p:txBody>
          <a:bodyPr/>
          <a:lstStyle/>
          <a:p>
            <a:fld id="{A270BE99-668F-B841-84BC-A5DE2D57EE2C}" type="slidenum">
              <a:rPr lang="en-US" smtClean="0"/>
              <a:pPr/>
              <a:t>9</a:t>
            </a:fld>
            <a:endParaRPr lang="en-US"/>
          </a:p>
        </p:txBody>
      </p:sp>
    </p:spTree>
    <p:extLst>
      <p:ext uri="{BB962C8B-B14F-4D97-AF65-F5344CB8AC3E}">
        <p14:creationId xmlns:p14="http://schemas.microsoft.com/office/powerpoint/2010/main" val="2859563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B98BE3-7F1A-B94B-A8BC-FA73A16ADABF}" type="datetimeFigureOut">
              <a:rPr lang="en-US" smtClean="0"/>
              <a:pPr/>
              <a:t>7/14/20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B98BE3-7F1A-B94B-A8BC-FA73A16ADABF}" type="datetimeFigureOut">
              <a:rPr lang="en-US" smtClean="0"/>
              <a:pPr/>
              <a:t>7/14/20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41FCF-33B8-8C4E-8097-971BE5180C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B98BE3-7F1A-B94B-A8BC-FA73A16ADABF}" type="datetimeFigureOut">
              <a:rPr lang="en-US" smtClean="0"/>
              <a:pPr/>
              <a:t>7/14/20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41FCF-33B8-8C4E-8097-971BE5180C6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61" y="0"/>
            <a:ext cx="9135879" cy="6858000"/>
          </a:xfrm>
          <a:prstGeom prst="rect">
            <a:avLst/>
          </a:prstGeom>
        </p:spPr>
      </p:pic>
      <p:pic>
        <p:nvPicPr>
          <p:cNvPr id="5" name="Picture 4" descr="trout2_powerpoin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9144000" cy="6883400"/>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8601" y="0"/>
            <a:ext cx="3030067" cy="6883400"/>
          </a:xfrm>
          <a:prstGeom prst="rect">
            <a:avLst/>
          </a:prstGeom>
        </p:spPr>
      </p:pic>
      <p:sp>
        <p:nvSpPr>
          <p:cNvPr id="11" name="Text Placeholder 10"/>
          <p:cNvSpPr>
            <a:spLocks noGrp="1"/>
          </p:cNvSpPr>
          <p:nvPr>
            <p:ph type="body" sz="quarter" idx="10" hasCustomPrompt="1"/>
          </p:nvPr>
        </p:nvSpPr>
        <p:spPr>
          <a:xfrm>
            <a:off x="457200" y="3124200"/>
            <a:ext cx="2590800" cy="609600"/>
          </a:xfrm>
          <a:prstGeom prst="rect">
            <a:avLst/>
          </a:prstGeom>
        </p:spPr>
        <p:txBody>
          <a:bodyPr>
            <a:normAutofit/>
          </a:bodyPr>
          <a:lstStyle>
            <a:lvl1pPr marL="0" indent="0" algn="ctr">
              <a:buNone/>
              <a:defRPr sz="2500">
                <a:solidFill>
                  <a:schemeClr val="bg1"/>
                </a:solidFill>
              </a:defRPr>
            </a:lvl1pPr>
          </a:lstStyle>
          <a:p>
            <a:pPr lvl="0"/>
            <a:r>
              <a:rPr lang="en-US" dirty="0"/>
              <a:t>Section Title</a:t>
            </a:r>
          </a:p>
        </p:txBody>
      </p:sp>
      <p:sp>
        <p:nvSpPr>
          <p:cNvPr id="12" name="Text Placeholder 10"/>
          <p:cNvSpPr>
            <a:spLocks noGrp="1"/>
          </p:cNvSpPr>
          <p:nvPr>
            <p:ph type="body" sz="quarter" idx="11" hasCustomPrompt="1"/>
          </p:nvPr>
        </p:nvSpPr>
        <p:spPr>
          <a:xfrm>
            <a:off x="457200" y="3733800"/>
            <a:ext cx="2590800" cy="2844800"/>
          </a:xfrm>
          <a:prstGeom prst="rect">
            <a:avLst/>
          </a:prstGeom>
        </p:spPr>
        <p:txBody>
          <a:bodyPr>
            <a:normAutofit/>
          </a:bodyPr>
          <a:lstStyle>
            <a:lvl1pPr marL="0" indent="0" algn="ctr">
              <a:buNone/>
              <a:defRPr sz="1400" baseline="0">
                <a:solidFill>
                  <a:schemeClr val="bg1"/>
                </a:solidFill>
              </a:defRPr>
            </a:lvl1pPr>
          </a:lstStyle>
          <a:p>
            <a:pPr lvl="0"/>
            <a:r>
              <a:rPr lang="en-US" dirty="0"/>
              <a:t>Click to Insert Text</a:t>
            </a:r>
          </a:p>
        </p:txBody>
      </p:sp>
      <p:pic>
        <p:nvPicPr>
          <p:cNvPr id="14" name="Pictur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99158" y="470403"/>
            <a:ext cx="1615443" cy="2552197"/>
          </a:xfrm>
          <a:prstGeom prst="rect">
            <a:avLst/>
          </a:prstGeom>
        </p:spPr>
      </p:pic>
    </p:spTree>
    <p:extLst>
      <p:ext uri="{BB962C8B-B14F-4D97-AF65-F5344CB8AC3E}">
        <p14:creationId xmlns:p14="http://schemas.microsoft.com/office/powerpoint/2010/main" val="217118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61" y="1"/>
            <a:ext cx="9135879" cy="6857999"/>
          </a:xfrm>
          <a:prstGeom prst="rect">
            <a:avLst/>
          </a:prstGeom>
        </p:spPr>
      </p:pic>
      <p:pic>
        <p:nvPicPr>
          <p:cNvPr id="3" name="Picture 2" descr="trout6_powerpoin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2592"/>
            <a:ext cx="9150997" cy="6880808"/>
          </a:xfrm>
          <a:prstGeom prst="rect">
            <a:avLst/>
          </a:prstGeom>
        </p:spPr>
      </p:pic>
      <p:pic>
        <p:nvPicPr>
          <p:cNvPr id="4" name="Picture 3" descr="trout7_powerpoint.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25400"/>
            <a:ext cx="9144000" cy="6858000"/>
          </a:xfrm>
          <a:prstGeom prst="rect">
            <a:avLst/>
          </a:prstGeom>
        </p:spPr>
      </p:pic>
      <p:pic>
        <p:nvPicPr>
          <p:cNvPr id="8" name="Picture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5117221"/>
            <a:ext cx="9144000" cy="1766180"/>
          </a:xfrm>
          <a:prstGeom prst="rect">
            <a:avLst/>
          </a:prstGeom>
        </p:spPr>
      </p:pic>
      <p:sp>
        <p:nvSpPr>
          <p:cNvPr id="12" name="Text Placeholder 10"/>
          <p:cNvSpPr>
            <a:spLocks noGrp="1"/>
          </p:cNvSpPr>
          <p:nvPr>
            <p:ph type="body" sz="quarter" idx="11" hasCustomPrompt="1"/>
          </p:nvPr>
        </p:nvSpPr>
        <p:spPr>
          <a:xfrm>
            <a:off x="1447800" y="5359400"/>
            <a:ext cx="7467600" cy="1320800"/>
          </a:xfrm>
          <a:prstGeom prst="rect">
            <a:avLst/>
          </a:prstGeom>
        </p:spPr>
        <p:txBody>
          <a:bodyPr>
            <a:normAutofit/>
          </a:bodyPr>
          <a:lstStyle>
            <a:lvl1pPr marL="0" indent="0" algn="l">
              <a:buNone/>
              <a:defRPr sz="1400" baseline="0">
                <a:solidFill>
                  <a:schemeClr val="bg1"/>
                </a:solidFill>
              </a:defRPr>
            </a:lvl1pPr>
          </a:lstStyle>
          <a:p>
            <a:pPr lvl="0"/>
            <a:r>
              <a:rPr lang="en-US" dirty="0"/>
              <a:t>Click to Insert Text</a:t>
            </a:r>
          </a:p>
        </p:txBody>
      </p:sp>
      <p:pic>
        <p:nvPicPr>
          <p:cNvPr id="10" name="Picture 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26622" y="5203771"/>
            <a:ext cx="1068779" cy="1688536"/>
          </a:xfrm>
          <a:prstGeom prst="rect">
            <a:avLst/>
          </a:prstGeom>
        </p:spPr>
      </p:pic>
    </p:spTree>
    <p:extLst>
      <p:ext uri="{BB962C8B-B14F-4D97-AF65-F5344CB8AC3E}">
        <p14:creationId xmlns:p14="http://schemas.microsoft.com/office/powerpoint/2010/main" val="40862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B98BE3-7F1A-B94B-A8BC-FA73A16ADABF}" type="datetimeFigureOut">
              <a:rPr lang="en-US" smtClean="0"/>
              <a:pPr/>
              <a:t>7/14/20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41FCF-33B8-8C4E-8097-971BE5180C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B98BE3-7F1A-B94B-A8BC-FA73A16ADABF}" type="datetimeFigureOut">
              <a:rPr lang="en-US" smtClean="0"/>
              <a:pPr/>
              <a:t>7/14/20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41FCF-33B8-8C4E-8097-971BE5180C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B98BE3-7F1A-B94B-A8BC-FA73A16ADABF}" type="datetimeFigureOut">
              <a:rPr lang="en-US" smtClean="0"/>
              <a:pPr/>
              <a:t>7/14/20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641FCF-33B8-8C4E-8097-971BE5180C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B98BE3-7F1A-B94B-A8BC-FA73A16ADABF}" type="datetimeFigureOut">
              <a:rPr lang="en-US" smtClean="0"/>
              <a:pPr/>
              <a:t>7/14/20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641FCF-33B8-8C4E-8097-971BE5180C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B98BE3-7F1A-B94B-A8BC-FA73A16ADABF}" type="datetimeFigureOut">
              <a:rPr lang="en-US" smtClean="0"/>
              <a:pPr/>
              <a:t>7/14/20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641FCF-33B8-8C4E-8097-971BE5180C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98BE3-7F1A-B94B-A8BC-FA73A16ADABF}" type="datetimeFigureOut">
              <a:rPr lang="en-US" smtClean="0"/>
              <a:pPr/>
              <a:t>7/14/20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641FCF-33B8-8C4E-8097-971BE5180C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B98BE3-7F1A-B94B-A8BC-FA73A16ADABF}" type="datetimeFigureOut">
              <a:rPr lang="en-US" smtClean="0"/>
              <a:pPr/>
              <a:t>7/14/20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B98BE3-7F1A-B94B-A8BC-FA73A16ADABF}" type="datetimeFigureOut">
              <a:rPr lang="en-US" smtClean="0"/>
              <a:pPr/>
              <a:t>7/14/20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641FCF-33B8-8C4E-8097-971BE5180C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98BE3-7F1A-B94B-A8BC-FA73A16ADABF}" type="datetimeFigureOut">
              <a:rPr lang="en-US" smtClean="0"/>
              <a:pPr/>
              <a:t>7/14/20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41FCF-33B8-8C4E-8097-971BE5180C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tiff"/></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40000"/>
            <a:duotone>
              <a:schemeClr val="bg2">
                <a:shade val="45000"/>
                <a:satMod val="135000"/>
              </a:schemeClr>
              <a:prstClr val="white"/>
            </a:duotone>
          </a:blip>
          <a:stretch>
            <a:fillRect/>
          </a:stretch>
        </p:blipFill>
        <p:spPr>
          <a:xfrm>
            <a:off x="-473336" y="-115644"/>
            <a:ext cx="10354192" cy="7172660"/>
          </a:xfrm>
          <a:prstGeom prst="rect">
            <a:avLst/>
          </a:prstGeom>
          <a:noFill/>
        </p:spPr>
      </p:pic>
      <p:sp>
        <p:nvSpPr>
          <p:cNvPr id="2" name="Title 1"/>
          <p:cNvSpPr>
            <a:spLocks noGrp="1"/>
          </p:cNvSpPr>
          <p:nvPr>
            <p:ph type="ctrTitle"/>
          </p:nvPr>
        </p:nvSpPr>
        <p:spPr>
          <a:xfrm>
            <a:off x="612240" y="86063"/>
            <a:ext cx="7919520" cy="3238051"/>
          </a:xfrm>
        </p:spPr>
        <p:txBody>
          <a:bodyPr>
            <a:normAutofit/>
          </a:bodyPr>
          <a:lstStyle/>
          <a:p>
            <a:r>
              <a:rPr lang="en-US" sz="4800" b="1" dirty="0">
                <a:solidFill>
                  <a:srgbClr val="3EAF49"/>
                </a:solidFill>
                <a:latin typeface="Avenir Heavy"/>
                <a:cs typeface="Avenir Heavy"/>
              </a:rPr>
              <a:t>Court, Date and Propose:</a:t>
            </a:r>
            <a:br>
              <a:rPr lang="en-US" sz="4800" b="1" dirty="0">
                <a:solidFill>
                  <a:srgbClr val="3EAF49"/>
                </a:solidFill>
                <a:latin typeface="Avenir Heavy"/>
                <a:cs typeface="Avenir Heavy"/>
              </a:rPr>
            </a:br>
            <a:r>
              <a:rPr lang="en-US" b="1" dirty="0">
                <a:solidFill>
                  <a:srgbClr val="3EAF49"/>
                </a:solidFill>
                <a:latin typeface="Avenir Heavy"/>
                <a:cs typeface="Avenir Heavy"/>
              </a:rPr>
              <a:t> </a:t>
            </a:r>
            <a:r>
              <a:rPr lang="en-US" sz="3600" b="1" dirty="0">
                <a:solidFill>
                  <a:srgbClr val="154E83"/>
                </a:solidFill>
                <a:latin typeface="Avenir Heavy"/>
                <a:cs typeface="Avenir Heavy"/>
              </a:rPr>
              <a:t>Building Relationships </a:t>
            </a:r>
            <a:br>
              <a:rPr lang="en-US" sz="3600" b="1" dirty="0">
                <a:solidFill>
                  <a:srgbClr val="154E83"/>
                </a:solidFill>
                <a:latin typeface="Avenir Heavy"/>
                <a:cs typeface="Avenir Heavy"/>
              </a:rPr>
            </a:br>
            <a:r>
              <a:rPr lang="en-US" sz="3600" b="1" dirty="0">
                <a:solidFill>
                  <a:srgbClr val="154E83"/>
                </a:solidFill>
                <a:latin typeface="Avenir Heavy"/>
                <a:cs typeface="Avenir Heavy"/>
              </a:rPr>
              <a:t>with your Mid-Level Donors</a:t>
            </a:r>
          </a:p>
        </p:txBody>
      </p:sp>
      <p:sp>
        <p:nvSpPr>
          <p:cNvPr id="3" name="Subtitle 2"/>
          <p:cNvSpPr>
            <a:spLocks noGrp="1"/>
          </p:cNvSpPr>
          <p:nvPr>
            <p:ph type="subTitle" idx="1"/>
          </p:nvPr>
        </p:nvSpPr>
        <p:spPr>
          <a:xfrm>
            <a:off x="-32084" y="4674494"/>
            <a:ext cx="9144000" cy="2183506"/>
          </a:xfrm>
        </p:spPr>
        <p:txBody>
          <a:bodyPr>
            <a:noAutofit/>
          </a:bodyPr>
          <a:lstStyle/>
          <a:p>
            <a:pPr marL="114300"/>
            <a:r>
              <a:rPr lang="en-US" sz="3600" b="1" dirty="0">
                <a:solidFill>
                  <a:srgbClr val="154E83"/>
                </a:solidFill>
              </a:rPr>
              <a:t>Lori Held, Trout Unlimited</a:t>
            </a:r>
          </a:p>
          <a:p>
            <a:pPr marL="114300"/>
            <a:r>
              <a:rPr lang="en-US" sz="3600" b="1" dirty="0">
                <a:solidFill>
                  <a:srgbClr val="154E83"/>
                </a:solidFill>
              </a:rPr>
              <a:t>Julie Price, Impact Communications</a:t>
            </a:r>
            <a:endParaRPr lang="en-US" sz="3600" b="1" dirty="0">
              <a:solidFill>
                <a:schemeClr val="tx1"/>
              </a:solidFill>
            </a:endParaRPr>
          </a:p>
          <a:p>
            <a:pPr marL="114300"/>
            <a:r>
              <a:rPr lang="en-US" sz="3600" b="1" dirty="0">
                <a:solidFill>
                  <a:srgbClr val="154E83"/>
                </a:solidFill>
              </a:rPr>
              <a:t>Kathy Swayze, CFRE, Impact Communications </a:t>
            </a:r>
          </a:p>
          <a:p>
            <a:pPr marL="114300" algn="l"/>
            <a:endParaRPr lang="en-US" b="1" dirty="0"/>
          </a:p>
        </p:txBody>
      </p:sp>
    </p:spTree>
    <p:extLst>
      <p:ext uri="{BB962C8B-B14F-4D97-AF65-F5344CB8AC3E}">
        <p14:creationId xmlns:p14="http://schemas.microsoft.com/office/powerpoint/2010/main" val="132426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4E8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b="1" dirty="0"/>
              <a:t>WHY?</a:t>
            </a:r>
          </a:p>
        </p:txBody>
      </p:sp>
      <p:sp>
        <p:nvSpPr>
          <p:cNvPr id="3" name="Text Placeholder 2"/>
          <p:cNvSpPr>
            <a:spLocks noGrp="1"/>
          </p:cNvSpPr>
          <p:nvPr>
            <p:ph type="body" sz="quarter" idx="11"/>
          </p:nvPr>
        </p:nvSpPr>
        <p:spPr>
          <a:xfrm>
            <a:off x="457200" y="3641835"/>
            <a:ext cx="2590800" cy="3105806"/>
          </a:xfrm>
        </p:spPr>
        <p:txBody>
          <a:bodyPr>
            <a:noAutofit/>
          </a:bodyPr>
          <a:lstStyle/>
          <a:p>
            <a:r>
              <a:rPr lang="en-US" sz="1600" dirty="0"/>
              <a:t>Our goal is to help TU members understand that to be fully successful in our mission we need their strong and generous support on an </a:t>
            </a:r>
            <a:r>
              <a:rPr lang="en-US" sz="1600" u="sng" dirty="0"/>
              <a:t>annual</a:t>
            </a:r>
            <a:r>
              <a:rPr lang="en-US" sz="1600" dirty="0"/>
              <a:t> basis.  Building a giving club that communicates this need, creates a sense of appreciation &amp; recognition, and offers unique benefits can help!</a:t>
            </a:r>
          </a:p>
        </p:txBody>
      </p:sp>
      <p:sp>
        <p:nvSpPr>
          <p:cNvPr id="4" name="Title 1"/>
          <p:cNvSpPr txBox="1">
            <a:spLocks/>
          </p:cNvSpPr>
          <p:nvPr/>
        </p:nvSpPr>
        <p:spPr>
          <a:xfrm>
            <a:off x="3627174" y="392783"/>
            <a:ext cx="5123793" cy="2266887"/>
          </a:xfrm>
          <a:prstGeom prst="rect">
            <a:avLst/>
          </a:prstGeom>
          <a:solidFill>
            <a:schemeClr val="bg1">
              <a:lumMod val="95000"/>
              <a:alpha val="61000"/>
            </a:schemeClr>
          </a:solidFill>
        </p:spPr>
        <p:txBody>
          <a:bodyPr anchor="t" anchorCtr="1"/>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rgbClr val="3EAF49"/>
                </a:solidFill>
                <a:latin typeface="Avenir Heavy"/>
                <a:cs typeface="Avenir Heavy"/>
              </a:rPr>
              <a:t>Why we care about the </a:t>
            </a:r>
            <a:br>
              <a:rPr lang="en-US" b="1" dirty="0">
                <a:solidFill>
                  <a:srgbClr val="3EAF49"/>
                </a:solidFill>
                <a:latin typeface="Avenir Heavy"/>
                <a:cs typeface="Avenir Heavy"/>
              </a:rPr>
            </a:br>
            <a:r>
              <a:rPr lang="en-US" b="1" dirty="0">
                <a:solidFill>
                  <a:srgbClr val="3EAF49"/>
                </a:solidFill>
                <a:latin typeface="Avenir Heavy"/>
                <a:cs typeface="Avenir Heavy"/>
              </a:rPr>
              <a:t>mid-level</a:t>
            </a:r>
          </a:p>
        </p:txBody>
      </p:sp>
    </p:spTree>
    <p:extLst>
      <p:ext uri="{BB962C8B-B14F-4D97-AF65-F5344CB8AC3E}">
        <p14:creationId xmlns:p14="http://schemas.microsoft.com/office/powerpoint/2010/main" val="323108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alphaModFix amt="40000"/>
            <a:grayscl/>
            <a:extLst>
              <a:ext uri="{28A0092B-C50C-407E-A947-70E740481C1C}">
                <a14:useLocalDpi xmlns:a14="http://schemas.microsoft.com/office/drawing/2010/main"/>
              </a:ext>
            </a:extLst>
          </a:blip>
          <a:stretch>
            <a:fillRect/>
          </a:stretch>
        </p:blipFill>
        <p:spPr>
          <a:xfrm>
            <a:off x="-706130" y="-75304"/>
            <a:ext cx="10279529" cy="6858000"/>
          </a:xfrm>
          <a:prstGeom prst="rect">
            <a:avLst/>
          </a:prstGeom>
        </p:spPr>
      </p:pic>
      <p:sp>
        <p:nvSpPr>
          <p:cNvPr id="2" name="TextBox 1"/>
          <p:cNvSpPr txBox="1"/>
          <p:nvPr/>
        </p:nvSpPr>
        <p:spPr>
          <a:xfrm>
            <a:off x="-247426" y="16077"/>
            <a:ext cx="9940065" cy="6766620"/>
          </a:xfrm>
          <a:prstGeom prst="rect">
            <a:avLst/>
          </a:prstGeom>
          <a:solidFill>
            <a:schemeClr val="bg1">
              <a:lumMod val="95000"/>
              <a:alpha val="21000"/>
            </a:schemeClr>
          </a:solidFill>
        </p:spPr>
        <p:txBody>
          <a:bodyPr wrap="square" rtlCol="0">
            <a:noAutofit/>
          </a:bodyPr>
          <a:lstStyle/>
          <a:p>
            <a:r>
              <a:rPr lang="en-US" sz="4400" b="1" dirty="0">
                <a:solidFill>
                  <a:srgbClr val="154E83"/>
                </a:solidFill>
                <a:latin typeface="Avenir Heavy"/>
              </a:rPr>
              <a:t>      </a:t>
            </a:r>
            <a:endParaRPr lang="en-US" sz="1000" b="1" dirty="0">
              <a:solidFill>
                <a:srgbClr val="154E83"/>
              </a:solidFill>
              <a:latin typeface="Avenir Heavy"/>
            </a:endParaRPr>
          </a:p>
          <a:p>
            <a:r>
              <a:rPr lang="en-US" sz="4400" b="1" dirty="0">
                <a:solidFill>
                  <a:srgbClr val="154E83"/>
                </a:solidFill>
                <a:latin typeface="Avenir Heavy"/>
              </a:rPr>
              <a:t>     So where do we start?</a:t>
            </a:r>
          </a:p>
        </p:txBody>
      </p:sp>
      <p:sp>
        <p:nvSpPr>
          <p:cNvPr id="3" name="Content Placeholder 2"/>
          <p:cNvSpPr>
            <a:spLocks noGrp="1"/>
          </p:cNvSpPr>
          <p:nvPr>
            <p:ph idx="1"/>
          </p:nvPr>
        </p:nvSpPr>
        <p:spPr>
          <a:xfrm>
            <a:off x="607806" y="1772547"/>
            <a:ext cx="8229600" cy="4176656"/>
          </a:xfrm>
          <a:solidFill>
            <a:schemeClr val="bg1">
              <a:alpha val="28000"/>
            </a:schemeClr>
          </a:solidFill>
        </p:spPr>
        <p:txBody>
          <a:bodyPr>
            <a:noAutofit/>
          </a:bodyPr>
          <a:lstStyle/>
          <a:p>
            <a:pPr marL="800100" indent="-685800">
              <a:spcAft>
                <a:spcPts val="1200"/>
              </a:spcAft>
            </a:pPr>
            <a:r>
              <a:rPr lang="en-US" sz="3600" b="1" dirty="0">
                <a:solidFill>
                  <a:srgbClr val="3EAF49"/>
                </a:solidFill>
              </a:rPr>
              <a:t>Audit</a:t>
            </a:r>
          </a:p>
          <a:p>
            <a:pPr marL="800100" indent="-685800">
              <a:spcAft>
                <a:spcPts val="1200"/>
              </a:spcAft>
            </a:pPr>
            <a:r>
              <a:rPr lang="en-US" sz="3600" b="1" dirty="0">
                <a:solidFill>
                  <a:srgbClr val="3EAF49"/>
                </a:solidFill>
              </a:rPr>
              <a:t>Rebrand of the Giving Clubs</a:t>
            </a:r>
          </a:p>
          <a:p>
            <a:pPr marL="800100" indent="-685800">
              <a:spcAft>
                <a:spcPts val="1200"/>
              </a:spcAft>
            </a:pPr>
            <a:r>
              <a:rPr lang="en-US" sz="3600" b="1" dirty="0">
                <a:solidFill>
                  <a:srgbClr val="3EAF49"/>
                </a:solidFill>
              </a:rPr>
              <a:t>Recommended new position for mid-level donors</a:t>
            </a:r>
          </a:p>
          <a:p>
            <a:pPr marL="800100" indent="-685800">
              <a:spcAft>
                <a:spcPts val="1200"/>
              </a:spcAft>
            </a:pPr>
            <a:r>
              <a:rPr lang="en-US" sz="3600" b="1" dirty="0">
                <a:solidFill>
                  <a:srgbClr val="3EAF49"/>
                </a:solidFill>
              </a:rPr>
              <a:t>Team of MGOs, Membership and Marketing staff to make it work</a:t>
            </a:r>
          </a:p>
          <a:p>
            <a:pPr marL="571500" indent="-457200">
              <a:buAutoNum type="arabicPeriod"/>
            </a:pPr>
            <a:endParaRPr lang="en-US" dirty="0">
              <a:solidFill>
                <a:srgbClr val="3EAF49"/>
              </a:solidFill>
            </a:endParaRPr>
          </a:p>
          <a:p>
            <a:pPr marL="571500" indent="-457200">
              <a:buAutoNum type="arabicPeriod"/>
            </a:pPr>
            <a:endParaRPr lang="en-US" dirty="0">
              <a:solidFill>
                <a:srgbClr val="3EAF49"/>
              </a:solidFill>
            </a:endParaRPr>
          </a:p>
          <a:p>
            <a:pPr marL="571500" indent="-457200">
              <a:buAutoNum type="arabicPeriod"/>
            </a:pPr>
            <a:endParaRPr lang="en-US" dirty="0">
              <a:solidFill>
                <a:srgbClr val="3EAF49"/>
              </a:solidFill>
            </a:endParaRPr>
          </a:p>
        </p:txBody>
      </p:sp>
    </p:spTree>
    <p:extLst>
      <p:ext uri="{BB962C8B-B14F-4D97-AF65-F5344CB8AC3E}">
        <p14:creationId xmlns:p14="http://schemas.microsoft.com/office/powerpoint/2010/main" val="160645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EAF49"/>
        </a:solidFill>
        <a:effectLst/>
      </p:bgPr>
    </p:bg>
    <p:spTree>
      <p:nvGrpSpPr>
        <p:cNvPr id="1" name=""/>
        <p:cNvGrpSpPr/>
        <p:nvPr/>
      </p:nvGrpSpPr>
      <p:grpSpPr>
        <a:xfrm>
          <a:off x="0" y="0"/>
          <a:ext cx="0" cy="0"/>
          <a:chOff x="0" y="0"/>
          <a:chExt cx="0" cy="0"/>
        </a:xfrm>
      </p:grpSpPr>
      <p:pic>
        <p:nvPicPr>
          <p:cNvPr id="3" name="Picture 2" descr="Screen Shot 2017-02-06 at 1.59.02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0666" y="0"/>
            <a:ext cx="12154486" cy="6858000"/>
          </a:xfrm>
          <a:prstGeom prst="rect">
            <a:avLst/>
          </a:prstGeom>
        </p:spPr>
      </p:pic>
    </p:spTree>
    <p:extLst>
      <p:ext uri="{BB962C8B-B14F-4D97-AF65-F5344CB8AC3E}">
        <p14:creationId xmlns:p14="http://schemas.microsoft.com/office/powerpoint/2010/main" val="324315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KM_C364e17020609040.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402755" y="-1051315"/>
            <a:ext cx="7147229" cy="9249859"/>
          </a:xfrm>
          <a:prstGeom prst="rect">
            <a:avLst/>
          </a:prstGeom>
        </p:spPr>
      </p:pic>
      <p:sp>
        <p:nvSpPr>
          <p:cNvPr id="3" name="TextBox 2"/>
          <p:cNvSpPr txBox="1"/>
          <p:nvPr/>
        </p:nvSpPr>
        <p:spPr>
          <a:xfrm>
            <a:off x="351440" y="3943352"/>
            <a:ext cx="2870683" cy="2800767"/>
          </a:xfrm>
          <a:prstGeom prst="rect">
            <a:avLst/>
          </a:prstGeom>
          <a:solidFill>
            <a:srgbClr val="3EAF49"/>
          </a:solidFill>
        </p:spPr>
        <p:txBody>
          <a:bodyPr wrap="square" lIns="182880" tIns="45720" rIns="182880" rtlCol="0">
            <a:spAutoFit/>
          </a:bodyPr>
          <a:lstStyle/>
          <a:p>
            <a:r>
              <a:rPr lang="en-US" sz="4400" dirty="0">
                <a:solidFill>
                  <a:srgbClr val="FFFF99"/>
                </a:solidFill>
                <a:latin typeface="Avenir Heavy"/>
              </a:rPr>
              <a:t>Review your benefits structure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2-07 at 11.10.51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41428">
            <a:off x="38099" y="274706"/>
            <a:ext cx="7950200" cy="5854700"/>
          </a:xfrm>
          <a:prstGeom prst="rect">
            <a:avLst/>
          </a:prstGeom>
        </p:spPr>
      </p:pic>
      <p:pic>
        <p:nvPicPr>
          <p:cNvPr id="4" name="Picture 3" descr="Screen Shot 2017-02-07 at 11.04.43 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05970">
            <a:off x="4672179" y="1069537"/>
            <a:ext cx="5292725" cy="6858000"/>
          </a:xfrm>
          <a:prstGeom prst="rect">
            <a:avLst/>
          </a:prstGeom>
        </p:spPr>
      </p:pic>
      <p:sp>
        <p:nvSpPr>
          <p:cNvPr id="6" name="TextBox 5"/>
          <p:cNvSpPr txBox="1"/>
          <p:nvPr/>
        </p:nvSpPr>
        <p:spPr>
          <a:xfrm>
            <a:off x="906746" y="4954250"/>
            <a:ext cx="5592494" cy="1200329"/>
          </a:xfrm>
          <a:prstGeom prst="rect">
            <a:avLst/>
          </a:prstGeom>
          <a:solidFill>
            <a:srgbClr val="3EAF49"/>
          </a:solidFill>
        </p:spPr>
        <p:txBody>
          <a:bodyPr wrap="square" lIns="182880" rIns="182880" rtlCol="0">
            <a:noAutofit/>
          </a:bodyPr>
          <a:lstStyle/>
          <a:p>
            <a:r>
              <a:rPr lang="en-US" sz="3600" dirty="0">
                <a:solidFill>
                  <a:srgbClr val="FFFF99"/>
                </a:solidFill>
                <a:latin typeface="Avenir Heavy"/>
              </a:rPr>
              <a:t>Host tele-</a:t>
            </a:r>
            <a:r>
              <a:rPr lang="en-US" sz="3600" dirty="0" err="1">
                <a:solidFill>
                  <a:srgbClr val="FFFF99"/>
                </a:solidFill>
                <a:latin typeface="Avenir Heavy"/>
              </a:rPr>
              <a:t>townhalls</a:t>
            </a:r>
            <a:r>
              <a:rPr lang="en-US" sz="3600" dirty="0">
                <a:solidFill>
                  <a:srgbClr val="FFFF99"/>
                </a:solidFill>
                <a:latin typeface="Avenir Heavy"/>
              </a:rPr>
              <a:t>, events and trips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09224" y="5217695"/>
            <a:ext cx="6239376" cy="1477328"/>
          </a:xfrm>
          <a:prstGeom prst="rect">
            <a:avLst/>
          </a:prstGeom>
          <a:noFill/>
        </p:spPr>
        <p:txBody>
          <a:bodyPr wrap="square" rtlCol="0">
            <a:spAutoFit/>
          </a:bodyPr>
          <a:lstStyle/>
          <a:p>
            <a:r>
              <a:rPr lang="en-US" sz="3000" b="1" dirty="0">
                <a:solidFill>
                  <a:schemeClr val="bg1"/>
                </a:solidFill>
              </a:rPr>
              <a:t>Only a few donors give above $1,000, but they provide more than one third of revenue.</a:t>
            </a:r>
          </a:p>
        </p:txBody>
      </p:sp>
      <p:graphicFrame>
        <p:nvGraphicFramePr>
          <p:cNvPr id="11" name="Table 10"/>
          <p:cNvGraphicFramePr>
            <a:graphicFrameLocks noGrp="1"/>
          </p:cNvGraphicFramePr>
          <p:nvPr>
            <p:extLst>
              <p:ext uri="{D42A27DB-BD31-4B8C-83A1-F6EECF244321}">
                <p14:modId xmlns:p14="http://schemas.microsoft.com/office/powerpoint/2010/main" val="1334736193"/>
              </p:ext>
            </p:extLst>
          </p:nvPr>
        </p:nvGraphicFramePr>
        <p:xfrm>
          <a:off x="1295400" y="1237759"/>
          <a:ext cx="6553200" cy="3657600"/>
        </p:xfrm>
        <a:graphic>
          <a:graphicData uri="http://schemas.openxmlformats.org/drawingml/2006/table">
            <a:tbl>
              <a:tblPr>
                <a:tableStyleId>{E8B1032C-EA38-4F05-BA0D-38AFFFC7BED3}</a:tableStyleId>
              </a:tblPr>
              <a:tblGrid>
                <a:gridCol w="1978394">
                  <a:extLst>
                    <a:ext uri="{9D8B030D-6E8A-4147-A177-3AD203B41FA5}">
                      <a16:colId xmlns:a16="http://schemas.microsoft.com/office/drawing/2014/main" val="20000"/>
                    </a:ext>
                  </a:extLst>
                </a:gridCol>
                <a:gridCol w="2350792">
                  <a:extLst>
                    <a:ext uri="{9D8B030D-6E8A-4147-A177-3AD203B41FA5}">
                      <a16:colId xmlns:a16="http://schemas.microsoft.com/office/drawing/2014/main" val="20001"/>
                    </a:ext>
                  </a:extLst>
                </a:gridCol>
                <a:gridCol w="2224014">
                  <a:extLst>
                    <a:ext uri="{9D8B030D-6E8A-4147-A177-3AD203B41FA5}">
                      <a16:colId xmlns:a16="http://schemas.microsoft.com/office/drawing/2014/main" val="20002"/>
                    </a:ext>
                  </a:extLst>
                </a:gridCol>
              </a:tblGrid>
              <a:tr h="1368717">
                <a:tc>
                  <a:txBody>
                    <a:bodyPr/>
                    <a:lstStyle/>
                    <a:p>
                      <a:pPr algn="l" fontAlgn="b"/>
                      <a:r>
                        <a:rPr lang="en-US" sz="2400" b="1" u="none" strike="noStrike" dirty="0">
                          <a:effectLst/>
                        </a:rPr>
                        <a:t>Giving Level</a:t>
                      </a:r>
                      <a:endParaRPr lang="en-US" sz="2400" b="1" i="0" u="none" strike="noStrike" dirty="0">
                        <a:solidFill>
                          <a:srgbClr val="000000"/>
                        </a:solidFill>
                        <a:effectLst/>
                        <a:latin typeface="Calibri" charset="0"/>
                      </a:endParaRPr>
                    </a:p>
                  </a:txBody>
                  <a:tcPr marL="182880" marR="182880" marT="182880" marB="182880" anchor="b">
                    <a:solidFill>
                      <a:schemeClr val="bg1">
                        <a:alpha val="67000"/>
                      </a:schemeClr>
                    </a:solidFill>
                  </a:tcPr>
                </a:tc>
                <a:tc>
                  <a:txBody>
                    <a:bodyPr/>
                    <a:lstStyle/>
                    <a:p>
                      <a:pPr algn="r" fontAlgn="b"/>
                      <a:r>
                        <a:rPr lang="en-US" sz="2400" b="1" u="none" strike="noStrike" dirty="0">
                          <a:effectLst/>
                        </a:rPr>
                        <a:t>Percent of Donors by Giving Level</a:t>
                      </a:r>
                      <a:endParaRPr lang="en-US" sz="2400" b="1" i="0" u="none" strike="noStrike" dirty="0">
                        <a:solidFill>
                          <a:srgbClr val="000000"/>
                        </a:solidFill>
                        <a:effectLst/>
                        <a:latin typeface="Calibri" charset="0"/>
                      </a:endParaRPr>
                    </a:p>
                  </a:txBody>
                  <a:tcPr marL="182880" marR="182880" marT="182880" marB="182880" anchor="b">
                    <a:solidFill>
                      <a:schemeClr val="bg1">
                        <a:alpha val="69000"/>
                      </a:schemeClr>
                    </a:solidFill>
                  </a:tcPr>
                </a:tc>
                <a:tc>
                  <a:txBody>
                    <a:bodyPr/>
                    <a:lstStyle/>
                    <a:p>
                      <a:pPr algn="r" fontAlgn="b"/>
                      <a:r>
                        <a:rPr lang="en-US" sz="2400" b="1" u="none" strike="noStrike" dirty="0">
                          <a:effectLst/>
                        </a:rPr>
                        <a:t>Percent of Revenue by Giving Level</a:t>
                      </a:r>
                      <a:endParaRPr lang="en-US" sz="2400" b="1" i="0" u="none" strike="noStrike" dirty="0">
                        <a:solidFill>
                          <a:srgbClr val="000000"/>
                        </a:solidFill>
                        <a:effectLst/>
                        <a:latin typeface="Calibri" charset="0"/>
                      </a:endParaRPr>
                    </a:p>
                  </a:txBody>
                  <a:tcPr marL="182880" marR="182880" marT="182880" marB="182880" anchor="b">
                    <a:solidFill>
                      <a:schemeClr val="bg1">
                        <a:alpha val="69000"/>
                      </a:schemeClr>
                    </a:solidFill>
                  </a:tcPr>
                </a:tc>
                <a:extLst>
                  <a:ext uri="{0D108BD9-81ED-4DB2-BD59-A6C34878D82A}">
                    <a16:rowId xmlns:a16="http://schemas.microsoft.com/office/drawing/2014/main" val="10000"/>
                  </a:ext>
                </a:extLst>
              </a:tr>
              <a:tr h="669759">
                <a:tc>
                  <a:txBody>
                    <a:bodyPr/>
                    <a:lstStyle/>
                    <a:p>
                      <a:pPr algn="l" fontAlgn="b"/>
                      <a:r>
                        <a:rPr lang="en-US" sz="2400" u="none" strike="noStrike" dirty="0">
                          <a:effectLst/>
                        </a:rPr>
                        <a:t>$1,000-9999</a:t>
                      </a:r>
                      <a:endParaRPr lang="en-US" sz="2400" b="0" i="0" u="none" strike="noStrike" dirty="0">
                        <a:solidFill>
                          <a:srgbClr val="000000"/>
                        </a:solidFill>
                        <a:effectLst/>
                        <a:latin typeface="Calibri" charset="0"/>
                      </a:endParaRPr>
                    </a:p>
                  </a:txBody>
                  <a:tcPr marL="182880" marR="182880" marT="182880" marB="182880" anchor="b">
                    <a:solidFill>
                      <a:schemeClr val="bg1">
                        <a:alpha val="69000"/>
                      </a:schemeClr>
                    </a:solidFill>
                  </a:tcPr>
                </a:tc>
                <a:tc>
                  <a:txBody>
                    <a:bodyPr/>
                    <a:lstStyle/>
                    <a:p>
                      <a:pPr algn="r" fontAlgn="b"/>
                      <a:r>
                        <a:rPr lang="en-US" sz="2400" b="0" i="0" u="none" strike="noStrike" dirty="0">
                          <a:solidFill>
                            <a:srgbClr val="000000"/>
                          </a:solidFill>
                          <a:effectLst/>
                          <a:latin typeface="Calibri" charset="0"/>
                        </a:rPr>
                        <a:t>1.9%</a:t>
                      </a:r>
                    </a:p>
                  </a:txBody>
                  <a:tcPr marL="182880" marR="182880" marT="182880" marB="182880" anchor="b">
                    <a:solidFill>
                      <a:schemeClr val="bg1">
                        <a:alpha val="69000"/>
                      </a:schemeClr>
                    </a:solidFill>
                  </a:tcPr>
                </a:tc>
                <a:tc>
                  <a:txBody>
                    <a:bodyPr/>
                    <a:lstStyle/>
                    <a:p>
                      <a:pPr algn="r" fontAlgn="b"/>
                      <a:r>
                        <a:rPr lang="hr-HR" sz="2400" u="none" strike="noStrike" dirty="0">
                          <a:effectLst/>
                        </a:rPr>
                        <a:t>34.6%</a:t>
                      </a:r>
                      <a:endParaRPr lang="hr-HR" sz="2400" b="0" i="0" u="none" strike="noStrike" dirty="0">
                        <a:solidFill>
                          <a:srgbClr val="000000"/>
                        </a:solidFill>
                        <a:effectLst/>
                        <a:latin typeface="Calibri" charset="0"/>
                      </a:endParaRPr>
                    </a:p>
                  </a:txBody>
                  <a:tcPr marL="182880" marR="182880" marT="182880" marB="182880" anchor="b">
                    <a:solidFill>
                      <a:schemeClr val="bg1">
                        <a:alpha val="69000"/>
                      </a:schemeClr>
                    </a:solidFill>
                  </a:tcPr>
                </a:tc>
                <a:extLst>
                  <a:ext uri="{0D108BD9-81ED-4DB2-BD59-A6C34878D82A}">
                    <a16:rowId xmlns:a16="http://schemas.microsoft.com/office/drawing/2014/main" val="10001"/>
                  </a:ext>
                </a:extLst>
              </a:tr>
              <a:tr h="669759">
                <a:tc>
                  <a:txBody>
                    <a:bodyPr/>
                    <a:lstStyle/>
                    <a:p>
                      <a:pPr algn="l" fontAlgn="b"/>
                      <a:r>
                        <a:rPr lang="en-US" sz="2400" u="none" strike="noStrike" dirty="0">
                          <a:effectLst/>
                        </a:rPr>
                        <a:t>$100 - 999</a:t>
                      </a:r>
                      <a:endParaRPr lang="en-US" sz="2400" b="0" i="0" u="none" strike="noStrike" dirty="0">
                        <a:solidFill>
                          <a:srgbClr val="000000"/>
                        </a:solidFill>
                        <a:effectLst/>
                        <a:latin typeface="Calibri" charset="0"/>
                      </a:endParaRPr>
                    </a:p>
                  </a:txBody>
                  <a:tcPr marL="182880" marR="182880" marT="182880" marB="182880" anchor="b">
                    <a:solidFill>
                      <a:schemeClr val="bg1">
                        <a:alpha val="69000"/>
                      </a:schemeClr>
                    </a:solidFill>
                  </a:tcPr>
                </a:tc>
                <a:tc>
                  <a:txBody>
                    <a:bodyPr/>
                    <a:lstStyle/>
                    <a:p>
                      <a:pPr algn="r" fontAlgn="b"/>
                      <a:r>
                        <a:rPr lang="pt-BR" sz="2400" u="none" strike="noStrike" dirty="0">
                          <a:effectLst/>
                        </a:rPr>
                        <a:t>10.3%</a:t>
                      </a:r>
                      <a:endParaRPr lang="pt-BR" sz="2400" b="0" i="0" u="none" strike="noStrike" dirty="0">
                        <a:solidFill>
                          <a:srgbClr val="000000"/>
                        </a:solidFill>
                        <a:effectLst/>
                        <a:latin typeface="Calibri" charset="0"/>
                      </a:endParaRPr>
                    </a:p>
                  </a:txBody>
                  <a:tcPr marL="182880" marR="182880" marT="182880" marB="182880" anchor="b">
                    <a:solidFill>
                      <a:schemeClr val="bg1">
                        <a:alpha val="69000"/>
                      </a:schemeClr>
                    </a:solidFill>
                  </a:tcPr>
                </a:tc>
                <a:tc>
                  <a:txBody>
                    <a:bodyPr/>
                    <a:lstStyle/>
                    <a:p>
                      <a:pPr algn="r" fontAlgn="b"/>
                      <a:r>
                        <a:rPr lang="pt-BR" sz="2400" u="none" strike="noStrike" dirty="0">
                          <a:effectLst/>
                        </a:rPr>
                        <a:t>25.3%</a:t>
                      </a:r>
                      <a:endParaRPr lang="pt-BR" sz="2400" b="0" i="0" u="none" strike="noStrike" dirty="0">
                        <a:solidFill>
                          <a:srgbClr val="000000"/>
                        </a:solidFill>
                        <a:effectLst/>
                        <a:latin typeface="Calibri" charset="0"/>
                      </a:endParaRPr>
                    </a:p>
                  </a:txBody>
                  <a:tcPr marL="182880" marR="182880" marT="182880" marB="182880" anchor="b">
                    <a:solidFill>
                      <a:schemeClr val="bg1">
                        <a:alpha val="69000"/>
                      </a:schemeClr>
                    </a:solidFill>
                  </a:tcPr>
                </a:tc>
                <a:extLst>
                  <a:ext uri="{0D108BD9-81ED-4DB2-BD59-A6C34878D82A}">
                    <a16:rowId xmlns:a16="http://schemas.microsoft.com/office/drawing/2014/main" val="10002"/>
                  </a:ext>
                </a:extLst>
              </a:tr>
              <a:tr h="669759">
                <a:tc>
                  <a:txBody>
                    <a:bodyPr/>
                    <a:lstStyle/>
                    <a:p>
                      <a:pPr algn="l" fontAlgn="b"/>
                      <a:r>
                        <a:rPr lang="en-US" sz="2400" u="none" strike="noStrike" dirty="0">
                          <a:effectLst/>
                        </a:rPr>
                        <a:t>$0 -</a:t>
                      </a:r>
                      <a:r>
                        <a:rPr lang="en-US" sz="2400" u="none" strike="noStrike" baseline="0" dirty="0">
                          <a:effectLst/>
                        </a:rPr>
                        <a:t> 99</a:t>
                      </a:r>
                      <a:endParaRPr lang="en-US" sz="2400" b="0" i="0" u="none" strike="noStrike" dirty="0">
                        <a:solidFill>
                          <a:srgbClr val="000000"/>
                        </a:solidFill>
                        <a:effectLst/>
                        <a:latin typeface="Calibri" charset="0"/>
                      </a:endParaRPr>
                    </a:p>
                  </a:txBody>
                  <a:tcPr marL="182880" marR="182880" marT="182880" marB="182880" anchor="b">
                    <a:solidFill>
                      <a:schemeClr val="bg1">
                        <a:alpha val="69000"/>
                      </a:schemeClr>
                    </a:solidFill>
                  </a:tcPr>
                </a:tc>
                <a:tc>
                  <a:txBody>
                    <a:bodyPr/>
                    <a:lstStyle/>
                    <a:p>
                      <a:pPr algn="r" fontAlgn="b"/>
                      <a:r>
                        <a:rPr lang="hr-HR" sz="2400" u="none" strike="noStrike" dirty="0">
                          <a:effectLst/>
                        </a:rPr>
                        <a:t>87.7%</a:t>
                      </a:r>
                      <a:endParaRPr lang="hr-HR" sz="2400" b="0" i="0" u="none" strike="noStrike" dirty="0">
                        <a:solidFill>
                          <a:srgbClr val="000000"/>
                        </a:solidFill>
                        <a:effectLst/>
                        <a:latin typeface="Calibri" charset="0"/>
                      </a:endParaRPr>
                    </a:p>
                  </a:txBody>
                  <a:tcPr marL="182880" marR="182880" marT="182880" marB="182880" anchor="b">
                    <a:solidFill>
                      <a:schemeClr val="bg1">
                        <a:alpha val="69000"/>
                      </a:schemeClr>
                    </a:solidFill>
                  </a:tcPr>
                </a:tc>
                <a:tc>
                  <a:txBody>
                    <a:bodyPr/>
                    <a:lstStyle/>
                    <a:p>
                      <a:pPr algn="r" fontAlgn="b"/>
                      <a:r>
                        <a:rPr lang="hr-HR" sz="2400" u="none" strike="noStrike" dirty="0">
                          <a:effectLst/>
                        </a:rPr>
                        <a:t>40</a:t>
                      </a:r>
                      <a:r>
                        <a:rPr lang="hr-HR" sz="2400" u="none" strike="noStrike" baseline="0" dirty="0">
                          <a:effectLst/>
                        </a:rPr>
                        <a:t>.0</a:t>
                      </a:r>
                      <a:r>
                        <a:rPr lang="hr-HR" sz="2400" u="none" strike="noStrike" dirty="0">
                          <a:effectLst/>
                        </a:rPr>
                        <a:t>%</a:t>
                      </a:r>
                      <a:endParaRPr lang="hr-HR" sz="2400" b="0" i="0" u="none" strike="noStrike" dirty="0">
                        <a:solidFill>
                          <a:srgbClr val="000000"/>
                        </a:solidFill>
                        <a:effectLst/>
                        <a:latin typeface="Calibri" charset="0"/>
                      </a:endParaRPr>
                    </a:p>
                  </a:txBody>
                  <a:tcPr marL="182880" marR="182880" marT="182880" marB="182880" anchor="b">
                    <a:solidFill>
                      <a:schemeClr val="bg1">
                        <a:alpha val="69000"/>
                      </a:schemeClr>
                    </a:solidFill>
                  </a:tcPr>
                </a:tc>
                <a:extLst>
                  <a:ext uri="{0D108BD9-81ED-4DB2-BD59-A6C34878D82A}">
                    <a16:rowId xmlns:a16="http://schemas.microsoft.com/office/drawing/2014/main" val="10003"/>
                  </a:ext>
                </a:extLst>
              </a:tr>
            </a:tbl>
          </a:graphicData>
        </a:graphic>
      </p:graphicFrame>
      <p:sp>
        <p:nvSpPr>
          <p:cNvPr id="13" name="TextBox 12"/>
          <p:cNvSpPr txBox="1"/>
          <p:nvPr/>
        </p:nvSpPr>
        <p:spPr>
          <a:xfrm>
            <a:off x="1295400" y="154268"/>
            <a:ext cx="6553200" cy="1077218"/>
          </a:xfrm>
          <a:prstGeom prst="rect">
            <a:avLst/>
          </a:prstGeom>
          <a:solidFill>
            <a:schemeClr val="bg1">
              <a:alpha val="70000"/>
            </a:schemeClr>
          </a:solidFill>
          <a:ln>
            <a:solidFill>
              <a:srgbClr val="154E83"/>
            </a:solidFill>
          </a:ln>
        </p:spPr>
        <p:txBody>
          <a:bodyPr wrap="square" rtlCol="0">
            <a:spAutoFit/>
          </a:bodyPr>
          <a:lstStyle/>
          <a:p>
            <a:r>
              <a:rPr lang="en-US" sz="3200" b="1" dirty="0">
                <a:solidFill>
                  <a:srgbClr val="154E83"/>
                </a:solidFill>
                <a:latin typeface="Avenir Book" charset="0"/>
                <a:ea typeface="Avenir Book" charset="0"/>
                <a:cs typeface="Avenir Book" charset="0"/>
              </a:rPr>
              <a:t>Percentage of Donors by Giving Level and Revenue by Giving Level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16382" y="400268"/>
            <a:ext cx="3322629" cy="1200329"/>
          </a:xfrm>
          <a:prstGeom prst="rect">
            <a:avLst/>
          </a:prstGeom>
          <a:solidFill>
            <a:srgbClr val="3EAF49"/>
          </a:solidFill>
        </p:spPr>
        <p:txBody>
          <a:bodyPr wrap="square" rtlCol="0">
            <a:spAutoFit/>
          </a:bodyPr>
          <a:lstStyle/>
          <a:p>
            <a:r>
              <a:rPr lang="en-US" sz="3600" dirty="0">
                <a:solidFill>
                  <a:srgbClr val="FFFF99"/>
                </a:solidFill>
                <a:latin typeface="Avenir Heavy"/>
              </a:rPr>
              <a:t>Major Gifts at Year End </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727" y="118115"/>
            <a:ext cx="4511748" cy="6597010"/>
          </a:xfrm>
          <a:prstGeom prst="rect">
            <a:avLst/>
          </a:prstGeom>
          <a:ln>
            <a:solidFill>
              <a:schemeClr val="bg1">
                <a:lumMod val="75000"/>
              </a:schemeClr>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569495" y="994611"/>
            <a:ext cx="4347341" cy="5737307"/>
          </a:xfrm>
          <a:prstGeom prst="rect">
            <a:avLst/>
          </a:prstGeom>
        </p:spPr>
      </p:pic>
      <p:sp>
        <p:nvSpPr>
          <p:cNvPr id="2" name="Title 1"/>
          <p:cNvSpPr>
            <a:spLocks noGrp="1"/>
          </p:cNvSpPr>
          <p:nvPr>
            <p:ph type="title"/>
          </p:nvPr>
        </p:nvSpPr>
        <p:spPr>
          <a:xfrm>
            <a:off x="457200" y="88065"/>
            <a:ext cx="8229600" cy="906546"/>
          </a:xfrm>
        </p:spPr>
        <p:txBody>
          <a:bodyPr/>
          <a:lstStyle/>
          <a:p>
            <a:r>
              <a:rPr lang="en-US" b="1" dirty="0">
                <a:solidFill>
                  <a:srgbClr val="154E83"/>
                </a:solidFill>
              </a:rPr>
              <a:t>Renewal Handling </a:t>
            </a:r>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rot="724550">
            <a:off x="4115874" y="2350443"/>
            <a:ext cx="4879184" cy="4064682"/>
          </a:xfrm>
          <a:prstGeom prst="rect">
            <a:avLst/>
          </a:prstGeom>
        </p:spPr>
      </p:pic>
      <p:sp>
        <p:nvSpPr>
          <p:cNvPr id="14" name="Rectangle 13"/>
          <p:cNvSpPr/>
          <p:nvPr/>
        </p:nvSpPr>
        <p:spPr>
          <a:xfrm>
            <a:off x="689811" y="2582779"/>
            <a:ext cx="1443789" cy="721895"/>
          </a:xfrm>
          <a:prstGeom prst="rect">
            <a:avLst/>
          </a:prstGeom>
          <a:solidFill>
            <a:schemeClr val="bg1">
              <a:lumMod val="95000"/>
              <a:alpha val="9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126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KM_C364e17020608500.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491067" y="-569915"/>
            <a:ext cx="5741580" cy="7430686"/>
          </a:xfrm>
          <a:prstGeom prst="rect">
            <a:avLst/>
          </a:prstGeom>
        </p:spPr>
      </p:pic>
      <p:sp>
        <p:nvSpPr>
          <p:cNvPr id="5" name="TextBox 4"/>
          <p:cNvSpPr txBox="1"/>
          <p:nvPr/>
        </p:nvSpPr>
        <p:spPr>
          <a:xfrm>
            <a:off x="5781405" y="1732355"/>
            <a:ext cx="3195145" cy="2308324"/>
          </a:xfrm>
          <a:prstGeom prst="rect">
            <a:avLst/>
          </a:prstGeom>
          <a:solidFill>
            <a:srgbClr val="3EAF49"/>
          </a:solidFill>
        </p:spPr>
        <p:txBody>
          <a:bodyPr wrap="square" lIns="182880" rIns="182880" rtlCol="0">
            <a:spAutoFit/>
          </a:bodyPr>
          <a:lstStyle/>
          <a:p>
            <a:r>
              <a:rPr lang="en-US" sz="3600" dirty="0">
                <a:solidFill>
                  <a:srgbClr val="FFFF99"/>
                </a:solidFill>
                <a:latin typeface="Avenir Heavy"/>
              </a:rPr>
              <a:t>Calendar Campaign Summer 2015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KM_C364e17020608570.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978674" y="-978668"/>
            <a:ext cx="6653358" cy="8610695"/>
          </a:xfrm>
          <a:prstGeom prst="rect">
            <a:avLst/>
          </a:prstGeom>
        </p:spPr>
      </p:pic>
      <p:sp>
        <p:nvSpPr>
          <p:cNvPr id="2" name="TextBox 1"/>
          <p:cNvSpPr txBox="1"/>
          <p:nvPr/>
        </p:nvSpPr>
        <p:spPr>
          <a:xfrm>
            <a:off x="5055476" y="367854"/>
            <a:ext cx="2468730" cy="2268447"/>
          </a:xfrm>
          <a:prstGeom prst="rect">
            <a:avLst/>
          </a:prstGeom>
          <a:solidFill>
            <a:srgbClr val="3EAF49"/>
          </a:solidFill>
        </p:spPr>
        <p:txBody>
          <a:bodyPr wrap="square" lIns="182880" rIns="182880" rtlCol="0">
            <a:noAutofit/>
          </a:bodyPr>
          <a:lstStyle/>
          <a:p>
            <a:r>
              <a:rPr lang="en-US" sz="3600" dirty="0">
                <a:solidFill>
                  <a:srgbClr val="FFFF99"/>
                </a:solidFill>
                <a:latin typeface="Avenir Heavy"/>
              </a:rPr>
              <a:t>Calendar campaign Summer 2016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6601" y="3813610"/>
            <a:ext cx="3638469" cy="2728852"/>
          </a:xfrm>
          <a:prstGeom prst="rect">
            <a:avLst/>
          </a:prstGeom>
          <a:noFill/>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47432">
            <a:off x="3616568" y="1139256"/>
            <a:ext cx="1910862" cy="1910862"/>
          </a:xfrm>
          <a:prstGeom prst="rect">
            <a:avLst/>
          </a:prstGeom>
        </p:spPr>
      </p:pic>
      <p:graphicFrame>
        <p:nvGraphicFramePr>
          <p:cNvPr id="2" name="Diagram 1"/>
          <p:cNvGraphicFramePr/>
          <p:nvPr>
            <p:extLst>
              <p:ext uri="{D42A27DB-BD31-4B8C-83A1-F6EECF244321}">
                <p14:modId xmlns:p14="http://schemas.microsoft.com/office/powerpoint/2010/main" val="2015464732"/>
              </p:ext>
            </p:extLst>
          </p:nvPr>
        </p:nvGraphicFramePr>
        <p:xfrm>
          <a:off x="157655" y="1333948"/>
          <a:ext cx="5873032" cy="51744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4122904" y="2720034"/>
            <a:ext cx="1458687" cy="369332"/>
          </a:xfrm>
          <a:prstGeom prst="rect">
            <a:avLst/>
          </a:prstGeom>
          <a:noFill/>
        </p:spPr>
        <p:txBody>
          <a:bodyPr wrap="square" rtlCol="0">
            <a:spAutoFit/>
          </a:bodyPr>
          <a:lstStyle/>
          <a:p>
            <a:r>
              <a:rPr lang="en-US" b="1" dirty="0"/>
              <a:t>One to One</a:t>
            </a:r>
          </a:p>
        </p:txBody>
      </p:sp>
      <p:sp>
        <p:nvSpPr>
          <p:cNvPr id="7" name="TextBox 6"/>
          <p:cNvSpPr txBox="1"/>
          <p:nvPr/>
        </p:nvSpPr>
        <p:spPr>
          <a:xfrm>
            <a:off x="6237512" y="6173130"/>
            <a:ext cx="1458687" cy="369332"/>
          </a:xfrm>
          <a:prstGeom prst="rect">
            <a:avLst/>
          </a:prstGeom>
          <a:noFill/>
        </p:spPr>
        <p:txBody>
          <a:bodyPr wrap="square" rtlCol="0">
            <a:spAutoFit/>
          </a:bodyPr>
          <a:lstStyle/>
          <a:p>
            <a:r>
              <a:rPr lang="en-US" b="1" dirty="0"/>
              <a:t>One to Many</a:t>
            </a:r>
          </a:p>
        </p:txBody>
      </p:sp>
      <p:sp>
        <p:nvSpPr>
          <p:cNvPr id="9" name="TextBox 8"/>
          <p:cNvSpPr txBox="1"/>
          <p:nvPr/>
        </p:nvSpPr>
        <p:spPr>
          <a:xfrm>
            <a:off x="5229060" y="3028780"/>
            <a:ext cx="705062" cy="1569660"/>
          </a:xfrm>
          <a:prstGeom prst="rect">
            <a:avLst/>
          </a:prstGeom>
          <a:noFill/>
        </p:spPr>
        <p:txBody>
          <a:bodyPr wrap="square" rtlCol="0">
            <a:spAutoFit/>
          </a:bodyPr>
          <a:lstStyle/>
          <a:p>
            <a:r>
              <a:rPr lang="en-US" sz="9600" dirty="0">
                <a:solidFill>
                  <a:srgbClr val="154E83"/>
                </a:solidFill>
              </a:rPr>
              <a:t>?</a:t>
            </a:r>
          </a:p>
        </p:txBody>
      </p:sp>
      <p:sp>
        <p:nvSpPr>
          <p:cNvPr id="11" name="Oval 10"/>
          <p:cNvSpPr/>
          <p:nvPr/>
        </p:nvSpPr>
        <p:spPr>
          <a:xfrm>
            <a:off x="1147758" y="3288696"/>
            <a:ext cx="3704490" cy="1416818"/>
          </a:xfrm>
          <a:prstGeom prst="ellipse">
            <a:avLst/>
          </a:prstGeom>
          <a:noFill/>
          <a:ln w="31750">
            <a:solidFill>
              <a:srgbClr val="154E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0" y="296529"/>
            <a:ext cx="9143999"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rgbClr val="154E83"/>
                </a:solidFill>
                <a:latin typeface="Avenir Heavy"/>
                <a:cs typeface="Avenir Heavy"/>
              </a:rPr>
              <a:t>How do you define mid-level? </a:t>
            </a:r>
          </a:p>
        </p:txBody>
      </p:sp>
    </p:spTree>
    <p:extLst>
      <p:ext uri="{BB962C8B-B14F-4D97-AF65-F5344CB8AC3E}">
        <p14:creationId xmlns:p14="http://schemas.microsoft.com/office/powerpoint/2010/main" val="3118015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360"/>
            <a:ext cx="8229600" cy="1143000"/>
          </a:xfrm>
        </p:spPr>
        <p:txBody>
          <a:bodyPr>
            <a:noAutofit/>
          </a:bodyPr>
          <a:lstStyle/>
          <a:p>
            <a:r>
              <a:rPr lang="en-US" sz="3600" b="1" dirty="0">
                <a:solidFill>
                  <a:srgbClr val="3EAF49"/>
                </a:solidFill>
                <a:latin typeface="Avenir Book" charset="0"/>
                <a:ea typeface="Avenir Book" charset="0"/>
                <a:cs typeface="Avenir Book" charset="0"/>
              </a:rPr>
              <a:t>Results of Major Gifts Effort</a:t>
            </a:r>
            <a:br>
              <a:rPr lang="en-US" sz="3600" b="1" dirty="0">
                <a:solidFill>
                  <a:srgbClr val="3EAF49"/>
                </a:solidFill>
                <a:latin typeface="Avenir Book" charset="0"/>
                <a:ea typeface="Avenir Book" charset="0"/>
                <a:cs typeface="Avenir Book" charset="0"/>
              </a:rPr>
            </a:br>
            <a:r>
              <a:rPr lang="en-US" sz="3600" b="1" dirty="0">
                <a:solidFill>
                  <a:srgbClr val="3EAF49"/>
                </a:solidFill>
                <a:latin typeface="Avenir Book" charset="0"/>
                <a:ea typeface="Avenir Book" charset="0"/>
                <a:cs typeface="Avenir Book" charset="0"/>
              </a:rPr>
              <a:t> FY 2015 and FY 2016</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1308407"/>
              </p:ext>
            </p:extLst>
          </p:nvPr>
        </p:nvGraphicFramePr>
        <p:xfrm>
          <a:off x="517358" y="1423738"/>
          <a:ext cx="8109284" cy="4876799"/>
        </p:xfrm>
        <a:graphic>
          <a:graphicData uri="http://schemas.openxmlformats.org/drawingml/2006/table">
            <a:tbl>
              <a:tblPr firstRow="1" bandRow="1">
                <a:tableStyleId>{7DF18680-E054-41AD-8BC1-D1AEF772440D}</a:tableStyleId>
              </a:tblPr>
              <a:tblGrid>
                <a:gridCol w="1746737">
                  <a:extLst>
                    <a:ext uri="{9D8B030D-6E8A-4147-A177-3AD203B41FA5}">
                      <a16:colId xmlns:a16="http://schemas.microsoft.com/office/drawing/2014/main" val="20000"/>
                    </a:ext>
                  </a:extLst>
                </a:gridCol>
                <a:gridCol w="3256359">
                  <a:extLst>
                    <a:ext uri="{9D8B030D-6E8A-4147-A177-3AD203B41FA5}">
                      <a16:colId xmlns:a16="http://schemas.microsoft.com/office/drawing/2014/main" val="20001"/>
                    </a:ext>
                  </a:extLst>
                </a:gridCol>
                <a:gridCol w="3106188">
                  <a:extLst>
                    <a:ext uri="{9D8B030D-6E8A-4147-A177-3AD203B41FA5}">
                      <a16:colId xmlns:a16="http://schemas.microsoft.com/office/drawing/2014/main" val="20002"/>
                    </a:ext>
                  </a:extLst>
                </a:gridCol>
              </a:tblGrid>
              <a:tr h="370840">
                <a:tc>
                  <a:txBody>
                    <a:bodyPr/>
                    <a:lstStyle/>
                    <a:p>
                      <a:endParaRPr lang="en-US" sz="2000" dirty="0"/>
                    </a:p>
                  </a:txBody>
                  <a:tcPr/>
                </a:tc>
                <a:tc>
                  <a:txBody>
                    <a:bodyPr/>
                    <a:lstStyle/>
                    <a:p>
                      <a:r>
                        <a:rPr lang="en-US" sz="2400" dirty="0"/>
                        <a:t>FY 2015 </a:t>
                      </a:r>
                      <a:endParaRPr lang="en-US" sz="1600" baseline="0" dirty="0"/>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dirty="0"/>
                        <a:t>Closed-face package with</a:t>
                      </a:r>
                      <a:r>
                        <a:rPr lang="en-US" sz="1600" baseline="0" dirty="0"/>
                        <a:t> rich letter</a:t>
                      </a:r>
                      <a:endParaRPr lang="en-US" sz="1600" dirty="0"/>
                    </a:p>
                    <a:p>
                      <a:pPr marL="285750" indent="-285750">
                        <a:buFont typeface="Arial" charset="0"/>
                        <a:buChar char="•"/>
                      </a:pPr>
                      <a:r>
                        <a:rPr lang="en-US" sz="1600" baseline="0" dirty="0"/>
                        <a:t>Handwritten notes</a:t>
                      </a: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dirty="0">
                          <a:solidFill>
                            <a:schemeClr val="bg1"/>
                          </a:solidFill>
                        </a:rPr>
                        <a:t>Premiums at $600, $1000, $1500</a:t>
                      </a:r>
                      <a:r>
                        <a:rPr lang="en-US" sz="1600" baseline="0" dirty="0">
                          <a:solidFill>
                            <a:schemeClr val="bg1"/>
                          </a:solidFill>
                        </a:rPr>
                        <a:t> and </a:t>
                      </a:r>
                      <a:r>
                        <a:rPr lang="en-US" sz="1600" dirty="0">
                          <a:solidFill>
                            <a:schemeClr val="bg1"/>
                          </a:solidFill>
                        </a:rPr>
                        <a:t>$2500</a:t>
                      </a:r>
                    </a:p>
                  </a:txBody>
                  <a:tcPr/>
                </a:tc>
                <a:tc>
                  <a:txBody>
                    <a:bodyPr/>
                    <a:lstStyle/>
                    <a:p>
                      <a:r>
                        <a:rPr lang="en-US" sz="2400" dirty="0"/>
                        <a:t>FY 2016</a:t>
                      </a:r>
                    </a:p>
                    <a:p>
                      <a:pPr marL="285750" indent="-285750">
                        <a:buFont typeface="Arial" charset="0"/>
                        <a:buChar char="•"/>
                      </a:pPr>
                      <a:r>
                        <a:rPr lang="en-US" sz="1600" dirty="0"/>
                        <a:t>Window package with short letter</a:t>
                      </a:r>
                    </a:p>
                    <a:p>
                      <a:pPr marL="285750" indent="-285750">
                        <a:buFont typeface="Arial" charset="0"/>
                        <a:buChar char="•"/>
                      </a:pPr>
                      <a:r>
                        <a:rPr lang="en-US" sz="1600" dirty="0"/>
                        <a:t>Premiums at $75, $1000</a:t>
                      </a:r>
                      <a:r>
                        <a:rPr lang="en-US" sz="1600" baseline="0" dirty="0"/>
                        <a:t> and </a:t>
                      </a:r>
                      <a:r>
                        <a:rPr lang="en-US" sz="1600" dirty="0"/>
                        <a:t> $2500 </a:t>
                      </a:r>
                    </a:p>
                  </a:txBody>
                  <a:tcPr/>
                </a:tc>
                <a:extLst>
                  <a:ext uri="{0D108BD9-81ED-4DB2-BD59-A6C34878D82A}">
                    <a16:rowId xmlns:a16="http://schemas.microsoft.com/office/drawing/2014/main" val="10000"/>
                  </a:ext>
                </a:extLst>
              </a:tr>
              <a:tr h="370840">
                <a:tc>
                  <a:txBody>
                    <a:bodyPr/>
                    <a:lstStyle/>
                    <a:p>
                      <a:r>
                        <a:rPr lang="en-US" sz="2000" b="1" dirty="0"/>
                        <a:t>Pieces mailed</a:t>
                      </a:r>
                    </a:p>
                  </a:txBody>
                  <a:tcPr/>
                </a:tc>
                <a:tc>
                  <a:txBody>
                    <a:bodyPr/>
                    <a:lstStyle/>
                    <a:p>
                      <a:pPr algn="r"/>
                      <a:r>
                        <a:rPr lang="en-US" sz="2000" b="1" dirty="0"/>
                        <a:t>2766</a:t>
                      </a:r>
                    </a:p>
                  </a:txBody>
                  <a:tcPr/>
                </a:tc>
                <a:tc>
                  <a:txBody>
                    <a:bodyPr/>
                    <a:lstStyle/>
                    <a:p>
                      <a:pPr algn="r"/>
                      <a:r>
                        <a:rPr lang="en-US" sz="2000" b="1" dirty="0">
                          <a:solidFill>
                            <a:schemeClr val="tx1"/>
                          </a:solidFill>
                        </a:rPr>
                        <a:t>2709</a:t>
                      </a:r>
                    </a:p>
                  </a:txBody>
                  <a:tcPr/>
                </a:tc>
                <a:extLst>
                  <a:ext uri="{0D108BD9-81ED-4DB2-BD59-A6C34878D82A}">
                    <a16:rowId xmlns:a16="http://schemas.microsoft.com/office/drawing/2014/main" val="10001"/>
                  </a:ext>
                </a:extLst>
              </a:tr>
              <a:tr h="370840">
                <a:tc>
                  <a:txBody>
                    <a:bodyPr/>
                    <a:lstStyle/>
                    <a:p>
                      <a:r>
                        <a:rPr lang="en-US" sz="2000" b="1" dirty="0"/>
                        <a:t>Total # of Gifts</a:t>
                      </a:r>
                    </a:p>
                  </a:txBody>
                  <a:tcPr/>
                </a:tc>
                <a:tc>
                  <a:txBody>
                    <a:bodyPr/>
                    <a:lstStyle/>
                    <a:p>
                      <a:pPr algn="r"/>
                      <a:r>
                        <a:rPr lang="en-US" sz="2000" b="1" dirty="0"/>
                        <a:t>66</a:t>
                      </a:r>
                    </a:p>
                  </a:txBody>
                  <a:tcPr/>
                </a:tc>
                <a:tc>
                  <a:txBody>
                    <a:bodyPr/>
                    <a:lstStyle/>
                    <a:p>
                      <a:pPr algn="r"/>
                      <a:r>
                        <a:rPr lang="en-US" sz="2000" b="1" dirty="0"/>
                        <a:t>163</a:t>
                      </a:r>
                    </a:p>
                  </a:txBody>
                  <a:tcPr/>
                </a:tc>
                <a:extLst>
                  <a:ext uri="{0D108BD9-81ED-4DB2-BD59-A6C34878D82A}">
                    <a16:rowId xmlns:a16="http://schemas.microsoft.com/office/drawing/2014/main" val="10002"/>
                  </a:ext>
                </a:extLst>
              </a:tr>
              <a:tr h="370840">
                <a:tc>
                  <a:txBody>
                    <a:bodyPr/>
                    <a:lstStyle/>
                    <a:p>
                      <a:r>
                        <a:rPr lang="en-US" sz="2000" b="1" dirty="0"/>
                        <a:t>Gross Revenue</a:t>
                      </a:r>
                    </a:p>
                  </a:txBody>
                  <a:tcPr/>
                </a:tc>
                <a:tc>
                  <a:txBody>
                    <a:bodyPr/>
                    <a:lstStyle/>
                    <a:p>
                      <a:pPr algn="r"/>
                      <a:r>
                        <a:rPr lang="en-US" sz="2000" b="1" dirty="0"/>
                        <a:t>$62,475</a:t>
                      </a:r>
                    </a:p>
                  </a:txBody>
                  <a:tcPr/>
                </a:tc>
                <a:tc>
                  <a:txBody>
                    <a:bodyPr/>
                    <a:lstStyle/>
                    <a:p>
                      <a:pPr algn="r"/>
                      <a:r>
                        <a:rPr lang="en-US" sz="2000" b="1" dirty="0"/>
                        <a:t>$37,480</a:t>
                      </a:r>
                    </a:p>
                  </a:txBody>
                  <a:tcPr/>
                </a:tc>
                <a:extLst>
                  <a:ext uri="{0D108BD9-81ED-4DB2-BD59-A6C34878D82A}">
                    <a16:rowId xmlns:a16="http://schemas.microsoft.com/office/drawing/2014/main" val="10003"/>
                  </a:ext>
                </a:extLst>
              </a:tr>
              <a:tr h="370840">
                <a:tc>
                  <a:txBody>
                    <a:bodyPr/>
                    <a:lstStyle/>
                    <a:p>
                      <a:r>
                        <a:rPr lang="en-US" sz="2000" b="1" dirty="0"/>
                        <a:t>Average Gift</a:t>
                      </a:r>
                    </a:p>
                  </a:txBody>
                  <a:tcPr/>
                </a:tc>
                <a:tc>
                  <a:txBody>
                    <a:bodyPr/>
                    <a:lstStyle/>
                    <a:p>
                      <a:pPr algn="r"/>
                      <a:r>
                        <a:rPr lang="en-US" sz="2000" b="1" dirty="0"/>
                        <a:t>$946.59</a:t>
                      </a:r>
                    </a:p>
                  </a:txBody>
                  <a:tcPr/>
                </a:tc>
                <a:tc>
                  <a:txBody>
                    <a:bodyPr/>
                    <a:lstStyle/>
                    <a:p>
                      <a:pPr algn="r"/>
                      <a:r>
                        <a:rPr lang="en-US" sz="2000" b="1" dirty="0"/>
                        <a:t>$229.94</a:t>
                      </a:r>
                    </a:p>
                  </a:txBody>
                  <a:tcPr/>
                </a:tc>
                <a:extLst>
                  <a:ext uri="{0D108BD9-81ED-4DB2-BD59-A6C34878D82A}">
                    <a16:rowId xmlns:a16="http://schemas.microsoft.com/office/drawing/2014/main" val="10004"/>
                  </a:ext>
                </a:extLst>
              </a:tr>
              <a:tr h="370840">
                <a:tc>
                  <a:txBody>
                    <a:bodyPr/>
                    <a:lstStyle/>
                    <a:p>
                      <a:r>
                        <a:rPr lang="en-US" sz="2000" b="1"/>
                        <a:t>Total $1000</a:t>
                      </a:r>
                      <a:r>
                        <a:rPr lang="en-US" sz="2000" b="1" dirty="0"/>
                        <a:t>+ </a:t>
                      </a:r>
                      <a:r>
                        <a:rPr lang="en-US" sz="2000" b="1"/>
                        <a:t>Gifts</a:t>
                      </a:r>
                      <a:r>
                        <a:rPr lang="en-US" sz="2000" b="1" baseline="0"/>
                        <a:t> </a:t>
                      </a:r>
                      <a:endParaRPr lang="en-US" sz="2000" b="1" dirty="0"/>
                    </a:p>
                  </a:txBody>
                  <a:tcPr/>
                </a:tc>
                <a:tc>
                  <a:txBody>
                    <a:bodyPr/>
                    <a:lstStyle/>
                    <a:p>
                      <a:pPr algn="r"/>
                      <a:r>
                        <a:rPr lang="en-US" sz="2000" b="1" dirty="0"/>
                        <a:t>$33,000</a:t>
                      </a:r>
                    </a:p>
                    <a:p>
                      <a:pPr algn="r"/>
                      <a:r>
                        <a:rPr lang="en-US" sz="2000" b="1" dirty="0"/>
                        <a:t> from (23) $1000+ gifts (included in gross</a:t>
                      </a:r>
                      <a:r>
                        <a:rPr lang="en-US" sz="2000" b="1" baseline="0" dirty="0"/>
                        <a:t> revenue above)</a:t>
                      </a:r>
                      <a:endParaRPr lang="en-US" sz="2000" b="1" dirty="0"/>
                    </a:p>
                  </a:txBody>
                  <a:tcPr/>
                </a:tc>
                <a:tc>
                  <a:txBody>
                    <a:bodyPr/>
                    <a:lstStyle/>
                    <a:p>
                      <a:pPr algn="r"/>
                      <a:r>
                        <a:rPr lang="en-US" sz="2000" b="1" dirty="0"/>
                        <a:t>$16,000</a:t>
                      </a:r>
                    </a:p>
                    <a:p>
                      <a:pPr algn="r"/>
                      <a:r>
                        <a:rPr lang="en-US" sz="2000" b="1" dirty="0"/>
                        <a:t>from (13) $1000+</a:t>
                      </a:r>
                      <a:r>
                        <a:rPr lang="en-US" sz="2000" b="1" baseline="0" dirty="0"/>
                        <a:t> </a:t>
                      </a:r>
                      <a:r>
                        <a:rPr lang="en-US" sz="2000" b="1" dirty="0"/>
                        <a:t>gifts (Included</a:t>
                      </a:r>
                      <a:r>
                        <a:rPr lang="en-US" sz="2000" b="1" baseline="0" dirty="0"/>
                        <a:t> in gross revenue above)</a:t>
                      </a:r>
                      <a:endParaRPr lang="en-US" sz="2000" b="1" dirty="0"/>
                    </a:p>
                    <a:p>
                      <a:pPr algn="r"/>
                      <a:endParaRPr lang="en-US" sz="2000" b="1" dirty="0">
                        <a:solidFill>
                          <a:srgbClr val="FF0000"/>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52645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984"/>
            <a:ext cx="8229600" cy="1730954"/>
          </a:xfrm>
        </p:spPr>
        <p:txBody>
          <a:bodyPr>
            <a:normAutofit/>
          </a:bodyPr>
          <a:lstStyle/>
          <a:p>
            <a:r>
              <a:rPr lang="en-US" b="1" dirty="0">
                <a:solidFill>
                  <a:srgbClr val="3EAF49"/>
                </a:solidFill>
                <a:latin typeface="Avenir Heavy"/>
                <a:cs typeface="Avenir Heavy"/>
              </a:rPr>
              <a:t>% File Growth in 2 Years</a:t>
            </a:r>
          </a:p>
        </p:txBody>
      </p:sp>
      <p:sp>
        <p:nvSpPr>
          <p:cNvPr id="3" name="Content Placeholder 2"/>
          <p:cNvSpPr>
            <a:spLocks noGrp="1"/>
          </p:cNvSpPr>
          <p:nvPr>
            <p:ph idx="1"/>
          </p:nvPr>
        </p:nvSpPr>
        <p:spPr/>
        <p:txBody>
          <a:bodyPr/>
          <a:lstStyle/>
          <a:p>
            <a:pPr marL="114300" indent="0">
              <a:buNone/>
            </a:pPr>
            <a:endParaRPr lang="en-US" dirty="0"/>
          </a:p>
          <a:p>
            <a:pPr marL="114300" indent="0" algn="ctr">
              <a:buNone/>
            </a:pPr>
            <a:endParaRPr lang="en-US" sz="4000" b="1" dirty="0">
              <a:solidFill>
                <a:srgbClr val="3EAF49"/>
              </a:solidFill>
              <a:latin typeface="Avenir Heavy"/>
              <a:ea typeface="+mj-ea"/>
              <a:cs typeface="Avenir Heavy"/>
            </a:endParaRPr>
          </a:p>
          <a:p>
            <a:pPr marL="11430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02909901"/>
              </p:ext>
            </p:extLst>
          </p:nvPr>
        </p:nvGraphicFramePr>
        <p:xfrm>
          <a:off x="810126" y="2024141"/>
          <a:ext cx="7579895" cy="2773676"/>
        </p:xfrm>
        <a:graphic>
          <a:graphicData uri="http://schemas.openxmlformats.org/drawingml/2006/table">
            <a:tbl>
              <a:tblPr firstRow="1" bandRow="1">
                <a:tableStyleId>{46F890A9-2807-4EBB-B81D-B2AA78EC7F39}</a:tableStyleId>
              </a:tblPr>
              <a:tblGrid>
                <a:gridCol w="2507916">
                  <a:extLst>
                    <a:ext uri="{9D8B030D-6E8A-4147-A177-3AD203B41FA5}">
                      <a16:colId xmlns:a16="http://schemas.microsoft.com/office/drawing/2014/main" val="20000"/>
                    </a:ext>
                  </a:extLst>
                </a:gridCol>
                <a:gridCol w="3098800">
                  <a:extLst>
                    <a:ext uri="{9D8B030D-6E8A-4147-A177-3AD203B41FA5}">
                      <a16:colId xmlns:a16="http://schemas.microsoft.com/office/drawing/2014/main" val="20001"/>
                    </a:ext>
                  </a:extLst>
                </a:gridCol>
                <a:gridCol w="1973179">
                  <a:extLst>
                    <a:ext uri="{9D8B030D-6E8A-4147-A177-3AD203B41FA5}">
                      <a16:colId xmlns:a16="http://schemas.microsoft.com/office/drawing/2014/main" val="20002"/>
                    </a:ext>
                  </a:extLst>
                </a:gridCol>
              </a:tblGrid>
              <a:tr h="623305">
                <a:tc>
                  <a:txBody>
                    <a:bodyPr/>
                    <a:lstStyle/>
                    <a:p>
                      <a:endParaRPr lang="en-US" sz="2600" dirty="0"/>
                    </a:p>
                  </a:txBody>
                  <a:tcPr/>
                </a:tc>
                <a:tc>
                  <a:txBody>
                    <a:bodyPr/>
                    <a:lstStyle/>
                    <a:p>
                      <a:pPr algn="l"/>
                      <a:r>
                        <a:rPr lang="en-US" sz="2600" dirty="0"/>
                        <a:t>Jan</a:t>
                      </a:r>
                      <a:r>
                        <a:rPr lang="en-US" sz="2600" baseline="0" dirty="0"/>
                        <a:t> 2015</a:t>
                      </a:r>
                      <a:endParaRPr lang="en-US" sz="2600" dirty="0"/>
                    </a:p>
                  </a:txBody>
                  <a:tcPr/>
                </a:tc>
                <a:tc>
                  <a:txBody>
                    <a:bodyPr/>
                    <a:lstStyle/>
                    <a:p>
                      <a:pPr algn="l"/>
                      <a:r>
                        <a:rPr lang="en-US" sz="2600" dirty="0"/>
                        <a:t>      Jan 2017</a:t>
                      </a:r>
                    </a:p>
                  </a:txBody>
                  <a:tcPr/>
                </a:tc>
                <a:extLst>
                  <a:ext uri="{0D108BD9-81ED-4DB2-BD59-A6C34878D82A}">
                    <a16:rowId xmlns:a16="http://schemas.microsoft.com/office/drawing/2014/main" val="10000"/>
                  </a:ext>
                </a:extLst>
              </a:tr>
              <a:tr h="1129739">
                <a:tc>
                  <a:txBody>
                    <a:bodyPr/>
                    <a:lstStyle/>
                    <a:p>
                      <a:endParaRPr lang="en-US" sz="2600" dirty="0"/>
                    </a:p>
                    <a:p>
                      <a:r>
                        <a:rPr lang="en-US" sz="2600" dirty="0"/>
                        <a:t>Total</a:t>
                      </a:r>
                      <a:r>
                        <a:rPr lang="en-US" sz="2600" baseline="0" dirty="0"/>
                        <a:t> #</a:t>
                      </a:r>
                    </a:p>
                    <a:p>
                      <a:r>
                        <a:rPr lang="en-US" sz="2600" dirty="0"/>
                        <a:t>Griffith Circle Members</a:t>
                      </a:r>
                    </a:p>
                  </a:txBody>
                  <a:tcPr/>
                </a:tc>
                <a:tc>
                  <a:txBody>
                    <a:bodyPr/>
                    <a:lstStyle/>
                    <a:p>
                      <a:pPr algn="l"/>
                      <a:endParaRPr lang="en-US" sz="2600" dirty="0"/>
                    </a:p>
                    <a:p>
                      <a:pPr algn="l"/>
                      <a:r>
                        <a:rPr lang="en-US" sz="3200" dirty="0"/>
                        <a:t>923</a:t>
                      </a:r>
                    </a:p>
                  </a:txBody>
                  <a:tcPr/>
                </a:tc>
                <a:tc>
                  <a:txBody>
                    <a:bodyPr/>
                    <a:lstStyle/>
                    <a:p>
                      <a:pPr algn="r"/>
                      <a:endParaRPr lang="en-US" sz="2600" dirty="0"/>
                    </a:p>
                    <a:p>
                      <a:pPr algn="ctr"/>
                      <a:r>
                        <a:rPr lang="en-US" sz="3200" dirty="0"/>
                        <a:t>1,107</a:t>
                      </a:r>
                    </a:p>
                  </a:txBody>
                  <a:tcPr/>
                </a:tc>
                <a:extLst>
                  <a:ext uri="{0D108BD9-81ED-4DB2-BD59-A6C34878D82A}">
                    <a16:rowId xmlns:a16="http://schemas.microsoft.com/office/drawing/2014/main" val="10001"/>
                  </a:ext>
                </a:extLst>
              </a:tr>
              <a:tr h="473971">
                <a:tc>
                  <a:txBody>
                    <a:bodyPr/>
                    <a:lstStyle/>
                    <a:p>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bl>
          </a:graphicData>
        </a:graphic>
      </p:graphicFrame>
      <p:sp>
        <p:nvSpPr>
          <p:cNvPr id="7" name="Striped Right Arrow 6"/>
          <p:cNvSpPr/>
          <p:nvPr/>
        </p:nvSpPr>
        <p:spPr>
          <a:xfrm>
            <a:off x="4219075" y="3042398"/>
            <a:ext cx="2630904" cy="567078"/>
          </a:xfrm>
          <a:prstGeom prst="stripedRightArrow">
            <a:avLst/>
          </a:prstGeom>
          <a:solidFill>
            <a:srgbClr val="3EAF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602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482" y="484844"/>
            <a:ext cx="7688317" cy="1143000"/>
          </a:xfrm>
        </p:spPr>
        <p:txBody>
          <a:bodyPr>
            <a:normAutofit/>
          </a:bodyPr>
          <a:lstStyle/>
          <a:p>
            <a:pPr algn="l"/>
            <a:r>
              <a:rPr lang="en-US" b="1" dirty="0">
                <a:solidFill>
                  <a:srgbClr val="154E83"/>
                </a:solidFill>
                <a:latin typeface="Avenir Heavy"/>
                <a:cs typeface="Avenir Heavy"/>
              </a:rPr>
              <a:t>Looking forward…</a:t>
            </a:r>
          </a:p>
        </p:txBody>
      </p:sp>
      <p:sp>
        <p:nvSpPr>
          <p:cNvPr id="3" name="Content Placeholder 2"/>
          <p:cNvSpPr>
            <a:spLocks noGrp="1"/>
          </p:cNvSpPr>
          <p:nvPr>
            <p:ph idx="1"/>
          </p:nvPr>
        </p:nvSpPr>
        <p:spPr>
          <a:xfrm>
            <a:off x="1499701" y="1783752"/>
            <a:ext cx="6685877" cy="2874981"/>
          </a:xfrm>
        </p:spPr>
        <p:txBody>
          <a:bodyPr>
            <a:normAutofit lnSpcReduction="10000"/>
          </a:bodyPr>
          <a:lstStyle/>
          <a:p>
            <a:pPr marL="571500" indent="-457200"/>
            <a:r>
              <a:rPr lang="en-US" sz="4400" b="1" dirty="0">
                <a:solidFill>
                  <a:srgbClr val="3EAF49"/>
                </a:solidFill>
              </a:rPr>
              <a:t>Staffing</a:t>
            </a:r>
          </a:p>
          <a:p>
            <a:pPr marL="571500" indent="-457200"/>
            <a:r>
              <a:rPr lang="en-US" sz="4400" b="1" dirty="0">
                <a:solidFill>
                  <a:srgbClr val="3EAF49"/>
                </a:solidFill>
              </a:rPr>
              <a:t>Leadership Changes</a:t>
            </a:r>
          </a:p>
          <a:p>
            <a:pPr marL="571500" indent="-457200"/>
            <a:r>
              <a:rPr lang="en-US" sz="4400" b="1" dirty="0">
                <a:solidFill>
                  <a:srgbClr val="3EAF49"/>
                </a:solidFill>
              </a:rPr>
              <a:t>Continued Program Growth</a:t>
            </a:r>
          </a:p>
        </p:txBody>
      </p:sp>
    </p:spTree>
    <p:extLst>
      <p:ext uri="{BB962C8B-B14F-4D97-AF65-F5344CB8AC3E}">
        <p14:creationId xmlns:p14="http://schemas.microsoft.com/office/powerpoint/2010/main" val="1832602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S Shareholder Invitation LETTER &amp; REPLY-FINAL.pdf"/>
          <p:cNvPicPr>
            <a:picLocks noChangeAspect="1"/>
          </p:cNvPicPr>
          <p:nvPr/>
        </p:nvPicPr>
        <p:blipFill>
          <a:blip r:embed="rId3" cstate="email">
            <a:extLst>
              <a:ext uri="{28A0092B-C50C-407E-A947-70E740481C1C}">
                <a14:useLocalDpi xmlns:a14="http://schemas.microsoft.com/office/drawing/2010/main"/>
              </a:ext>
            </a:extLst>
          </a:blip>
          <a:srcRect t="2143" b="70714"/>
          <a:stretch>
            <a:fillRect/>
          </a:stretch>
        </p:blipFill>
        <p:spPr>
          <a:xfrm>
            <a:off x="1238381" y="704193"/>
            <a:ext cx="6667238" cy="4222744"/>
          </a:xfrm>
          <a:prstGeom prst="rect">
            <a:avLst/>
          </a:prstGeom>
        </p:spPr>
      </p:pic>
      <p:pic>
        <p:nvPicPr>
          <p:cNvPr id="3" name="Picture 2" descr="ES Shareholder Invitation LETTER &amp; REPLY-FINAL.pdf"/>
          <p:cNvPicPr>
            <a:picLocks noChangeAspect="1"/>
          </p:cNvPicPr>
          <p:nvPr/>
        </p:nvPicPr>
        <p:blipFill>
          <a:blip r:embed="rId3" cstate="email">
            <a:extLst>
              <a:ext uri="{28A0092B-C50C-407E-A947-70E740481C1C}">
                <a14:useLocalDpi xmlns:a14="http://schemas.microsoft.com/office/drawing/2010/main"/>
              </a:ext>
            </a:extLst>
          </a:blip>
          <a:srcRect t="35714" b="54286"/>
          <a:stretch>
            <a:fillRect/>
          </a:stretch>
        </p:blipFill>
        <p:spPr>
          <a:xfrm>
            <a:off x="1385400" y="4789541"/>
            <a:ext cx="6667238" cy="1555667"/>
          </a:xfrm>
          <a:prstGeom prst="rect">
            <a:avLst/>
          </a:prstGeom>
        </p:spPr>
      </p:pic>
      <p:sp>
        <p:nvSpPr>
          <p:cNvPr id="6" name="Title 5"/>
          <p:cNvSpPr>
            <a:spLocks noGrp="1"/>
          </p:cNvSpPr>
          <p:nvPr>
            <p:ph type="title"/>
          </p:nvPr>
        </p:nvSpPr>
        <p:spPr>
          <a:xfrm>
            <a:off x="1" y="113769"/>
            <a:ext cx="9144000" cy="590424"/>
          </a:xfrm>
        </p:spPr>
        <p:txBody>
          <a:bodyPr>
            <a:noAutofit/>
          </a:bodyPr>
          <a:lstStyle/>
          <a:p>
            <a:r>
              <a:rPr lang="en-US" sz="2400" b="1" dirty="0">
                <a:solidFill>
                  <a:srgbClr val="3EAF49"/>
                </a:solidFill>
                <a:latin typeface="Avenir Heavy"/>
              </a:rPr>
              <a:t>Position the Donor in the CENTER of the Solution</a:t>
            </a:r>
          </a:p>
        </p:txBody>
      </p:sp>
    </p:spTree>
    <p:extLst>
      <p:ext uri="{BB962C8B-B14F-4D97-AF65-F5344CB8AC3E}">
        <p14:creationId xmlns:p14="http://schemas.microsoft.com/office/powerpoint/2010/main" val="3769668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aster Seals Reaching New Heights Letter.jpg"/>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rcRect l="-3125" r="-721"/>
          <a:stretch>
            <a:fillRect/>
          </a:stretch>
        </p:blipFill>
        <p:spPr>
          <a:xfrm>
            <a:off x="412039" y="534963"/>
            <a:ext cx="8069263" cy="6783387"/>
          </a:xfrm>
        </p:spPr>
      </p:pic>
      <p:sp>
        <p:nvSpPr>
          <p:cNvPr id="3" name="Title 1"/>
          <p:cNvSpPr>
            <a:spLocks noGrp="1"/>
          </p:cNvSpPr>
          <p:nvPr>
            <p:ph type="title"/>
          </p:nvPr>
        </p:nvSpPr>
        <p:spPr>
          <a:xfrm>
            <a:off x="0" y="64223"/>
            <a:ext cx="9144000" cy="470740"/>
          </a:xfrm>
        </p:spPr>
        <p:txBody>
          <a:bodyPr>
            <a:noAutofit/>
          </a:bodyPr>
          <a:lstStyle/>
          <a:p>
            <a:r>
              <a:rPr lang="en-US" sz="2400" b="1" dirty="0">
                <a:solidFill>
                  <a:srgbClr val="3EAF49"/>
                </a:solidFill>
                <a:latin typeface="Avenir Heavy"/>
              </a:rPr>
              <a:t>Don’t be afraid to show personality and break the rules.</a:t>
            </a:r>
          </a:p>
        </p:txBody>
      </p:sp>
    </p:spTree>
    <p:extLst>
      <p:ext uri="{BB962C8B-B14F-4D97-AF65-F5344CB8AC3E}">
        <p14:creationId xmlns:p14="http://schemas.microsoft.com/office/powerpoint/2010/main" val="1925596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RP Cover Page.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681346"/>
            <a:ext cx="6807200" cy="6042683"/>
          </a:xfrm>
          <a:prstGeom prst="rect">
            <a:avLst/>
          </a:prstGeom>
        </p:spPr>
      </p:pic>
      <p:pic>
        <p:nvPicPr>
          <p:cNvPr id="4" name="Picture 3" descr="AARP Label.pd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080000">
            <a:off x="5293757" y="1619868"/>
            <a:ext cx="3516590" cy="2716420"/>
          </a:xfrm>
          <a:prstGeom prst="rect">
            <a:avLst/>
          </a:prstGeom>
          <a:ln>
            <a:solidFill>
              <a:schemeClr val="bg2"/>
            </a:solidFill>
          </a:ln>
        </p:spPr>
      </p:pic>
      <p:sp>
        <p:nvSpPr>
          <p:cNvPr id="2" name="Title 1"/>
          <p:cNvSpPr>
            <a:spLocks noGrp="1"/>
          </p:cNvSpPr>
          <p:nvPr>
            <p:ph type="title"/>
          </p:nvPr>
        </p:nvSpPr>
        <p:spPr>
          <a:xfrm>
            <a:off x="301752" y="-17744"/>
            <a:ext cx="8842248" cy="717112"/>
          </a:xfrm>
        </p:spPr>
        <p:txBody>
          <a:bodyPr>
            <a:noAutofit/>
          </a:bodyPr>
          <a:lstStyle/>
          <a:p>
            <a:r>
              <a:rPr lang="en-US" sz="2400" b="1" dirty="0">
                <a:solidFill>
                  <a:srgbClr val="3EAF49"/>
                </a:solidFill>
                <a:latin typeface="Avenir Heavy"/>
              </a:rPr>
              <a:t>Don’t shy away from long letters</a:t>
            </a:r>
          </a:p>
        </p:txBody>
      </p:sp>
    </p:spTree>
    <p:extLst>
      <p:ext uri="{BB962C8B-B14F-4D97-AF65-F5344CB8AC3E}">
        <p14:creationId xmlns:p14="http://schemas.microsoft.com/office/powerpoint/2010/main" val="4125769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31"/>
            <a:ext cx="8229600" cy="1143000"/>
          </a:xfrm>
        </p:spPr>
        <p:txBody>
          <a:bodyPr>
            <a:normAutofit/>
          </a:bodyPr>
          <a:lstStyle/>
          <a:p>
            <a:pPr algn="l"/>
            <a:r>
              <a:rPr lang="en-US" sz="3600" b="1" dirty="0">
                <a:solidFill>
                  <a:srgbClr val="3EAF49"/>
                </a:solidFill>
                <a:latin typeface="Avenir Heavy"/>
              </a:rPr>
              <a:t>Mini-Proposals</a:t>
            </a:r>
          </a:p>
        </p:txBody>
      </p:sp>
      <p:pic>
        <p:nvPicPr>
          <p:cNvPr id="4" name="Picture 3" descr="ICT 2010 Mini Proposal.pdf"/>
          <p:cNvPicPr>
            <a:picLocks noChangeAspect="1"/>
          </p:cNvPicPr>
          <p:nvPr/>
        </p:nvPicPr>
        <p:blipFill>
          <a:blip r:embed="rId3" cstate="email">
            <a:extLst>
              <a:ext uri="{28A0092B-C50C-407E-A947-70E740481C1C}">
                <a14:useLocalDpi xmlns:a14="http://schemas.microsoft.com/office/drawing/2010/main"/>
              </a:ext>
            </a:extLst>
          </a:blip>
          <a:srcRect l="9474" t="6667" r="8421" b="5000"/>
          <a:stretch>
            <a:fillRect/>
          </a:stretch>
        </p:blipFill>
        <p:spPr>
          <a:xfrm>
            <a:off x="4575061" y="228600"/>
            <a:ext cx="4457758" cy="6057886"/>
          </a:xfrm>
          <a:prstGeom prst="rect">
            <a:avLst/>
          </a:prstGeom>
        </p:spPr>
      </p:pic>
      <p:pic>
        <p:nvPicPr>
          <p:cNvPr id="3" name="Picture 2" descr="ICT 2010 Mini Proposal.pdf"/>
          <p:cNvPicPr>
            <a:picLocks noChangeAspect="1"/>
          </p:cNvPicPr>
          <p:nvPr/>
        </p:nvPicPr>
        <p:blipFill>
          <a:blip r:embed="rId4" cstate="email">
            <a:extLst>
              <a:ext uri="{28A0092B-C50C-407E-A947-70E740481C1C}">
                <a14:useLocalDpi xmlns:a14="http://schemas.microsoft.com/office/drawing/2010/main"/>
              </a:ext>
            </a:extLst>
          </a:blip>
          <a:srcRect l="6316" t="5000" r="8421" b="5000"/>
          <a:stretch>
            <a:fillRect/>
          </a:stretch>
        </p:blipFill>
        <p:spPr>
          <a:xfrm rot="20100000">
            <a:off x="1087381" y="1514546"/>
            <a:ext cx="4629178" cy="6172187"/>
          </a:xfrm>
          <a:prstGeom prst="rect">
            <a:avLst/>
          </a:prstGeom>
        </p:spPr>
      </p:pic>
    </p:spTree>
    <p:extLst>
      <p:ext uri="{BB962C8B-B14F-4D97-AF65-F5344CB8AC3E}">
        <p14:creationId xmlns:p14="http://schemas.microsoft.com/office/powerpoint/2010/main" val="2143238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7516" y="1684421"/>
            <a:ext cx="8309810" cy="4604084"/>
          </a:xfrm>
          <a:prstGeom prst="rect">
            <a:avLst/>
          </a:prstGeom>
          <a:noFill/>
        </p:spPr>
        <p:txBody>
          <a:bodyPr wrap="square" rtlCol="0">
            <a:noAutofit/>
          </a:bodyPr>
          <a:lstStyle/>
          <a:p>
            <a:endParaRPr lang="en-US"/>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505" y="359305"/>
            <a:ext cx="7844589" cy="5556584"/>
          </a:xfrm>
          <a:prstGeom prst="rect">
            <a:avLst/>
          </a:prstGeom>
        </p:spPr>
      </p:pic>
      <p:sp>
        <p:nvSpPr>
          <p:cNvPr id="4" name="Title 1"/>
          <p:cNvSpPr>
            <a:spLocks noGrp="1"/>
          </p:cNvSpPr>
          <p:nvPr>
            <p:ph type="title"/>
          </p:nvPr>
        </p:nvSpPr>
        <p:spPr>
          <a:xfrm>
            <a:off x="0" y="64223"/>
            <a:ext cx="9144000" cy="470740"/>
          </a:xfrm>
        </p:spPr>
        <p:txBody>
          <a:bodyPr>
            <a:noAutofit/>
          </a:bodyPr>
          <a:lstStyle/>
          <a:p>
            <a:pPr algn="r"/>
            <a:r>
              <a:rPr lang="en-US" sz="3200" b="1" dirty="0">
                <a:solidFill>
                  <a:srgbClr val="3EAF49"/>
                </a:solidFill>
                <a:latin typeface="Avenir Heavy"/>
              </a:rPr>
              <a:t>Report back to your donors</a:t>
            </a:r>
          </a:p>
        </p:txBody>
      </p:sp>
    </p:spTree>
    <p:extLst>
      <p:ext uri="{BB962C8B-B14F-4D97-AF65-F5344CB8AC3E}">
        <p14:creationId xmlns:p14="http://schemas.microsoft.com/office/powerpoint/2010/main" val="2047237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8211"/>
            <a:ext cx="8229600" cy="1143000"/>
          </a:xfrm>
        </p:spPr>
        <p:txBody>
          <a:bodyPr/>
          <a:lstStyle/>
          <a:p>
            <a:r>
              <a:rPr lang="en-US" b="1" dirty="0">
                <a:solidFill>
                  <a:srgbClr val="154E83"/>
                </a:solidFill>
                <a:latin typeface="Avenir Heavy"/>
                <a:cs typeface="Avenir Heavy"/>
              </a:rPr>
              <a:t>Key Takeaways</a:t>
            </a:r>
          </a:p>
        </p:txBody>
      </p:sp>
      <p:sp>
        <p:nvSpPr>
          <p:cNvPr id="3" name="Content Placeholder 2"/>
          <p:cNvSpPr>
            <a:spLocks noGrp="1"/>
          </p:cNvSpPr>
          <p:nvPr>
            <p:ph idx="1"/>
          </p:nvPr>
        </p:nvSpPr>
        <p:spPr/>
        <p:txBody>
          <a:bodyPr>
            <a:normAutofit/>
          </a:bodyPr>
          <a:lstStyle/>
          <a:p>
            <a:pPr marL="571500" indent="-457200">
              <a:spcAft>
                <a:spcPts val="1800"/>
              </a:spcAft>
            </a:pPr>
            <a:r>
              <a:rPr lang="en-US" b="1" dirty="0">
                <a:solidFill>
                  <a:srgbClr val="3EAF49"/>
                </a:solidFill>
              </a:rPr>
              <a:t>Put someone in charge of this group of donors </a:t>
            </a:r>
            <a:endParaRPr lang="en-US" sz="1050" b="1" dirty="0">
              <a:solidFill>
                <a:srgbClr val="3EAF49"/>
              </a:solidFill>
            </a:endParaRPr>
          </a:p>
          <a:p>
            <a:pPr marL="571500" indent="-457200">
              <a:spcAft>
                <a:spcPts val="1800"/>
              </a:spcAft>
            </a:pPr>
            <a:r>
              <a:rPr lang="en-US" b="1" dirty="0">
                <a:solidFill>
                  <a:srgbClr val="3EAF49"/>
                </a:solidFill>
              </a:rPr>
              <a:t>Build a bridge between major gifts and membership/direct response </a:t>
            </a:r>
          </a:p>
          <a:p>
            <a:pPr marL="571500" indent="-457200">
              <a:spcAft>
                <a:spcPts val="1800"/>
              </a:spcAft>
            </a:pPr>
            <a:r>
              <a:rPr lang="en-US" b="1" dirty="0">
                <a:solidFill>
                  <a:srgbClr val="3EAF49"/>
                </a:solidFill>
              </a:rPr>
              <a:t>Improve quality of solicitations and stewardship touches to this important group </a:t>
            </a:r>
          </a:p>
          <a:p>
            <a:pPr marL="114300" indent="0">
              <a:buNone/>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832602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387"/>
            <a:ext cx="8229600" cy="1143000"/>
          </a:xfrm>
          <a:noFill/>
        </p:spPr>
        <p:txBody>
          <a:bodyPr/>
          <a:lstStyle/>
          <a:p>
            <a:r>
              <a:rPr lang="en-US" b="1" dirty="0">
                <a:solidFill>
                  <a:srgbClr val="154E83"/>
                </a:solidFill>
                <a:latin typeface="Avenir Book" charset="0"/>
                <a:ea typeface="Avenir Book" charset="0"/>
                <a:cs typeface="Avenir Book" charset="0"/>
              </a:rPr>
              <a:t>Contact Us</a:t>
            </a:r>
          </a:p>
        </p:txBody>
      </p:sp>
      <p:sp>
        <p:nvSpPr>
          <p:cNvPr id="3" name="Content Placeholder 2"/>
          <p:cNvSpPr>
            <a:spLocks noGrp="1"/>
          </p:cNvSpPr>
          <p:nvPr>
            <p:ph idx="1"/>
          </p:nvPr>
        </p:nvSpPr>
        <p:spPr>
          <a:xfrm>
            <a:off x="1104900" y="1521220"/>
            <a:ext cx="6934200" cy="3526801"/>
          </a:xfrm>
        </p:spPr>
        <p:txBody>
          <a:bodyPr>
            <a:noAutofit/>
          </a:bodyPr>
          <a:lstStyle/>
          <a:p>
            <a:pPr marL="0" indent="0">
              <a:buNone/>
            </a:pPr>
            <a:r>
              <a:rPr lang="en-US" sz="2800" b="1" dirty="0">
                <a:solidFill>
                  <a:srgbClr val="3EAF49"/>
                </a:solidFill>
              </a:rPr>
              <a:t>Lori Held, Trout Unlimited</a:t>
            </a:r>
            <a:br>
              <a:rPr lang="en-US" sz="2800" dirty="0"/>
            </a:br>
            <a:r>
              <a:rPr lang="en-US" sz="2800" dirty="0"/>
              <a:t>Email:   </a:t>
            </a:r>
            <a:r>
              <a:rPr lang="en-US" sz="2800" b="1" dirty="0" err="1">
                <a:solidFill>
                  <a:srgbClr val="154E83"/>
                </a:solidFill>
              </a:rPr>
              <a:t>lheld@tu.org</a:t>
            </a:r>
            <a:endParaRPr lang="en-US" sz="2800" b="1" dirty="0">
              <a:solidFill>
                <a:srgbClr val="154E83"/>
              </a:solidFill>
            </a:endParaRPr>
          </a:p>
          <a:p>
            <a:pPr marL="0" indent="0">
              <a:buNone/>
            </a:pPr>
            <a:endParaRPr lang="en-US" sz="800" dirty="0"/>
          </a:p>
          <a:p>
            <a:pPr marL="0" indent="0">
              <a:buNone/>
            </a:pPr>
            <a:r>
              <a:rPr lang="en-US" sz="2800" b="1" dirty="0">
                <a:solidFill>
                  <a:srgbClr val="3EAF49"/>
                </a:solidFill>
              </a:rPr>
              <a:t>Julie Price, Impact Communications</a:t>
            </a:r>
            <a:br>
              <a:rPr lang="en-US" sz="2800" dirty="0"/>
            </a:br>
            <a:r>
              <a:rPr lang="en-US" sz="2800" dirty="0"/>
              <a:t>Email:  </a:t>
            </a:r>
            <a:r>
              <a:rPr lang="en-US" sz="2800" b="1" dirty="0" err="1">
                <a:solidFill>
                  <a:srgbClr val="154E83"/>
                </a:solidFill>
              </a:rPr>
              <a:t>jprice@impactdc.com</a:t>
            </a:r>
            <a:endParaRPr lang="en-US" sz="2800" b="1" dirty="0">
              <a:solidFill>
                <a:srgbClr val="154E83"/>
              </a:solidFill>
            </a:endParaRPr>
          </a:p>
          <a:p>
            <a:pPr marL="0" indent="0">
              <a:buNone/>
            </a:pPr>
            <a:endParaRPr lang="en-US" sz="800" dirty="0"/>
          </a:p>
          <a:p>
            <a:pPr marL="0" indent="0">
              <a:buNone/>
            </a:pPr>
            <a:r>
              <a:rPr lang="en-US" sz="2800" b="1" dirty="0">
                <a:solidFill>
                  <a:srgbClr val="3EAF49"/>
                </a:solidFill>
              </a:rPr>
              <a:t>Kathy Swayze, CFRE, Impact Communications</a:t>
            </a:r>
            <a:br>
              <a:rPr lang="en-US" sz="2800" dirty="0"/>
            </a:br>
            <a:r>
              <a:rPr lang="en-US" sz="2800" dirty="0"/>
              <a:t>Email:  </a:t>
            </a:r>
            <a:r>
              <a:rPr lang="en-US" sz="2800" b="1" dirty="0" err="1">
                <a:solidFill>
                  <a:srgbClr val="154E83"/>
                </a:solidFill>
              </a:rPr>
              <a:t>kswayze@impactdc.com</a:t>
            </a:r>
            <a:endParaRPr lang="en-US" sz="2800" b="1" dirty="0">
              <a:solidFill>
                <a:srgbClr val="154E83"/>
              </a:solidFill>
            </a:endParaRPr>
          </a:p>
        </p:txBody>
      </p:sp>
    </p:spTree>
    <p:extLst>
      <p:ext uri="{BB962C8B-B14F-4D97-AF65-F5344CB8AC3E}">
        <p14:creationId xmlns:p14="http://schemas.microsoft.com/office/powerpoint/2010/main" val="1457361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49669" y="3067944"/>
            <a:ext cx="6129123" cy="1075764"/>
          </a:xfrm>
          <a:prstGeom prst="rect">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360811" y="1214335"/>
            <a:ext cx="6506840" cy="3554819"/>
          </a:xfrm>
          <a:prstGeom prst="rect">
            <a:avLst/>
          </a:prstGeom>
          <a:noFill/>
        </p:spPr>
        <p:txBody>
          <a:bodyPr wrap="square" lIns="182880" tIns="182880" rIns="182880" rtlCol="0" anchor="t" anchorCtr="1">
            <a:spAutoFit/>
          </a:bodyPr>
          <a:lstStyle/>
          <a:p>
            <a:pPr marL="114300" indent="0">
              <a:buNone/>
            </a:pPr>
            <a:r>
              <a:rPr lang="en-US" sz="3600" b="1" dirty="0">
                <a:solidFill>
                  <a:srgbClr val="154E83"/>
                </a:solidFill>
              </a:rPr>
              <a:t>“When Harvard did a study after their last campaign, of their 254 million-dollar donors, 2 out of 3 started with first-time gifts of $100 or less.” </a:t>
            </a:r>
          </a:p>
          <a:p>
            <a:pPr marL="114300" indent="0">
              <a:buNone/>
            </a:pPr>
            <a:r>
              <a:rPr lang="en-US" sz="3600" dirty="0"/>
              <a:t> 				-- </a:t>
            </a:r>
            <a:r>
              <a:rPr lang="en-US" sz="3600" b="1" dirty="0"/>
              <a:t>Jerry </a:t>
            </a:r>
            <a:r>
              <a:rPr lang="en-US" sz="3600" b="1" dirty="0" err="1"/>
              <a:t>Panas</a:t>
            </a:r>
            <a:r>
              <a:rPr lang="en-US" sz="3600" b="1" dirty="0"/>
              <a:t>, 2017 </a:t>
            </a:r>
          </a:p>
        </p:txBody>
      </p:sp>
    </p:spTree>
    <p:extLst>
      <p:ext uri="{BB962C8B-B14F-4D97-AF65-F5344CB8AC3E}">
        <p14:creationId xmlns:p14="http://schemas.microsoft.com/office/powerpoint/2010/main" val="1554983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91100" y="5655230"/>
            <a:ext cx="1962150" cy="92333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609599" y="3756862"/>
            <a:ext cx="3422651" cy="1119938"/>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57200" y="323850"/>
            <a:ext cx="8229600" cy="1143000"/>
          </a:xfrm>
        </p:spPr>
        <p:txBody>
          <a:bodyPr>
            <a:noAutofit/>
          </a:bodyPr>
          <a:lstStyle/>
          <a:p>
            <a:pPr algn="l"/>
            <a:r>
              <a:rPr lang="en-US" sz="3700" b="1" dirty="0">
                <a:solidFill>
                  <a:srgbClr val="154E83"/>
                </a:solidFill>
              </a:rPr>
              <a:t>Percentage of High End Donors who made their original gift at less than $100</a:t>
            </a:r>
          </a:p>
        </p:txBody>
      </p:sp>
      <p:graphicFrame>
        <p:nvGraphicFramePr>
          <p:cNvPr id="6" name="Chart 5"/>
          <p:cNvGraphicFramePr>
            <a:graphicFrameLocks/>
          </p:cNvGraphicFramePr>
          <p:nvPr>
            <p:extLst>
              <p:ext uri="{D42A27DB-BD31-4B8C-83A1-F6EECF244321}">
                <p14:modId xmlns:p14="http://schemas.microsoft.com/office/powerpoint/2010/main" val="320066502"/>
              </p:ext>
            </p:extLst>
          </p:nvPr>
        </p:nvGraphicFramePr>
        <p:xfrm>
          <a:off x="4343401" y="239596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06139112"/>
              </p:ext>
            </p:extLst>
          </p:nvPr>
        </p:nvGraphicFramePr>
        <p:xfrm>
          <a:off x="609600" y="1857591"/>
          <a:ext cx="3422650" cy="3003333"/>
        </p:xfrm>
        <a:graphic>
          <a:graphicData uri="http://schemas.openxmlformats.org/drawingml/2006/table">
            <a:tbl>
              <a:tblPr>
                <a:tableStyleId>{5C22544A-7EE6-4342-B048-85BDC9FD1C3A}</a:tableStyleId>
              </a:tblPr>
              <a:tblGrid>
                <a:gridCol w="1184275">
                  <a:extLst>
                    <a:ext uri="{9D8B030D-6E8A-4147-A177-3AD203B41FA5}">
                      <a16:colId xmlns:a16="http://schemas.microsoft.com/office/drawing/2014/main" val="20000"/>
                    </a:ext>
                  </a:extLst>
                </a:gridCol>
                <a:gridCol w="2238375">
                  <a:extLst>
                    <a:ext uri="{9D8B030D-6E8A-4147-A177-3AD203B41FA5}">
                      <a16:colId xmlns:a16="http://schemas.microsoft.com/office/drawing/2014/main" val="20001"/>
                    </a:ext>
                  </a:extLst>
                </a:gridCol>
              </a:tblGrid>
              <a:tr h="0">
                <a:tc>
                  <a:txBody>
                    <a:bodyPr/>
                    <a:lstStyle/>
                    <a:p>
                      <a:pPr algn="l" fontAlgn="b"/>
                      <a:r>
                        <a:rPr lang="en-US" sz="1400" b="1" u="none" strike="noStrike" dirty="0">
                          <a:solidFill>
                            <a:schemeClr val="tx1"/>
                          </a:solidFill>
                          <a:effectLst/>
                          <a:latin typeface="+mn-lt"/>
                        </a:rPr>
                        <a:t>  Giving Level</a:t>
                      </a:r>
                      <a:endParaRPr lang="en-US" sz="1400" b="1" i="0" u="none" strike="noStrike" dirty="0">
                        <a:solidFill>
                          <a:schemeClr val="tx1"/>
                        </a:solidFill>
                        <a:effectLst/>
                        <a:latin typeface="+mn-lt"/>
                      </a:endParaRPr>
                    </a:p>
                  </a:txBody>
                  <a:tcPr marL="11106" marR="11106" marT="11106" marB="0" anchor="b">
                    <a:solidFill>
                      <a:schemeClr val="bg1">
                        <a:lumMod val="85000"/>
                      </a:schemeClr>
                    </a:solidFill>
                  </a:tcPr>
                </a:tc>
                <a:tc>
                  <a:txBody>
                    <a:bodyPr/>
                    <a:lstStyle/>
                    <a:p>
                      <a:pPr algn="r" fontAlgn="b"/>
                      <a:r>
                        <a:rPr lang="en-US" sz="1400" b="1" u="none" strike="noStrike" dirty="0">
                          <a:solidFill>
                            <a:schemeClr val="tx1"/>
                          </a:solidFill>
                          <a:effectLst/>
                          <a:latin typeface="+mn-lt"/>
                        </a:rPr>
                        <a:t>Percentage of High End Donors by Origin Amount</a:t>
                      </a:r>
                      <a:endParaRPr lang="en-US" sz="1400" b="1" i="0" u="none" strike="noStrike" dirty="0">
                        <a:solidFill>
                          <a:schemeClr val="tx1"/>
                        </a:solidFill>
                        <a:effectLst/>
                        <a:latin typeface="+mn-lt"/>
                      </a:endParaRPr>
                    </a:p>
                  </a:txBody>
                  <a:tcPr marL="11106" marR="11106" marT="11106" marB="0" anchor="b">
                    <a:solidFill>
                      <a:schemeClr val="bg1">
                        <a:lumMod val="85000"/>
                      </a:schemeClr>
                    </a:solidFill>
                  </a:tcPr>
                </a:tc>
                <a:extLst>
                  <a:ext uri="{0D108BD9-81ED-4DB2-BD59-A6C34878D82A}">
                    <a16:rowId xmlns:a16="http://schemas.microsoft.com/office/drawing/2014/main" val="10000"/>
                  </a:ext>
                </a:extLst>
              </a:tr>
              <a:tr h="233228">
                <a:tc>
                  <a:txBody>
                    <a:bodyPr/>
                    <a:lstStyle/>
                    <a:p>
                      <a:pPr algn="l" fontAlgn="b"/>
                      <a:endParaRPr lang="en-US" sz="1400" b="0" i="0" u="none" strike="noStrike" dirty="0">
                        <a:solidFill>
                          <a:srgbClr val="000000"/>
                        </a:solidFill>
                        <a:effectLst/>
                        <a:latin typeface="+mn-lt"/>
                      </a:endParaRPr>
                    </a:p>
                  </a:txBody>
                  <a:tcPr marL="11106" marR="11106" marT="11106" marB="0" anchor="b">
                    <a:noFill/>
                  </a:tcPr>
                </a:tc>
                <a:tc>
                  <a:txBody>
                    <a:bodyPr/>
                    <a:lstStyle/>
                    <a:p>
                      <a:pPr algn="l" fontAlgn="b"/>
                      <a:endParaRPr lang="en-US" sz="1400" b="0" i="0" u="none" strike="noStrike" dirty="0">
                        <a:solidFill>
                          <a:srgbClr val="000000"/>
                        </a:solidFill>
                        <a:effectLst/>
                        <a:latin typeface="+mn-lt"/>
                      </a:endParaRPr>
                    </a:p>
                  </a:txBody>
                  <a:tcPr marL="11106" marR="11106" marT="11106" marB="0" anchor="b">
                    <a:noFill/>
                  </a:tcPr>
                </a:tc>
                <a:extLst>
                  <a:ext uri="{0D108BD9-81ED-4DB2-BD59-A6C34878D82A}">
                    <a16:rowId xmlns:a16="http://schemas.microsoft.com/office/drawing/2014/main" val="10001"/>
                  </a:ext>
                </a:extLst>
              </a:tr>
              <a:tr h="233228">
                <a:tc>
                  <a:txBody>
                    <a:bodyPr/>
                    <a:lstStyle/>
                    <a:p>
                      <a:pPr algn="l" fontAlgn="b"/>
                      <a:r>
                        <a:rPr lang="en-US" sz="1400" u="none" strike="noStrike">
                          <a:effectLst/>
                          <a:latin typeface="+mn-lt"/>
                        </a:rPr>
                        <a:t>$1,000+</a:t>
                      </a:r>
                      <a:endParaRPr lang="en-US" sz="1400" b="0" i="0" u="none" strike="noStrike">
                        <a:solidFill>
                          <a:srgbClr val="000000"/>
                        </a:solidFill>
                        <a:effectLst/>
                        <a:latin typeface="+mn-lt"/>
                      </a:endParaRPr>
                    </a:p>
                  </a:txBody>
                  <a:tcPr marL="11106" marR="11106" marT="11106" marB="0" anchor="b">
                    <a:noFill/>
                  </a:tcPr>
                </a:tc>
                <a:tc>
                  <a:txBody>
                    <a:bodyPr/>
                    <a:lstStyle/>
                    <a:p>
                      <a:pPr algn="r" fontAlgn="b"/>
                      <a:r>
                        <a:rPr lang="nb-NO" sz="1400" u="none" strike="noStrike">
                          <a:effectLst/>
                          <a:latin typeface="+mn-lt"/>
                        </a:rPr>
                        <a:t>15.0%</a:t>
                      </a:r>
                      <a:endParaRPr lang="nb-NO" sz="1400" b="0" i="0" u="none" strike="noStrike">
                        <a:solidFill>
                          <a:srgbClr val="000000"/>
                        </a:solidFill>
                        <a:effectLst/>
                        <a:latin typeface="+mn-lt"/>
                      </a:endParaRPr>
                    </a:p>
                  </a:txBody>
                  <a:tcPr marL="11106" marR="11106" marT="11106" marB="0" anchor="b">
                    <a:noFill/>
                  </a:tcPr>
                </a:tc>
                <a:extLst>
                  <a:ext uri="{0D108BD9-81ED-4DB2-BD59-A6C34878D82A}">
                    <a16:rowId xmlns:a16="http://schemas.microsoft.com/office/drawing/2014/main" val="10002"/>
                  </a:ext>
                </a:extLst>
              </a:tr>
              <a:tr h="233228">
                <a:tc>
                  <a:txBody>
                    <a:bodyPr/>
                    <a:lstStyle/>
                    <a:p>
                      <a:pPr algn="l" fontAlgn="b"/>
                      <a:r>
                        <a:rPr lang="en-US" sz="1400" u="none" strike="noStrike">
                          <a:effectLst/>
                          <a:latin typeface="+mn-lt"/>
                        </a:rPr>
                        <a:t>$500 - 999</a:t>
                      </a:r>
                      <a:endParaRPr lang="en-US" sz="1400" b="0" i="0" u="none" strike="noStrike">
                        <a:solidFill>
                          <a:srgbClr val="000000"/>
                        </a:solidFill>
                        <a:effectLst/>
                        <a:latin typeface="+mn-lt"/>
                      </a:endParaRPr>
                    </a:p>
                  </a:txBody>
                  <a:tcPr marL="11106" marR="11106" marT="11106" marB="0" anchor="b">
                    <a:noFill/>
                  </a:tcPr>
                </a:tc>
                <a:tc>
                  <a:txBody>
                    <a:bodyPr/>
                    <a:lstStyle/>
                    <a:p>
                      <a:pPr algn="r" fontAlgn="b"/>
                      <a:r>
                        <a:rPr lang="hr-HR" sz="1400" u="none" strike="noStrike" dirty="0">
                          <a:effectLst/>
                          <a:latin typeface="+mn-lt"/>
                        </a:rPr>
                        <a:t>3.2%</a:t>
                      </a:r>
                      <a:endParaRPr lang="hr-HR" sz="1400" b="0" i="0" u="none" strike="noStrike" dirty="0">
                        <a:solidFill>
                          <a:srgbClr val="000000"/>
                        </a:solidFill>
                        <a:effectLst/>
                        <a:latin typeface="+mn-lt"/>
                      </a:endParaRPr>
                    </a:p>
                  </a:txBody>
                  <a:tcPr marL="11106" marR="11106" marT="11106" marB="0" anchor="b">
                    <a:noFill/>
                  </a:tcPr>
                </a:tc>
                <a:extLst>
                  <a:ext uri="{0D108BD9-81ED-4DB2-BD59-A6C34878D82A}">
                    <a16:rowId xmlns:a16="http://schemas.microsoft.com/office/drawing/2014/main" val="10003"/>
                  </a:ext>
                </a:extLst>
              </a:tr>
              <a:tr h="233228">
                <a:tc>
                  <a:txBody>
                    <a:bodyPr/>
                    <a:lstStyle/>
                    <a:p>
                      <a:pPr algn="l" fontAlgn="b"/>
                      <a:r>
                        <a:rPr lang="en-US" sz="1400" u="none" strike="noStrike">
                          <a:effectLst/>
                          <a:latin typeface="+mn-lt"/>
                        </a:rPr>
                        <a:t>$250 - 499</a:t>
                      </a:r>
                      <a:endParaRPr lang="en-US" sz="1400" b="0" i="0" u="none" strike="noStrike">
                        <a:solidFill>
                          <a:srgbClr val="000000"/>
                        </a:solidFill>
                        <a:effectLst/>
                        <a:latin typeface="+mn-lt"/>
                      </a:endParaRPr>
                    </a:p>
                  </a:txBody>
                  <a:tcPr marL="11106" marR="11106" marT="11106" marB="0" anchor="b">
                    <a:noFill/>
                  </a:tcPr>
                </a:tc>
                <a:tc>
                  <a:txBody>
                    <a:bodyPr/>
                    <a:lstStyle/>
                    <a:p>
                      <a:pPr algn="r" fontAlgn="b"/>
                      <a:r>
                        <a:rPr lang="hr-HR" sz="1400" u="none" strike="noStrike" dirty="0">
                          <a:effectLst/>
                          <a:latin typeface="+mn-lt"/>
                        </a:rPr>
                        <a:t>2.3%</a:t>
                      </a:r>
                      <a:endParaRPr lang="hr-HR" sz="1400" b="0" i="0" u="none" strike="noStrike" dirty="0">
                        <a:solidFill>
                          <a:srgbClr val="000000"/>
                        </a:solidFill>
                        <a:effectLst/>
                        <a:latin typeface="+mn-lt"/>
                      </a:endParaRPr>
                    </a:p>
                  </a:txBody>
                  <a:tcPr marL="11106" marR="11106" marT="11106" marB="0" anchor="b">
                    <a:noFill/>
                  </a:tcPr>
                </a:tc>
                <a:extLst>
                  <a:ext uri="{0D108BD9-81ED-4DB2-BD59-A6C34878D82A}">
                    <a16:rowId xmlns:a16="http://schemas.microsoft.com/office/drawing/2014/main" val="10004"/>
                  </a:ext>
                </a:extLst>
              </a:tr>
              <a:tr h="233228">
                <a:tc>
                  <a:txBody>
                    <a:bodyPr/>
                    <a:lstStyle/>
                    <a:p>
                      <a:pPr algn="l" fontAlgn="b"/>
                      <a:r>
                        <a:rPr lang="en-US" sz="1400" u="none" strike="noStrike">
                          <a:effectLst/>
                          <a:latin typeface="+mn-lt"/>
                        </a:rPr>
                        <a:t>$100 - 249</a:t>
                      </a:r>
                      <a:endParaRPr lang="en-US" sz="1400" b="0" i="0" u="none" strike="noStrike">
                        <a:solidFill>
                          <a:srgbClr val="000000"/>
                        </a:solidFill>
                        <a:effectLst/>
                        <a:latin typeface="+mn-lt"/>
                      </a:endParaRPr>
                    </a:p>
                  </a:txBody>
                  <a:tcPr marL="11106" marR="11106" marT="11106" marB="0" anchor="b">
                    <a:noFill/>
                  </a:tcPr>
                </a:tc>
                <a:tc>
                  <a:txBody>
                    <a:bodyPr/>
                    <a:lstStyle/>
                    <a:p>
                      <a:pPr algn="r" fontAlgn="b"/>
                      <a:r>
                        <a:rPr lang="hr-HR" sz="1400" u="none" strike="noStrike" dirty="0">
                          <a:effectLst/>
                          <a:latin typeface="+mn-lt"/>
                        </a:rPr>
                        <a:t>6.0%</a:t>
                      </a:r>
                      <a:endParaRPr lang="hr-HR" sz="1400" b="0" i="0" u="none" strike="noStrike" dirty="0">
                        <a:solidFill>
                          <a:srgbClr val="000000"/>
                        </a:solidFill>
                        <a:effectLst/>
                        <a:latin typeface="+mn-lt"/>
                      </a:endParaRPr>
                    </a:p>
                  </a:txBody>
                  <a:tcPr marL="11106" marR="11106" marT="11106" marB="0" anchor="b">
                    <a:noFill/>
                  </a:tcPr>
                </a:tc>
                <a:extLst>
                  <a:ext uri="{0D108BD9-81ED-4DB2-BD59-A6C34878D82A}">
                    <a16:rowId xmlns:a16="http://schemas.microsoft.com/office/drawing/2014/main" val="10005"/>
                  </a:ext>
                </a:extLst>
              </a:tr>
              <a:tr h="233228">
                <a:tc>
                  <a:txBody>
                    <a:bodyPr/>
                    <a:lstStyle/>
                    <a:p>
                      <a:pPr algn="l" fontAlgn="b"/>
                      <a:r>
                        <a:rPr lang="en-US" sz="1400" u="none" strike="noStrike">
                          <a:effectLst/>
                          <a:latin typeface="+mn-lt"/>
                        </a:rPr>
                        <a:t>$75 - 99</a:t>
                      </a:r>
                      <a:endParaRPr lang="en-US" sz="1400" b="0" i="0" u="none" strike="noStrike">
                        <a:solidFill>
                          <a:srgbClr val="000000"/>
                        </a:solidFill>
                        <a:effectLst/>
                        <a:latin typeface="+mn-lt"/>
                      </a:endParaRPr>
                    </a:p>
                  </a:txBody>
                  <a:tcPr marL="11106" marR="11106" marT="11106" marB="0" anchor="b">
                    <a:noFill/>
                  </a:tcPr>
                </a:tc>
                <a:tc>
                  <a:txBody>
                    <a:bodyPr/>
                    <a:lstStyle/>
                    <a:p>
                      <a:pPr algn="r" fontAlgn="b"/>
                      <a:r>
                        <a:rPr lang="hr-HR" sz="1400" u="none" strike="noStrike" dirty="0">
                          <a:effectLst/>
                          <a:latin typeface="+mn-lt"/>
                        </a:rPr>
                        <a:t>1.3%</a:t>
                      </a:r>
                      <a:endParaRPr lang="hr-HR" sz="1400" b="0" i="0" u="none" strike="noStrike" dirty="0">
                        <a:solidFill>
                          <a:srgbClr val="000000"/>
                        </a:solidFill>
                        <a:effectLst/>
                        <a:latin typeface="+mn-lt"/>
                      </a:endParaRPr>
                    </a:p>
                  </a:txBody>
                  <a:tcPr marL="11106" marR="11106" marT="11106" marB="0" anchor="b">
                    <a:noFill/>
                  </a:tcPr>
                </a:tc>
                <a:extLst>
                  <a:ext uri="{0D108BD9-81ED-4DB2-BD59-A6C34878D82A}">
                    <a16:rowId xmlns:a16="http://schemas.microsoft.com/office/drawing/2014/main" val="10006"/>
                  </a:ext>
                </a:extLst>
              </a:tr>
              <a:tr h="233228">
                <a:tc>
                  <a:txBody>
                    <a:bodyPr/>
                    <a:lstStyle/>
                    <a:p>
                      <a:pPr algn="l" fontAlgn="b"/>
                      <a:r>
                        <a:rPr lang="en-US" sz="1400" u="none" strike="noStrike">
                          <a:effectLst/>
                          <a:latin typeface="+mn-lt"/>
                        </a:rPr>
                        <a:t>$50 - 74</a:t>
                      </a:r>
                      <a:endParaRPr lang="en-US" sz="1400" b="0" i="0" u="none" strike="noStrike">
                        <a:solidFill>
                          <a:srgbClr val="000000"/>
                        </a:solidFill>
                        <a:effectLst/>
                        <a:latin typeface="+mn-lt"/>
                      </a:endParaRPr>
                    </a:p>
                  </a:txBody>
                  <a:tcPr marL="11106" marR="11106" marT="11106" marB="0" anchor="b">
                    <a:noFill/>
                  </a:tcPr>
                </a:tc>
                <a:tc>
                  <a:txBody>
                    <a:bodyPr/>
                    <a:lstStyle/>
                    <a:p>
                      <a:pPr algn="r" fontAlgn="b"/>
                      <a:r>
                        <a:rPr lang="hr-HR" sz="1400" u="none" strike="noStrike" dirty="0">
                          <a:effectLst/>
                          <a:latin typeface="+mn-lt"/>
                        </a:rPr>
                        <a:t>8.6%</a:t>
                      </a:r>
                      <a:endParaRPr lang="hr-HR" sz="1400" b="0" i="0" u="none" strike="noStrike" dirty="0">
                        <a:solidFill>
                          <a:srgbClr val="000000"/>
                        </a:solidFill>
                        <a:effectLst/>
                        <a:latin typeface="+mn-lt"/>
                      </a:endParaRPr>
                    </a:p>
                  </a:txBody>
                  <a:tcPr marL="11106" marR="11106" marT="11106" marB="0" anchor="b">
                    <a:noFill/>
                  </a:tcPr>
                </a:tc>
                <a:extLst>
                  <a:ext uri="{0D108BD9-81ED-4DB2-BD59-A6C34878D82A}">
                    <a16:rowId xmlns:a16="http://schemas.microsoft.com/office/drawing/2014/main" val="10007"/>
                  </a:ext>
                </a:extLst>
              </a:tr>
              <a:tr h="233228">
                <a:tc>
                  <a:txBody>
                    <a:bodyPr/>
                    <a:lstStyle/>
                    <a:p>
                      <a:pPr algn="l" fontAlgn="b"/>
                      <a:r>
                        <a:rPr lang="en-US" sz="1400" u="none" strike="noStrike">
                          <a:effectLst/>
                          <a:latin typeface="+mn-lt"/>
                        </a:rPr>
                        <a:t>$35 - 49</a:t>
                      </a:r>
                      <a:endParaRPr lang="en-US" sz="1400" b="0" i="0" u="none" strike="noStrike">
                        <a:solidFill>
                          <a:srgbClr val="000000"/>
                        </a:solidFill>
                        <a:effectLst/>
                        <a:latin typeface="+mn-lt"/>
                      </a:endParaRPr>
                    </a:p>
                  </a:txBody>
                  <a:tcPr marL="11106" marR="11106" marT="11106" marB="0" anchor="b">
                    <a:noFill/>
                  </a:tcPr>
                </a:tc>
                <a:tc>
                  <a:txBody>
                    <a:bodyPr/>
                    <a:lstStyle/>
                    <a:p>
                      <a:pPr algn="r" fontAlgn="b"/>
                      <a:r>
                        <a:rPr lang="pt-BR" sz="1400" u="none" strike="noStrike" dirty="0">
                          <a:effectLst/>
                          <a:latin typeface="+mn-lt"/>
                        </a:rPr>
                        <a:t>11.9%</a:t>
                      </a:r>
                      <a:endParaRPr lang="pt-BR" sz="1400" b="0" i="0" u="none" strike="noStrike" dirty="0">
                        <a:solidFill>
                          <a:srgbClr val="000000"/>
                        </a:solidFill>
                        <a:effectLst/>
                        <a:latin typeface="+mn-lt"/>
                      </a:endParaRPr>
                    </a:p>
                  </a:txBody>
                  <a:tcPr marL="11106" marR="11106" marT="11106" marB="0" anchor="b">
                    <a:noFill/>
                  </a:tcPr>
                </a:tc>
                <a:extLst>
                  <a:ext uri="{0D108BD9-81ED-4DB2-BD59-A6C34878D82A}">
                    <a16:rowId xmlns:a16="http://schemas.microsoft.com/office/drawing/2014/main" val="10008"/>
                  </a:ext>
                </a:extLst>
              </a:tr>
              <a:tr h="233228">
                <a:tc>
                  <a:txBody>
                    <a:bodyPr/>
                    <a:lstStyle/>
                    <a:p>
                      <a:pPr algn="l" fontAlgn="b"/>
                      <a:r>
                        <a:rPr lang="en-US" sz="1400" u="none" strike="noStrike">
                          <a:effectLst/>
                          <a:latin typeface="+mn-lt"/>
                        </a:rPr>
                        <a:t>$25 - 34</a:t>
                      </a:r>
                      <a:endParaRPr lang="en-US" sz="1400" b="0" i="0" u="none" strike="noStrike">
                        <a:solidFill>
                          <a:srgbClr val="000000"/>
                        </a:solidFill>
                        <a:effectLst/>
                        <a:latin typeface="+mn-lt"/>
                      </a:endParaRPr>
                    </a:p>
                  </a:txBody>
                  <a:tcPr marL="11106" marR="11106" marT="11106" marB="0" anchor="b">
                    <a:noFill/>
                  </a:tcPr>
                </a:tc>
                <a:tc>
                  <a:txBody>
                    <a:bodyPr/>
                    <a:lstStyle/>
                    <a:p>
                      <a:pPr algn="r" fontAlgn="b"/>
                      <a:r>
                        <a:rPr lang="hr-HR" sz="1400" u="none" strike="noStrike" dirty="0">
                          <a:effectLst/>
                          <a:latin typeface="+mn-lt"/>
                        </a:rPr>
                        <a:t>35.4%</a:t>
                      </a:r>
                      <a:endParaRPr lang="hr-HR" sz="1400" b="0" i="0" u="none" strike="noStrike" dirty="0">
                        <a:solidFill>
                          <a:srgbClr val="000000"/>
                        </a:solidFill>
                        <a:effectLst/>
                        <a:latin typeface="+mn-lt"/>
                      </a:endParaRPr>
                    </a:p>
                  </a:txBody>
                  <a:tcPr marL="11106" marR="11106" marT="11106" marB="0" anchor="b">
                    <a:noFill/>
                  </a:tcPr>
                </a:tc>
                <a:extLst>
                  <a:ext uri="{0D108BD9-81ED-4DB2-BD59-A6C34878D82A}">
                    <a16:rowId xmlns:a16="http://schemas.microsoft.com/office/drawing/2014/main" val="10009"/>
                  </a:ext>
                </a:extLst>
              </a:tr>
              <a:tr h="233228">
                <a:tc>
                  <a:txBody>
                    <a:bodyPr/>
                    <a:lstStyle/>
                    <a:p>
                      <a:pPr algn="l" fontAlgn="b"/>
                      <a:r>
                        <a:rPr lang="en-US" sz="1400" u="none" strike="noStrike">
                          <a:effectLst/>
                          <a:latin typeface="+mn-lt"/>
                        </a:rPr>
                        <a:t>$10 - 24</a:t>
                      </a:r>
                      <a:endParaRPr lang="en-US" sz="1400" b="0" i="0" u="none" strike="noStrike">
                        <a:solidFill>
                          <a:srgbClr val="000000"/>
                        </a:solidFill>
                        <a:effectLst/>
                        <a:latin typeface="+mn-lt"/>
                      </a:endParaRPr>
                    </a:p>
                  </a:txBody>
                  <a:tcPr marL="11106" marR="11106" marT="11106" marB="0" anchor="b">
                    <a:noFill/>
                  </a:tcPr>
                </a:tc>
                <a:tc>
                  <a:txBody>
                    <a:bodyPr/>
                    <a:lstStyle/>
                    <a:p>
                      <a:pPr algn="r" fontAlgn="b"/>
                      <a:r>
                        <a:rPr lang="hr-HR" sz="1400" u="none" strike="noStrike" dirty="0">
                          <a:effectLst/>
                          <a:latin typeface="+mn-lt"/>
                        </a:rPr>
                        <a:t>16.1%</a:t>
                      </a:r>
                      <a:endParaRPr lang="hr-HR" sz="1400" b="0" i="0" u="none" strike="noStrike" dirty="0">
                        <a:solidFill>
                          <a:srgbClr val="000000"/>
                        </a:solidFill>
                        <a:effectLst/>
                        <a:latin typeface="+mn-lt"/>
                      </a:endParaRPr>
                    </a:p>
                  </a:txBody>
                  <a:tcPr marL="11106" marR="11106" marT="11106" marB="0" anchor="b">
                    <a:noFill/>
                  </a:tcPr>
                </a:tc>
                <a:extLst>
                  <a:ext uri="{0D108BD9-81ED-4DB2-BD59-A6C34878D82A}">
                    <a16:rowId xmlns:a16="http://schemas.microsoft.com/office/drawing/2014/main" val="10010"/>
                  </a:ext>
                </a:extLst>
              </a:tr>
              <a:tr h="233228">
                <a:tc>
                  <a:txBody>
                    <a:bodyPr/>
                    <a:lstStyle/>
                    <a:p>
                      <a:pPr algn="l" fontAlgn="b"/>
                      <a:r>
                        <a:rPr lang="en-US" sz="1400" u="none" strike="noStrike">
                          <a:effectLst/>
                          <a:latin typeface="+mn-lt"/>
                        </a:rPr>
                        <a:t>Less than $10</a:t>
                      </a:r>
                      <a:endParaRPr lang="en-US" sz="1400" b="0" i="0" u="none" strike="noStrike">
                        <a:solidFill>
                          <a:srgbClr val="000000"/>
                        </a:solidFill>
                        <a:effectLst/>
                        <a:latin typeface="+mn-lt"/>
                      </a:endParaRPr>
                    </a:p>
                  </a:txBody>
                  <a:tcPr marL="11106" marR="11106" marT="11106" marB="0" anchor="b">
                    <a:noFill/>
                  </a:tcPr>
                </a:tc>
                <a:tc>
                  <a:txBody>
                    <a:bodyPr/>
                    <a:lstStyle/>
                    <a:p>
                      <a:pPr algn="r" fontAlgn="b"/>
                      <a:r>
                        <a:rPr lang="hr-HR" sz="1400" u="none" strike="noStrike" dirty="0">
                          <a:effectLst/>
                          <a:latin typeface="+mn-lt"/>
                        </a:rPr>
                        <a:t>0.2%</a:t>
                      </a:r>
                      <a:endParaRPr lang="hr-HR" sz="1400" b="0" i="0" u="none" strike="noStrike" dirty="0">
                        <a:solidFill>
                          <a:srgbClr val="000000"/>
                        </a:solidFill>
                        <a:effectLst/>
                        <a:latin typeface="+mn-lt"/>
                      </a:endParaRPr>
                    </a:p>
                  </a:txBody>
                  <a:tcPr marL="11106" marR="11106" marT="11106" marB="0" anchor="b">
                    <a:noFill/>
                  </a:tcPr>
                </a:tc>
                <a:extLst>
                  <a:ext uri="{0D108BD9-81ED-4DB2-BD59-A6C34878D82A}">
                    <a16:rowId xmlns:a16="http://schemas.microsoft.com/office/drawing/2014/main" val="10011"/>
                  </a:ext>
                </a:extLst>
              </a:tr>
            </a:tbl>
          </a:graphicData>
        </a:graphic>
      </p:graphicFrame>
      <p:sp>
        <p:nvSpPr>
          <p:cNvPr id="10" name="TextBox 9"/>
          <p:cNvSpPr txBox="1"/>
          <p:nvPr/>
        </p:nvSpPr>
        <p:spPr>
          <a:xfrm>
            <a:off x="6800850" y="1617812"/>
            <a:ext cx="1962150" cy="923330"/>
          </a:xfrm>
          <a:prstGeom prst="rect">
            <a:avLst/>
          </a:prstGeom>
          <a:noFill/>
        </p:spPr>
        <p:txBody>
          <a:bodyPr wrap="square" rtlCol="0">
            <a:spAutoFit/>
          </a:bodyPr>
          <a:lstStyle/>
          <a:p>
            <a:r>
              <a:rPr lang="en-US" b="1" dirty="0"/>
              <a:t>Donors who made original gift at $100 or more</a:t>
            </a:r>
          </a:p>
        </p:txBody>
      </p:sp>
      <p:sp>
        <p:nvSpPr>
          <p:cNvPr id="11" name="TextBox 10"/>
          <p:cNvSpPr txBox="1"/>
          <p:nvPr/>
        </p:nvSpPr>
        <p:spPr>
          <a:xfrm>
            <a:off x="4991100" y="5655230"/>
            <a:ext cx="1962150" cy="923330"/>
          </a:xfrm>
          <a:prstGeom prst="rect">
            <a:avLst/>
          </a:prstGeom>
          <a:noFill/>
        </p:spPr>
        <p:txBody>
          <a:bodyPr wrap="square" rtlCol="0">
            <a:spAutoFit/>
          </a:bodyPr>
          <a:lstStyle/>
          <a:p>
            <a:r>
              <a:rPr lang="en-US" b="1" dirty="0"/>
              <a:t>Donors who made original gift at less than $100</a:t>
            </a:r>
          </a:p>
        </p:txBody>
      </p:sp>
      <p:sp>
        <p:nvSpPr>
          <p:cNvPr id="12" name="Left Arrow 11"/>
          <p:cNvSpPr/>
          <p:nvPr/>
        </p:nvSpPr>
        <p:spPr>
          <a:xfrm rot="20004911">
            <a:off x="7734302" y="2541142"/>
            <a:ext cx="838200" cy="704850"/>
          </a:xfrm>
          <a:prstGeom prst="leftArrow">
            <a:avLst/>
          </a:prstGeom>
          <a:solidFill>
            <a:srgbClr val="154E8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 Arrow 12"/>
          <p:cNvSpPr/>
          <p:nvPr/>
        </p:nvSpPr>
        <p:spPr>
          <a:xfrm rot="7078950">
            <a:off x="5213216" y="4825803"/>
            <a:ext cx="838200" cy="704850"/>
          </a:xfrm>
          <a:prstGeom prst="leftArrow">
            <a:avLst/>
          </a:prstGeom>
          <a:solidFill>
            <a:srgbClr val="3EAF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5166" y="5204338"/>
            <a:ext cx="1195333" cy="1475720"/>
          </a:xfrm>
          <a:prstGeom prst="rect">
            <a:avLst/>
          </a:prstGeom>
        </p:spPr>
      </p:pic>
    </p:spTree>
    <p:extLst>
      <p:ext uri="{BB962C8B-B14F-4D97-AF65-F5344CB8AC3E}">
        <p14:creationId xmlns:p14="http://schemas.microsoft.com/office/powerpoint/2010/main" val="201739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a:solidFill>
                  <a:srgbClr val="154E83"/>
                </a:solidFill>
                <a:latin typeface="Avenir Heavy"/>
                <a:cs typeface="Avenir Heavy"/>
              </a:rPr>
              <a:t>Why is this a Challenge? </a:t>
            </a:r>
          </a:p>
        </p:txBody>
      </p:sp>
      <p:sp>
        <p:nvSpPr>
          <p:cNvPr id="3" name="Content Placeholder 2"/>
          <p:cNvSpPr>
            <a:spLocks noGrp="1"/>
          </p:cNvSpPr>
          <p:nvPr>
            <p:ph idx="1"/>
          </p:nvPr>
        </p:nvSpPr>
        <p:spPr>
          <a:xfrm>
            <a:off x="457200" y="1705304"/>
            <a:ext cx="8229600" cy="4780503"/>
          </a:xfrm>
        </p:spPr>
        <p:txBody>
          <a:bodyPr>
            <a:normAutofit fontScale="92500" lnSpcReduction="10000"/>
          </a:bodyPr>
          <a:lstStyle/>
          <a:p>
            <a:pPr marL="628650" indent="-514350">
              <a:spcAft>
                <a:spcPts val="1200"/>
              </a:spcAft>
              <a:buFont typeface="+mj-lt"/>
              <a:buAutoNum type="arabicPeriod"/>
            </a:pPr>
            <a:r>
              <a:rPr lang="en-US" dirty="0"/>
              <a:t>Mid-Level donors are in an “in between” space where budget dollars have not been allocated.</a:t>
            </a:r>
          </a:p>
          <a:p>
            <a:pPr marL="628650" indent="-514350">
              <a:spcAft>
                <a:spcPts val="1200"/>
              </a:spcAft>
              <a:buFont typeface="+mj-lt"/>
              <a:buAutoNum type="arabicPeriod"/>
            </a:pPr>
            <a:r>
              <a:rPr lang="en-US" dirty="0"/>
              <a:t>Success means borrowing from major gifts and direct strategies—and teams are often too “</a:t>
            </a:r>
            <a:r>
              <a:rPr lang="en-US" dirty="0" err="1"/>
              <a:t>siloed</a:t>
            </a:r>
            <a:r>
              <a:rPr lang="en-US" dirty="0"/>
              <a:t>” for close collaboration.</a:t>
            </a:r>
          </a:p>
          <a:p>
            <a:pPr marL="628650" indent="-514350">
              <a:spcAft>
                <a:spcPts val="1200"/>
              </a:spcAft>
              <a:buFont typeface="+mj-lt"/>
              <a:buAutoNum type="arabicPeriod"/>
            </a:pPr>
            <a:r>
              <a:rPr lang="en-US" dirty="0"/>
              <a:t>“Major Gifts in the Mail” is an odd concept </a:t>
            </a:r>
            <a:br>
              <a:rPr lang="en-US" dirty="0"/>
            </a:br>
            <a:r>
              <a:rPr lang="en-US" dirty="0"/>
              <a:t>for some.</a:t>
            </a:r>
          </a:p>
          <a:p>
            <a:pPr marL="628650" indent="-514350">
              <a:spcAft>
                <a:spcPts val="1200"/>
              </a:spcAft>
              <a:buFont typeface="+mj-lt"/>
              <a:buAutoNum type="arabicPeriod"/>
            </a:pPr>
            <a:r>
              <a:rPr lang="en-US" dirty="0"/>
              <a:t>Case for giving for mid-level donors is different from low dollar donors.</a:t>
            </a:r>
          </a:p>
          <a:p>
            <a:pPr marL="571500" indent="-457200">
              <a:buAutoNum type="arabicPeriod"/>
            </a:pPr>
            <a:endParaRPr lang="en-US" dirty="0"/>
          </a:p>
        </p:txBody>
      </p:sp>
    </p:spTree>
    <p:extLst>
      <p:ext uri="{BB962C8B-B14F-4D97-AF65-F5344CB8AC3E}">
        <p14:creationId xmlns:p14="http://schemas.microsoft.com/office/powerpoint/2010/main" val="163173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1879"/>
            <a:ext cx="9144000" cy="1143000"/>
          </a:xfrm>
        </p:spPr>
        <p:txBody>
          <a:bodyPr>
            <a:noAutofit/>
          </a:bodyPr>
          <a:lstStyle/>
          <a:p>
            <a:r>
              <a:rPr lang="en-US" b="1" dirty="0">
                <a:solidFill>
                  <a:srgbClr val="3EAF49"/>
                </a:solidFill>
                <a:latin typeface="Avenir Heavy"/>
              </a:rPr>
              <a:t>Can we all get along?  </a:t>
            </a:r>
          </a:p>
        </p:txBody>
      </p:sp>
      <p:pic>
        <p:nvPicPr>
          <p:cNvPr id="5" name="Content Placeholder 4" descr="BizWoman.jpg"/>
          <p:cNvPicPr>
            <a:picLocks noGrp="1" noChangeAspect="1"/>
          </p:cNvPicPr>
          <p:nvPr>
            <p:ph sz="half" idx="4294967295"/>
          </p:nvPr>
        </p:nvPicPr>
        <p:blipFill>
          <a:blip r:embed="rId3" cstate="email">
            <a:extLst>
              <a:ext uri="{28A0092B-C50C-407E-A947-70E740481C1C}">
                <a14:useLocalDpi xmlns:a14="http://schemas.microsoft.com/office/drawing/2010/main"/>
              </a:ext>
            </a:extLst>
          </a:blip>
          <a:srcRect l="-14668" r="-14668"/>
          <a:stretch>
            <a:fillRect/>
          </a:stretch>
        </p:blipFill>
        <p:spPr>
          <a:xfrm>
            <a:off x="0" y="1310281"/>
            <a:ext cx="3131581" cy="3630123"/>
          </a:xfrm>
        </p:spPr>
      </p:pic>
      <p:pic>
        <p:nvPicPr>
          <p:cNvPr id="9" name="Picture 8" descr="MP90017881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7272" y="1310282"/>
            <a:ext cx="2468880" cy="3657600"/>
          </a:xfrm>
          <a:prstGeom prst="rect">
            <a:avLst/>
          </a:prstGeom>
        </p:spPr>
      </p:pic>
      <p:pic>
        <p:nvPicPr>
          <p:cNvPr id="8" name="Picture 7" descr="MP90040968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4970" y="3615580"/>
            <a:ext cx="2704604" cy="2704604"/>
          </a:xfrm>
          <a:prstGeom prst="rect">
            <a:avLst/>
          </a:prstGeom>
        </p:spPr>
      </p:pic>
      <p:pic>
        <p:nvPicPr>
          <p:cNvPr id="11" name="Picture 10" descr="MP900411786.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31581" y="1310281"/>
            <a:ext cx="2631282" cy="3454400"/>
          </a:xfrm>
          <a:prstGeom prst="rect">
            <a:avLst/>
          </a:prstGeom>
        </p:spPr>
      </p:pic>
      <p:pic>
        <p:nvPicPr>
          <p:cNvPr id="10" name="Picture 9" descr="MP900442947.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62487" y="3615580"/>
            <a:ext cx="2035840" cy="3050162"/>
          </a:xfrm>
          <a:prstGeom prst="rect">
            <a:avLst/>
          </a:prstGeom>
        </p:spPr>
      </p:pic>
    </p:spTree>
    <p:extLst>
      <p:ext uri="{BB962C8B-B14F-4D97-AF65-F5344CB8AC3E}">
        <p14:creationId xmlns:p14="http://schemas.microsoft.com/office/powerpoint/2010/main" val="4268413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07988"/>
            <a:ext cx="7924800" cy="1143000"/>
          </a:xfrm>
        </p:spPr>
        <p:txBody>
          <a:bodyPr>
            <a:noAutofit/>
          </a:bodyPr>
          <a:lstStyle/>
          <a:p>
            <a:r>
              <a:rPr lang="en-US" b="1" dirty="0">
                <a:solidFill>
                  <a:srgbClr val="3EAF49"/>
                </a:solidFill>
                <a:latin typeface="Avenir Heavy"/>
              </a:rPr>
              <a:t>A Different Kind of Conversation with Donors</a:t>
            </a:r>
          </a:p>
        </p:txBody>
      </p:sp>
      <p:sp>
        <p:nvSpPr>
          <p:cNvPr id="3" name="Content Placeholder 2"/>
          <p:cNvSpPr>
            <a:spLocks noGrp="1"/>
          </p:cNvSpPr>
          <p:nvPr>
            <p:ph sz="quarter" idx="1"/>
          </p:nvPr>
        </p:nvSpPr>
        <p:spPr>
          <a:xfrm>
            <a:off x="915192" y="1817688"/>
            <a:ext cx="7313613" cy="4735512"/>
          </a:xfrm>
        </p:spPr>
        <p:txBody>
          <a:bodyPr>
            <a:noAutofit/>
          </a:bodyPr>
          <a:lstStyle/>
          <a:p>
            <a:pPr>
              <a:spcAft>
                <a:spcPts val="600"/>
              </a:spcAft>
            </a:pPr>
            <a:r>
              <a:rPr lang="en-US" sz="2800" b="1" dirty="0"/>
              <a:t>Treat them like family, insiders.</a:t>
            </a:r>
          </a:p>
          <a:p>
            <a:pPr>
              <a:spcAft>
                <a:spcPts val="600"/>
              </a:spcAft>
            </a:pPr>
            <a:r>
              <a:rPr lang="en-US" sz="2800" b="1" dirty="0"/>
              <a:t>Define the solution in grand terms – not your work plan but how you will change the world.</a:t>
            </a:r>
          </a:p>
          <a:p>
            <a:pPr>
              <a:spcAft>
                <a:spcPts val="600"/>
              </a:spcAft>
            </a:pPr>
            <a:r>
              <a:rPr lang="en-US" sz="2800" b="1" dirty="0"/>
              <a:t>Position your donor right in the center of the solution.</a:t>
            </a:r>
          </a:p>
          <a:p>
            <a:pPr>
              <a:spcAft>
                <a:spcPts val="600"/>
              </a:spcAft>
            </a:pPr>
            <a:r>
              <a:rPr lang="en-US" sz="2800" b="1" dirty="0"/>
              <a:t>Give them perks but acknowledge their intensions are bigger than perks. </a:t>
            </a:r>
          </a:p>
          <a:p>
            <a:pPr>
              <a:spcAft>
                <a:spcPts val="600"/>
              </a:spcAft>
            </a:pPr>
            <a:r>
              <a:rPr lang="en-US" sz="2800" b="1" dirty="0"/>
              <a:t>Share results &amp; share credit. </a:t>
            </a:r>
          </a:p>
          <a:p>
            <a:endParaRPr lang="en-US" dirty="0"/>
          </a:p>
        </p:txBody>
      </p:sp>
    </p:spTree>
    <p:extLst>
      <p:ext uri="{BB962C8B-B14F-4D97-AF65-F5344CB8AC3E}">
        <p14:creationId xmlns:p14="http://schemas.microsoft.com/office/powerpoint/2010/main" val="320863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39087"/>
            <a:ext cx="9525000" cy="1181098"/>
          </a:xfrm>
          <a:noFill/>
        </p:spPr>
        <p:txBody>
          <a:bodyPr lIns="274320" tIns="182880" rIns="457200">
            <a:noAutofit/>
          </a:bodyPr>
          <a:lstStyle/>
          <a:p>
            <a:pPr marL="461962" indent="0">
              <a:buNone/>
            </a:pPr>
            <a:r>
              <a:rPr lang="en-US" sz="4400" b="1" dirty="0">
                <a:solidFill>
                  <a:srgbClr val="154E83"/>
                </a:solidFill>
                <a:latin typeface="Avenir Book" charset="0"/>
                <a:ea typeface="Avenir Book" charset="0"/>
                <a:cs typeface="Avenir Book" charset="0"/>
              </a:rPr>
              <a:t>What do mid-level donors want?</a:t>
            </a:r>
            <a:endParaRPr lang="en-US" dirty="0"/>
          </a:p>
          <a:p>
            <a:pPr marL="461962" indent="0">
              <a:buNone/>
            </a:pPr>
            <a:endParaRPr lang="en-US" sz="1200" b="1" dirty="0">
              <a:solidFill>
                <a:srgbClr val="154E83"/>
              </a:solidFill>
              <a:latin typeface="Avenir Next Heavy" charset="0"/>
              <a:ea typeface="Avenir Next Heavy" charset="0"/>
              <a:cs typeface="Avenir Next Heavy" charset="0"/>
            </a:endParaRPr>
          </a:p>
        </p:txBody>
      </p:sp>
      <p:sp>
        <p:nvSpPr>
          <p:cNvPr id="6" name="TextBox 5"/>
          <p:cNvSpPr txBox="1"/>
          <p:nvPr/>
        </p:nvSpPr>
        <p:spPr>
          <a:xfrm>
            <a:off x="533400" y="1725529"/>
            <a:ext cx="6591300" cy="3086100"/>
          </a:xfrm>
          <a:prstGeom prst="rect">
            <a:avLst/>
          </a:prstGeom>
          <a:noFill/>
        </p:spPr>
        <p:txBody>
          <a:bodyPr wrap="square" rtlCol="0">
            <a:noAutofit/>
          </a:bodyPr>
          <a:lstStyle/>
          <a:p>
            <a:pPr marL="1031875" indent="-274638">
              <a:spcAft>
                <a:spcPts val="1200"/>
              </a:spcAft>
              <a:buFont typeface="Arial" charset="0"/>
              <a:buChar char="•"/>
            </a:pPr>
            <a:r>
              <a:rPr lang="en-US" sz="4000" b="1" dirty="0">
                <a:solidFill>
                  <a:srgbClr val="3EAF49"/>
                </a:solidFill>
              </a:rPr>
              <a:t>Recognition and Appreciation</a:t>
            </a:r>
          </a:p>
          <a:p>
            <a:pPr marL="1031875" indent="-274638">
              <a:spcAft>
                <a:spcPts val="1200"/>
              </a:spcAft>
              <a:buFont typeface="Arial" charset="0"/>
              <a:buChar char="•"/>
            </a:pPr>
            <a:r>
              <a:rPr lang="en-US" sz="4000" b="1" dirty="0">
                <a:solidFill>
                  <a:srgbClr val="3EAF49"/>
                </a:solidFill>
              </a:rPr>
              <a:t>Access to Leaders</a:t>
            </a:r>
          </a:p>
          <a:p>
            <a:pPr marL="1031875" indent="-274638">
              <a:spcAft>
                <a:spcPts val="1200"/>
              </a:spcAft>
              <a:buFont typeface="Arial" charset="0"/>
              <a:buChar char="•"/>
            </a:pPr>
            <a:r>
              <a:rPr lang="en-US" sz="4000" b="1" dirty="0">
                <a:solidFill>
                  <a:srgbClr val="3EAF49"/>
                </a:solidFill>
              </a:rPr>
              <a:t>Insider Information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205318" y="5163670"/>
            <a:ext cx="6938682" cy="1694329"/>
          </a:xfrm>
        </p:spPr>
        <p:txBody>
          <a:bodyPr lIns="274320" tIns="91440">
            <a:normAutofit fontScale="70000" lnSpcReduction="20000"/>
          </a:bodyPr>
          <a:lstStyle/>
          <a:p>
            <a:pPr>
              <a:spcAft>
                <a:spcPts val="600"/>
              </a:spcAft>
            </a:pPr>
            <a:r>
              <a:rPr lang="en-US" sz="3000" b="1" dirty="0"/>
              <a:t>Formed in 1959 </a:t>
            </a:r>
          </a:p>
          <a:p>
            <a:pPr>
              <a:spcAft>
                <a:spcPts val="600"/>
              </a:spcAft>
            </a:pPr>
            <a:r>
              <a:rPr lang="en-US" sz="3000" b="1" dirty="0"/>
              <a:t>150,000 Angler/Conservationists</a:t>
            </a:r>
          </a:p>
          <a:p>
            <a:pPr>
              <a:spcAft>
                <a:spcPts val="600"/>
              </a:spcAft>
            </a:pPr>
            <a:r>
              <a:rPr lang="en-US" sz="3000" b="1" dirty="0"/>
              <a:t>Primarily Low Dollar Dues Payers </a:t>
            </a:r>
          </a:p>
          <a:p>
            <a:pPr>
              <a:spcAft>
                <a:spcPts val="600"/>
              </a:spcAft>
            </a:pPr>
            <a:r>
              <a:rPr lang="en-US" sz="3000" b="1" dirty="0"/>
              <a:t>Strong mission worthy of major gifts </a:t>
            </a:r>
          </a:p>
        </p:txBody>
      </p:sp>
      <p:sp>
        <p:nvSpPr>
          <p:cNvPr id="3" name="Title 1"/>
          <p:cNvSpPr txBox="1">
            <a:spLocks/>
          </p:cNvSpPr>
          <p:nvPr/>
        </p:nvSpPr>
        <p:spPr>
          <a:xfrm>
            <a:off x="3616795" y="522060"/>
            <a:ext cx="5123793" cy="1446550"/>
          </a:xfrm>
          <a:prstGeom prst="rect">
            <a:avLst/>
          </a:prstGeom>
          <a:solidFill>
            <a:schemeClr val="bg1">
              <a:lumMod val="95000"/>
              <a:alpha val="61000"/>
            </a:schemeClr>
          </a:solidFill>
        </p:spPr>
        <p:txBody>
          <a:bodyPr anchor="t" anchorCtr="1">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3EAF49"/>
                </a:solidFill>
                <a:latin typeface="Avenir Heavy"/>
                <a:cs typeface="Avenir Heavy"/>
              </a:rPr>
              <a:t>About </a:t>
            </a:r>
            <a:br>
              <a:rPr lang="en-US" b="1" dirty="0">
                <a:solidFill>
                  <a:srgbClr val="3EAF49"/>
                </a:solidFill>
                <a:latin typeface="Avenir Heavy"/>
                <a:cs typeface="Avenir Heavy"/>
              </a:rPr>
            </a:br>
            <a:r>
              <a:rPr lang="en-US" b="1" dirty="0">
                <a:solidFill>
                  <a:srgbClr val="3EAF49"/>
                </a:solidFill>
                <a:latin typeface="Avenir Heavy"/>
                <a:cs typeface="Avenir Heavy"/>
              </a:rPr>
              <a:t>Trout Unlimited</a:t>
            </a:r>
          </a:p>
        </p:txBody>
      </p:sp>
    </p:spTree>
    <p:extLst>
      <p:ext uri="{BB962C8B-B14F-4D97-AF65-F5344CB8AC3E}">
        <p14:creationId xmlns:p14="http://schemas.microsoft.com/office/powerpoint/2010/main" val="202082341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14586</TotalTime>
  <Words>2676</Words>
  <Application>Microsoft Macintosh PowerPoint</Application>
  <PresentationFormat>On-screen Show (4:3)</PresentationFormat>
  <Paragraphs>340</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Avenir Book</vt:lpstr>
      <vt:lpstr>Avenir Heavy</vt:lpstr>
      <vt:lpstr>Avenir Next Heavy</vt:lpstr>
      <vt:lpstr>Calibri</vt:lpstr>
      <vt:lpstr>HelveticaNeue</vt:lpstr>
      <vt:lpstr>Office Theme</vt:lpstr>
      <vt:lpstr>Court, Date and Propose:  Building Relationships  with your Mid-Level Donors</vt:lpstr>
      <vt:lpstr>PowerPoint Presentation</vt:lpstr>
      <vt:lpstr>PowerPoint Presentation</vt:lpstr>
      <vt:lpstr>Percentage of High End Donors who made their original gift at less than $100</vt:lpstr>
      <vt:lpstr>Why is this a Challenge? </vt:lpstr>
      <vt:lpstr>Can we all get along?  </vt:lpstr>
      <vt:lpstr>A Different Kind of Conversation with Donors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Renewal Handling </vt:lpstr>
      <vt:lpstr>PowerPoint Presentation</vt:lpstr>
      <vt:lpstr>PowerPoint Presentation</vt:lpstr>
      <vt:lpstr>Results of Major Gifts Effort  FY 2015 and FY 2016</vt:lpstr>
      <vt:lpstr>% File Growth in 2 Years</vt:lpstr>
      <vt:lpstr>Looking forward…</vt:lpstr>
      <vt:lpstr>Position the Donor in the CENTER of the Solution</vt:lpstr>
      <vt:lpstr>Don’t be afraid to show personality and break the rules.</vt:lpstr>
      <vt:lpstr>Don’t shy away from long letters</vt:lpstr>
      <vt:lpstr>Mini-Proposals</vt:lpstr>
      <vt:lpstr>Report back to your donors</vt:lpstr>
      <vt:lpstr>Key Takeaways</vt:lpstr>
      <vt:lpstr>Contact Us</vt:lpstr>
    </vt:vector>
  </TitlesOfParts>
  <Company>Impact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Impact Communications</dc:creator>
  <cp:lastModifiedBy>Microsoft Office User</cp:lastModifiedBy>
  <cp:revision>373</cp:revision>
  <cp:lastPrinted>2017-02-14T16:18:53Z</cp:lastPrinted>
  <dcterms:created xsi:type="dcterms:W3CDTF">2017-02-07T21:01:54Z</dcterms:created>
  <dcterms:modified xsi:type="dcterms:W3CDTF">2020-07-14T15:36:29Z</dcterms:modified>
</cp:coreProperties>
</file>