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26"/>
  </p:notesMasterIdLst>
  <p:handoutMasterIdLst>
    <p:handoutMasterId r:id="rId27"/>
  </p:handoutMasterIdLst>
  <p:sldIdLst>
    <p:sldId id="306" r:id="rId2"/>
    <p:sldId id="256" r:id="rId3"/>
    <p:sldId id="307" r:id="rId4"/>
    <p:sldId id="308" r:id="rId5"/>
    <p:sldId id="260" r:id="rId6"/>
    <p:sldId id="329" r:id="rId7"/>
    <p:sldId id="295" r:id="rId8"/>
    <p:sldId id="340" r:id="rId9"/>
    <p:sldId id="327" r:id="rId10"/>
    <p:sldId id="310" r:id="rId11"/>
    <p:sldId id="314" r:id="rId12"/>
    <p:sldId id="323" r:id="rId13"/>
    <p:sldId id="324" r:id="rId14"/>
    <p:sldId id="338" r:id="rId15"/>
    <p:sldId id="293" r:id="rId16"/>
    <p:sldId id="328" r:id="rId17"/>
    <p:sldId id="312" r:id="rId18"/>
    <p:sldId id="337" r:id="rId19"/>
    <p:sldId id="316" r:id="rId20"/>
    <p:sldId id="339" r:id="rId21"/>
    <p:sldId id="320" r:id="rId22"/>
    <p:sldId id="294" r:id="rId23"/>
    <p:sldId id="313" r:id="rId24"/>
    <p:sldId id="303" r:id="rId25"/>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7949" autoAdjust="0"/>
  </p:normalViewPr>
  <p:slideViewPr>
    <p:cSldViewPr snapToGrid="0" snapToObjects="1">
      <p:cViewPr varScale="1">
        <p:scale>
          <a:sx n="72" d="100"/>
          <a:sy n="72" d="100"/>
        </p:scale>
        <p:origin x="1584"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1968-2014</c:v>
                </c:pt>
              </c:strCache>
            </c:strRef>
          </c:tx>
          <c:spPr>
            <a:solidFill>
              <a:schemeClr val="accent1"/>
            </a:solidFill>
            <a:ln>
              <a:noFill/>
            </a:ln>
            <a:effectLst/>
          </c:spPr>
          <c:invertIfNegative val="0"/>
          <c:cat>
            <c:strRef>
              <c:f>Sheet1!$A$2</c:f>
              <c:strCache>
                <c:ptCount val="1"/>
                <c:pt idx="0">
                  <c:v>$Value of New Beq Int</c:v>
                </c:pt>
              </c:strCache>
            </c:strRef>
          </c:cat>
          <c:val>
            <c:numRef>
              <c:f>Sheet1!$B$2</c:f>
              <c:numCache>
                <c:formatCode>General</c:formatCode>
                <c:ptCount val="1"/>
                <c:pt idx="0">
                  <c:v>8.9</c:v>
                </c:pt>
              </c:numCache>
            </c:numRef>
          </c:val>
          <c:extLst>
            <c:ext xmlns:c16="http://schemas.microsoft.com/office/drawing/2014/chart" uri="{C3380CC4-5D6E-409C-BE32-E72D297353CC}">
              <c16:uniqueId val="{00000000-2894-4390-97BE-5B6F33462861}"/>
            </c:ext>
          </c:extLst>
        </c:ser>
        <c:ser>
          <c:idx val="1"/>
          <c:order val="1"/>
          <c:tx>
            <c:strRef>
              <c:f>Sheet1!$C$1</c:f>
              <c:strCache>
                <c:ptCount val="1"/>
                <c:pt idx="0">
                  <c:v>2015+</c:v>
                </c:pt>
              </c:strCache>
            </c:strRef>
          </c:tx>
          <c:spPr>
            <a:solidFill>
              <a:schemeClr val="accent2"/>
            </a:solidFill>
            <a:ln>
              <a:noFill/>
            </a:ln>
            <a:effectLst/>
          </c:spPr>
          <c:invertIfNegative val="0"/>
          <c:cat>
            <c:strRef>
              <c:f>Sheet1!$A$2</c:f>
              <c:strCache>
                <c:ptCount val="1"/>
                <c:pt idx="0">
                  <c:v>$Value of New Beq Int</c:v>
                </c:pt>
              </c:strCache>
            </c:strRef>
          </c:cat>
          <c:val>
            <c:numRef>
              <c:f>Sheet1!$C$2</c:f>
              <c:numCache>
                <c:formatCode>General</c:formatCode>
                <c:ptCount val="1"/>
                <c:pt idx="0">
                  <c:v>41.5</c:v>
                </c:pt>
              </c:numCache>
            </c:numRef>
          </c:val>
          <c:extLst>
            <c:ext xmlns:c16="http://schemas.microsoft.com/office/drawing/2014/chart" uri="{C3380CC4-5D6E-409C-BE32-E72D297353CC}">
              <c16:uniqueId val="{00000001-2894-4390-97BE-5B6F33462861}"/>
            </c:ext>
          </c:extLst>
        </c:ser>
        <c:dLbls>
          <c:showLegendKey val="0"/>
          <c:showVal val="0"/>
          <c:showCatName val="0"/>
          <c:showSerName val="0"/>
          <c:showPercent val="0"/>
          <c:showBubbleSize val="0"/>
        </c:dLbls>
        <c:gapWidth val="219"/>
        <c:overlap val="-27"/>
        <c:axId val="669245360"/>
        <c:axId val="669245688"/>
      </c:barChart>
      <c:catAx>
        <c:axId val="66924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69245688"/>
        <c:crosses val="autoZero"/>
        <c:auto val="1"/>
        <c:lblAlgn val="ctr"/>
        <c:lblOffset val="100"/>
        <c:noMultiLvlLbl val="0"/>
      </c:catAx>
      <c:valAx>
        <c:axId val="669245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692453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1968-2014</c:v>
                </c:pt>
              </c:strCache>
            </c:strRef>
          </c:tx>
          <c:spPr>
            <a:solidFill>
              <a:schemeClr val="accent1"/>
            </a:solidFill>
            <a:ln>
              <a:noFill/>
            </a:ln>
            <a:effectLst/>
          </c:spPr>
          <c:invertIfNegative val="0"/>
          <c:cat>
            <c:strRef>
              <c:f>Sheet1!$A$2</c:f>
              <c:strCache>
                <c:ptCount val="1"/>
                <c:pt idx="0">
                  <c:v>$Value of Realized Beq</c:v>
                </c:pt>
              </c:strCache>
            </c:strRef>
          </c:cat>
          <c:val>
            <c:numRef>
              <c:f>Sheet1!$B$2</c:f>
              <c:numCache>
                <c:formatCode>General</c:formatCode>
                <c:ptCount val="1"/>
                <c:pt idx="0">
                  <c:v>1.3</c:v>
                </c:pt>
              </c:numCache>
            </c:numRef>
          </c:val>
          <c:extLst>
            <c:ext xmlns:c16="http://schemas.microsoft.com/office/drawing/2014/chart" uri="{C3380CC4-5D6E-409C-BE32-E72D297353CC}">
              <c16:uniqueId val="{00000000-4DA4-4C91-BC9A-AAFA230D1CE6}"/>
            </c:ext>
          </c:extLst>
        </c:ser>
        <c:ser>
          <c:idx val="1"/>
          <c:order val="1"/>
          <c:tx>
            <c:strRef>
              <c:f>Sheet1!$C$1</c:f>
              <c:strCache>
                <c:ptCount val="1"/>
                <c:pt idx="0">
                  <c:v>2015+</c:v>
                </c:pt>
              </c:strCache>
            </c:strRef>
          </c:tx>
          <c:spPr>
            <a:solidFill>
              <a:schemeClr val="accent2"/>
            </a:solidFill>
            <a:ln>
              <a:noFill/>
            </a:ln>
            <a:effectLst/>
          </c:spPr>
          <c:invertIfNegative val="0"/>
          <c:cat>
            <c:strRef>
              <c:f>Sheet1!$A$2</c:f>
              <c:strCache>
                <c:ptCount val="1"/>
                <c:pt idx="0">
                  <c:v>$Value of Realized Beq</c:v>
                </c:pt>
              </c:strCache>
            </c:strRef>
          </c:cat>
          <c:val>
            <c:numRef>
              <c:f>Sheet1!$C$2</c:f>
              <c:numCache>
                <c:formatCode>General</c:formatCode>
                <c:ptCount val="1"/>
                <c:pt idx="0">
                  <c:v>5.0999999999999996</c:v>
                </c:pt>
              </c:numCache>
            </c:numRef>
          </c:val>
          <c:extLst>
            <c:ext xmlns:c16="http://schemas.microsoft.com/office/drawing/2014/chart" uri="{C3380CC4-5D6E-409C-BE32-E72D297353CC}">
              <c16:uniqueId val="{00000001-4DA4-4C91-BC9A-AAFA230D1CE6}"/>
            </c:ext>
          </c:extLst>
        </c:ser>
        <c:dLbls>
          <c:showLegendKey val="0"/>
          <c:showVal val="0"/>
          <c:showCatName val="0"/>
          <c:showSerName val="0"/>
          <c:showPercent val="0"/>
          <c:showBubbleSize val="0"/>
        </c:dLbls>
        <c:gapWidth val="219"/>
        <c:overlap val="-27"/>
        <c:axId val="669245360"/>
        <c:axId val="669245688"/>
      </c:barChart>
      <c:catAx>
        <c:axId val="66924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69245688"/>
        <c:crosses val="autoZero"/>
        <c:auto val="1"/>
        <c:lblAlgn val="ctr"/>
        <c:lblOffset val="100"/>
        <c:noMultiLvlLbl val="0"/>
      </c:catAx>
      <c:valAx>
        <c:axId val="669245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6924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1968-2014</c:v>
                </c:pt>
              </c:strCache>
            </c:strRef>
          </c:tx>
          <c:spPr>
            <a:solidFill>
              <a:schemeClr val="accent1"/>
            </a:solidFill>
            <a:ln>
              <a:noFill/>
            </a:ln>
            <a:effectLst/>
          </c:spPr>
          <c:invertIfNegative val="0"/>
          <c:cat>
            <c:strRef>
              <c:f>Sheet1!$A$2</c:f>
              <c:strCache>
                <c:ptCount val="1"/>
                <c:pt idx="0">
                  <c:v>$Value of CGA Assets</c:v>
                </c:pt>
              </c:strCache>
            </c:strRef>
          </c:cat>
          <c:val>
            <c:numRef>
              <c:f>Sheet1!$B$2</c:f>
              <c:numCache>
                <c:formatCode>General</c:formatCode>
                <c:ptCount val="1"/>
                <c:pt idx="0">
                  <c:v>0.115</c:v>
                </c:pt>
              </c:numCache>
            </c:numRef>
          </c:val>
          <c:extLst>
            <c:ext xmlns:c16="http://schemas.microsoft.com/office/drawing/2014/chart" uri="{C3380CC4-5D6E-409C-BE32-E72D297353CC}">
              <c16:uniqueId val="{00000000-8FBA-4CBF-862B-1A1E8F4C21E3}"/>
            </c:ext>
          </c:extLst>
        </c:ser>
        <c:ser>
          <c:idx val="1"/>
          <c:order val="1"/>
          <c:tx>
            <c:strRef>
              <c:f>Sheet1!$C$1</c:f>
              <c:strCache>
                <c:ptCount val="1"/>
                <c:pt idx="0">
                  <c:v>2015+</c:v>
                </c:pt>
              </c:strCache>
            </c:strRef>
          </c:tx>
          <c:spPr>
            <a:solidFill>
              <a:schemeClr val="accent2"/>
            </a:solidFill>
            <a:ln>
              <a:noFill/>
            </a:ln>
            <a:effectLst/>
          </c:spPr>
          <c:invertIfNegative val="0"/>
          <c:cat>
            <c:strRef>
              <c:f>Sheet1!$A$2</c:f>
              <c:strCache>
                <c:ptCount val="1"/>
                <c:pt idx="0">
                  <c:v>$Value of CGA Assets</c:v>
                </c:pt>
              </c:strCache>
            </c:strRef>
          </c:cat>
          <c:val>
            <c:numRef>
              <c:f>Sheet1!$C$2</c:f>
              <c:numCache>
                <c:formatCode>General</c:formatCode>
                <c:ptCount val="1"/>
                <c:pt idx="0">
                  <c:v>2</c:v>
                </c:pt>
              </c:numCache>
            </c:numRef>
          </c:val>
          <c:extLst>
            <c:ext xmlns:c16="http://schemas.microsoft.com/office/drawing/2014/chart" uri="{C3380CC4-5D6E-409C-BE32-E72D297353CC}">
              <c16:uniqueId val="{00000001-8FBA-4CBF-862B-1A1E8F4C21E3}"/>
            </c:ext>
          </c:extLst>
        </c:ser>
        <c:dLbls>
          <c:showLegendKey val="0"/>
          <c:showVal val="0"/>
          <c:showCatName val="0"/>
          <c:showSerName val="0"/>
          <c:showPercent val="0"/>
          <c:showBubbleSize val="0"/>
        </c:dLbls>
        <c:gapWidth val="219"/>
        <c:overlap val="-27"/>
        <c:axId val="669245360"/>
        <c:axId val="669245688"/>
      </c:barChart>
      <c:catAx>
        <c:axId val="66924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69245688"/>
        <c:crosses val="autoZero"/>
        <c:auto val="1"/>
        <c:lblAlgn val="ctr"/>
        <c:lblOffset val="100"/>
        <c:noMultiLvlLbl val="0"/>
      </c:catAx>
      <c:valAx>
        <c:axId val="669245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6924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Known</c:v>
                </c:pt>
              </c:strCache>
            </c:strRef>
          </c:tx>
          <c:spPr>
            <a:solidFill>
              <a:schemeClr val="accent1"/>
            </a:solidFill>
            <a:ln>
              <a:noFill/>
            </a:ln>
            <a:effectLst/>
            <a:sp3d/>
          </c:spPr>
          <c:invertIfNegative val="0"/>
          <c:cat>
            <c:strRef>
              <c:f>Sheet1!$A$2:$A$6</c:f>
              <c:strCache>
                <c:ptCount val="5"/>
                <c:pt idx="0">
                  <c:v>2015-'24</c:v>
                </c:pt>
                <c:pt idx="1">
                  <c:v>2025-'34</c:v>
                </c:pt>
                <c:pt idx="2">
                  <c:v>2035-'44</c:v>
                </c:pt>
                <c:pt idx="3">
                  <c:v>2045-'54</c:v>
                </c:pt>
                <c:pt idx="4">
                  <c:v>2055+</c:v>
                </c:pt>
              </c:strCache>
            </c:strRef>
          </c:cat>
          <c:val>
            <c:numRef>
              <c:f>Sheet1!$B$2:$B$6</c:f>
              <c:numCache>
                <c:formatCode>"$"#,##0_);[Red]\("$"#,##0\)</c:formatCode>
                <c:ptCount val="5"/>
                <c:pt idx="0">
                  <c:v>2331286</c:v>
                </c:pt>
                <c:pt idx="1">
                  <c:v>27007255</c:v>
                </c:pt>
                <c:pt idx="2">
                  <c:v>2924020</c:v>
                </c:pt>
                <c:pt idx="3">
                  <c:v>1468003</c:v>
                </c:pt>
                <c:pt idx="4">
                  <c:v>843005</c:v>
                </c:pt>
              </c:numCache>
            </c:numRef>
          </c:val>
          <c:extLst>
            <c:ext xmlns:c16="http://schemas.microsoft.com/office/drawing/2014/chart" uri="{C3380CC4-5D6E-409C-BE32-E72D297353CC}">
              <c16:uniqueId val="{00000000-339A-43EB-BD3F-A64C9E353F4F}"/>
            </c:ext>
          </c:extLst>
        </c:ser>
        <c:ser>
          <c:idx val="1"/>
          <c:order val="1"/>
          <c:tx>
            <c:strRef>
              <c:f>Sheet1!$C$1</c:f>
              <c:strCache>
                <c:ptCount val="1"/>
                <c:pt idx="0">
                  <c:v>Unknown</c:v>
                </c:pt>
              </c:strCache>
            </c:strRef>
          </c:tx>
          <c:spPr>
            <a:solidFill>
              <a:schemeClr val="accent2"/>
            </a:solidFill>
            <a:ln>
              <a:noFill/>
            </a:ln>
            <a:effectLst/>
            <a:sp3d/>
          </c:spPr>
          <c:invertIfNegative val="0"/>
          <c:cat>
            <c:strRef>
              <c:f>Sheet1!$A$2:$A$6</c:f>
              <c:strCache>
                <c:ptCount val="5"/>
                <c:pt idx="0">
                  <c:v>2015-'24</c:v>
                </c:pt>
                <c:pt idx="1">
                  <c:v>2025-'34</c:v>
                </c:pt>
                <c:pt idx="2">
                  <c:v>2035-'44</c:v>
                </c:pt>
                <c:pt idx="3">
                  <c:v>2045-'54</c:v>
                </c:pt>
                <c:pt idx="4">
                  <c:v>2055+</c:v>
                </c:pt>
              </c:strCache>
            </c:strRef>
          </c:cat>
          <c:val>
            <c:numRef>
              <c:f>Sheet1!$C$2:$C$6</c:f>
              <c:numCache>
                <c:formatCode>"$"#,##0_);[Red]\("$"#,##0\)</c:formatCode>
                <c:ptCount val="5"/>
                <c:pt idx="0">
                  <c:v>3480000</c:v>
                </c:pt>
                <c:pt idx="1">
                  <c:v>14160000</c:v>
                </c:pt>
                <c:pt idx="2">
                  <c:v>4080000</c:v>
                </c:pt>
                <c:pt idx="3">
                  <c:v>1320000</c:v>
                </c:pt>
              </c:numCache>
            </c:numRef>
          </c:val>
          <c:extLst>
            <c:ext xmlns:c16="http://schemas.microsoft.com/office/drawing/2014/chart" uri="{C3380CC4-5D6E-409C-BE32-E72D297353CC}">
              <c16:uniqueId val="{00000001-339A-43EB-BD3F-A64C9E353F4F}"/>
            </c:ext>
          </c:extLst>
        </c:ser>
        <c:dLbls>
          <c:showLegendKey val="0"/>
          <c:showVal val="0"/>
          <c:showCatName val="0"/>
          <c:showSerName val="0"/>
          <c:showPercent val="0"/>
          <c:showBubbleSize val="0"/>
        </c:dLbls>
        <c:gapWidth val="150"/>
        <c:shape val="box"/>
        <c:axId val="632344320"/>
        <c:axId val="632341368"/>
        <c:axId val="0"/>
      </c:bar3DChart>
      <c:catAx>
        <c:axId val="632344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32341368"/>
        <c:crosses val="autoZero"/>
        <c:auto val="1"/>
        <c:lblAlgn val="ctr"/>
        <c:lblOffset val="100"/>
        <c:noMultiLvlLbl val="0"/>
      </c:catAx>
      <c:valAx>
        <c:axId val="6323413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3234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9179504735821"/>
          <c:y val="0.13016035030764816"/>
          <c:w val="0.84513456198409986"/>
          <c:h val="0.69498631202740579"/>
        </c:manualLayout>
      </c:layout>
      <c:scatterChart>
        <c:scatterStyle val="smoothMarker"/>
        <c:varyColors val="0"/>
        <c:ser>
          <c:idx val="0"/>
          <c:order val="0"/>
          <c:tx>
            <c:strRef>
              <c:f>Sheet1!$B$1</c:f>
              <c:strCache>
                <c:ptCount val="1"/>
                <c:pt idx="0">
                  <c:v>Outright Gifts</c:v>
                </c:pt>
              </c:strCache>
            </c:strRef>
          </c:tx>
          <c:spPr>
            <a:ln w="63500" cap="rnd">
              <a:solidFill>
                <a:schemeClr val="accent1"/>
              </a:solidFill>
              <a:round/>
            </a:ln>
            <a:effectLst/>
          </c:spPr>
          <c:marker>
            <c:symbol val="diamond"/>
            <c:size val="6"/>
            <c:spPr>
              <a:solidFill>
                <a:schemeClr val="accent1"/>
              </a:solidFill>
              <a:ln w="101600">
                <a:solidFill>
                  <a:schemeClr val="accent1"/>
                </a:solidFill>
                <a:round/>
              </a:ln>
              <a:effectLst/>
            </c:spPr>
          </c:marker>
          <c:xVal>
            <c:strRef>
              <c:f>Sheet1!$A$2:$A$5</c:f>
              <c:strCache>
                <c:ptCount val="4"/>
                <c:pt idx="0">
                  <c:v>&lt;$10k</c:v>
                </c:pt>
                <c:pt idx="1">
                  <c:v>$10k-$99k</c:v>
                </c:pt>
                <c:pt idx="2">
                  <c:v>$100k-$999k</c:v>
                </c:pt>
                <c:pt idx="3">
                  <c:v>$1 mil</c:v>
                </c:pt>
              </c:strCache>
            </c:strRef>
          </c:xVal>
          <c:yVal>
            <c:numRef>
              <c:f>Sheet1!$B$2:$B$5</c:f>
              <c:numCache>
                <c:formatCode>General</c:formatCode>
                <c:ptCount val="4"/>
                <c:pt idx="0">
                  <c:v>2.69</c:v>
                </c:pt>
                <c:pt idx="1">
                  <c:v>0.51800000000000002</c:v>
                </c:pt>
                <c:pt idx="2">
                  <c:v>3.5</c:v>
                </c:pt>
                <c:pt idx="3">
                  <c:v>8.9</c:v>
                </c:pt>
              </c:numCache>
            </c:numRef>
          </c:yVal>
          <c:smooth val="1"/>
          <c:extLst>
            <c:ext xmlns:c16="http://schemas.microsoft.com/office/drawing/2014/chart" uri="{C3380CC4-5D6E-409C-BE32-E72D297353CC}">
              <c16:uniqueId val="{00000000-F95F-4D96-8B70-0239BEA24983}"/>
            </c:ext>
          </c:extLst>
        </c:ser>
        <c:ser>
          <c:idx val="1"/>
          <c:order val="1"/>
          <c:tx>
            <c:strRef>
              <c:f>Sheet1!$C$1</c:f>
              <c:strCache>
                <c:ptCount val="1"/>
                <c:pt idx="0">
                  <c:v>Planned Gifts</c:v>
                </c:pt>
              </c:strCache>
            </c:strRef>
          </c:tx>
          <c:spPr>
            <a:ln w="73025" cap="sq">
              <a:solidFill>
                <a:schemeClr val="accent2"/>
              </a:solidFill>
              <a:round/>
            </a:ln>
            <a:effectLst/>
          </c:spPr>
          <c:marker>
            <c:symbol val="square"/>
            <c:size val="6"/>
            <c:spPr>
              <a:solidFill>
                <a:schemeClr val="accent2"/>
              </a:solidFill>
              <a:ln w="101600">
                <a:solidFill>
                  <a:schemeClr val="accent2"/>
                </a:solidFill>
                <a:round/>
              </a:ln>
              <a:effectLst/>
              <a:scene3d>
                <a:camera prst="orthographicFront"/>
                <a:lightRig rig="threePt" dir="t"/>
              </a:scene3d>
              <a:sp3d prstMaterial="dkEdge"/>
            </c:spPr>
          </c:marker>
          <c:dPt>
            <c:idx val="1"/>
            <c:marker>
              <c:symbol val="square"/>
              <c:size val="6"/>
              <c:spPr>
                <a:solidFill>
                  <a:schemeClr val="accent2"/>
                </a:solidFill>
                <a:ln w="101600">
                  <a:solidFill>
                    <a:schemeClr val="accent2"/>
                  </a:solidFill>
                  <a:round/>
                </a:ln>
                <a:effectLst/>
                <a:scene3d>
                  <a:camera prst="orthographicFront"/>
                  <a:lightRig rig="threePt" dir="t"/>
                </a:scene3d>
                <a:sp3d prstMaterial="dkEdge"/>
              </c:spPr>
            </c:marker>
            <c:bubble3D val="0"/>
            <c:spPr>
              <a:ln w="63500" cap="sq">
                <a:solidFill>
                  <a:schemeClr val="accent2"/>
                </a:solidFill>
                <a:round/>
              </a:ln>
              <a:effectLst/>
            </c:spPr>
            <c:extLst>
              <c:ext xmlns:c16="http://schemas.microsoft.com/office/drawing/2014/chart" uri="{C3380CC4-5D6E-409C-BE32-E72D297353CC}">
                <c16:uniqueId val="{00000002-F95F-4D96-8B70-0239BEA24983}"/>
              </c:ext>
            </c:extLst>
          </c:dPt>
          <c:xVal>
            <c:strRef>
              <c:f>Sheet1!$A$2:$A$5</c:f>
              <c:strCache>
                <c:ptCount val="4"/>
                <c:pt idx="0">
                  <c:v>&lt;$10k</c:v>
                </c:pt>
                <c:pt idx="1">
                  <c:v>$10k-$99k</c:v>
                </c:pt>
                <c:pt idx="2">
                  <c:v>$100k-$999k</c:v>
                </c:pt>
                <c:pt idx="3">
                  <c:v>$1 mil</c:v>
                </c:pt>
              </c:strCache>
            </c:strRef>
          </c:xVal>
          <c:yVal>
            <c:numRef>
              <c:f>Sheet1!$C$2:$C$5</c:f>
              <c:numCache>
                <c:formatCode>General</c:formatCode>
                <c:ptCount val="4"/>
                <c:pt idx="0">
                  <c:v>36.299999999999997</c:v>
                </c:pt>
                <c:pt idx="1">
                  <c:v>2.9</c:v>
                </c:pt>
                <c:pt idx="2">
                  <c:v>7.6</c:v>
                </c:pt>
                <c:pt idx="3">
                  <c:v>5.3</c:v>
                </c:pt>
              </c:numCache>
            </c:numRef>
          </c:yVal>
          <c:smooth val="1"/>
          <c:extLst>
            <c:ext xmlns:c16="http://schemas.microsoft.com/office/drawing/2014/chart" uri="{C3380CC4-5D6E-409C-BE32-E72D297353CC}">
              <c16:uniqueId val="{00000003-F95F-4D96-8B70-0239BEA24983}"/>
            </c:ext>
          </c:extLst>
        </c:ser>
        <c:dLbls>
          <c:showLegendKey val="0"/>
          <c:showVal val="0"/>
          <c:showCatName val="0"/>
          <c:showSerName val="0"/>
          <c:showPercent val="0"/>
          <c:showBubbleSize val="0"/>
        </c:dLbls>
        <c:axId val="588836304"/>
        <c:axId val="709003576"/>
      </c:scatterChart>
      <c:valAx>
        <c:axId val="588836304"/>
        <c:scaling>
          <c:orientation val="minMax"/>
          <c:max val="4"/>
          <c:min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all" spc="120" normalizeH="0" baseline="0">
                <a:solidFill>
                  <a:schemeClr val="bg1"/>
                </a:solidFill>
                <a:latin typeface="+mn-lt"/>
                <a:ea typeface="+mn-ea"/>
                <a:cs typeface="+mn-cs"/>
              </a:defRPr>
            </a:pPr>
            <a:endParaRPr lang="en-US"/>
          </a:p>
        </c:txPr>
        <c:crossAx val="709003576"/>
        <c:crosses val="autoZero"/>
        <c:crossBetween val="midCat"/>
      </c:valAx>
      <c:valAx>
        <c:axId val="70900357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88836304"/>
        <c:crosses val="autoZero"/>
        <c:crossBetween val="midCat"/>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mailto:mroberts@impactdc.com" TargetMode="External"/><Relationship Id="rId1" Type="http://schemas.openxmlformats.org/officeDocument/2006/relationships/hyperlink" Target="mailto:nengdahl@nationalparks.org" TargetMode="Externa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hyperlink" Target="mailto:mroberts@impactdc.com" TargetMode="External"/><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0.png"/><Relationship Id="rId5" Type="http://schemas.openxmlformats.org/officeDocument/2006/relationships/hyperlink" Target="mailto:nengdahl@nationalparks.org" TargetMode="External"/><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D4747-72A6-4338-ABF9-53EDB7F619C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9B145A3-ED64-4E3B-9323-4CC958E11750}">
      <dgm:prSet/>
      <dgm:spPr/>
      <dgm:t>
        <a:bodyPr/>
        <a:lstStyle/>
        <a:p>
          <a:r>
            <a:rPr lang="en-US" dirty="0"/>
            <a:t>Please feel free to keep in touch!</a:t>
          </a:r>
        </a:p>
      </dgm:t>
    </dgm:pt>
    <dgm:pt modelId="{96FE84CF-4F68-4E96-B17E-54A1774A20C6}" type="parTrans" cxnId="{10A04ADA-E714-4638-B8CA-025CF42BD91A}">
      <dgm:prSet/>
      <dgm:spPr/>
      <dgm:t>
        <a:bodyPr/>
        <a:lstStyle/>
        <a:p>
          <a:endParaRPr lang="en-US"/>
        </a:p>
      </dgm:t>
    </dgm:pt>
    <dgm:pt modelId="{E965405B-6D7F-408B-B3AE-6FFC0B2A30BD}" type="sibTrans" cxnId="{10A04ADA-E714-4638-B8CA-025CF42BD91A}">
      <dgm:prSet/>
      <dgm:spPr/>
      <dgm:t>
        <a:bodyPr/>
        <a:lstStyle/>
        <a:p>
          <a:endParaRPr lang="en-US"/>
        </a:p>
      </dgm:t>
    </dgm:pt>
    <dgm:pt modelId="{4DCBF943-6CE5-4A25-B2C0-D2E36D11D2A8}">
      <dgm:prSet custT="1"/>
      <dgm:spPr/>
      <dgm:t>
        <a:bodyPr/>
        <a:lstStyle/>
        <a:p>
          <a:r>
            <a:rPr lang="en-US" sz="2800" dirty="0"/>
            <a:t>Nicole Engdahl: </a:t>
          </a:r>
          <a:r>
            <a:rPr lang="en-US" sz="2800" dirty="0">
              <a:hlinkClick xmlns:r="http://schemas.openxmlformats.org/officeDocument/2006/relationships" r:id="rId1"/>
            </a:rPr>
            <a:t>nengdahl@nationalparks.org</a:t>
          </a:r>
          <a:r>
            <a:rPr lang="en-US" sz="2800" dirty="0"/>
            <a:t> </a:t>
          </a:r>
        </a:p>
      </dgm:t>
    </dgm:pt>
    <dgm:pt modelId="{0861A312-DA09-4351-B007-A6988F9EC3B8}" type="parTrans" cxnId="{71D360F4-84C3-40C6-9E89-114EEB2D484C}">
      <dgm:prSet/>
      <dgm:spPr/>
      <dgm:t>
        <a:bodyPr/>
        <a:lstStyle/>
        <a:p>
          <a:endParaRPr lang="en-US"/>
        </a:p>
      </dgm:t>
    </dgm:pt>
    <dgm:pt modelId="{3ADCE6B2-5D8C-4413-96D1-7D494ACF128A}" type="sibTrans" cxnId="{71D360F4-84C3-40C6-9E89-114EEB2D484C}">
      <dgm:prSet/>
      <dgm:spPr/>
      <dgm:t>
        <a:bodyPr/>
        <a:lstStyle/>
        <a:p>
          <a:endParaRPr lang="en-US"/>
        </a:p>
      </dgm:t>
    </dgm:pt>
    <dgm:pt modelId="{6F9736D0-D422-41B0-A820-192BE424DB9C}">
      <dgm:prSet custT="1"/>
      <dgm:spPr/>
      <dgm:t>
        <a:bodyPr/>
        <a:lstStyle/>
        <a:p>
          <a:r>
            <a:rPr lang="en-US" sz="2800" dirty="0"/>
            <a:t>Meg Roberts: </a:t>
          </a:r>
          <a:r>
            <a:rPr lang="en-US" sz="2800" dirty="0">
              <a:hlinkClick xmlns:r="http://schemas.openxmlformats.org/officeDocument/2006/relationships" r:id="rId2"/>
            </a:rPr>
            <a:t>mroberts@impactdc.com</a:t>
          </a:r>
          <a:r>
            <a:rPr lang="en-US" sz="2800" dirty="0"/>
            <a:t> </a:t>
          </a:r>
        </a:p>
      </dgm:t>
    </dgm:pt>
    <dgm:pt modelId="{9134DEA6-30AF-4EA0-B2FD-5ED4E6A11699}" type="parTrans" cxnId="{FC1C7880-808D-48BE-B170-F5DB5808AD94}">
      <dgm:prSet/>
      <dgm:spPr/>
      <dgm:t>
        <a:bodyPr/>
        <a:lstStyle/>
        <a:p>
          <a:endParaRPr lang="en-US"/>
        </a:p>
      </dgm:t>
    </dgm:pt>
    <dgm:pt modelId="{09C32D27-D741-4A0F-B625-DA2020317D1C}" type="sibTrans" cxnId="{FC1C7880-808D-48BE-B170-F5DB5808AD94}">
      <dgm:prSet/>
      <dgm:spPr/>
      <dgm:t>
        <a:bodyPr/>
        <a:lstStyle/>
        <a:p>
          <a:endParaRPr lang="en-US"/>
        </a:p>
      </dgm:t>
    </dgm:pt>
    <dgm:pt modelId="{28DD952E-08C2-48F6-AF40-49C4C7115BCF}" type="pres">
      <dgm:prSet presAssocID="{73CD4747-72A6-4338-ABF9-53EDB7F619CD}" presName="root" presStyleCnt="0">
        <dgm:presLayoutVars>
          <dgm:dir/>
          <dgm:resizeHandles val="exact"/>
        </dgm:presLayoutVars>
      </dgm:prSet>
      <dgm:spPr/>
    </dgm:pt>
    <dgm:pt modelId="{30D15B37-0DFC-420F-80A9-2F5C591C7E8C}" type="pres">
      <dgm:prSet presAssocID="{E9B145A3-ED64-4E3B-9323-4CC958E11750}" presName="compNode" presStyleCnt="0"/>
      <dgm:spPr/>
    </dgm:pt>
    <dgm:pt modelId="{E3A76AC1-68F9-4CED-A55E-B00868413731}" type="pres">
      <dgm:prSet presAssocID="{E9B145A3-ED64-4E3B-9323-4CC958E11750}" presName="bgRect" presStyleLbl="bgShp" presStyleIdx="0" presStyleCnt="3"/>
      <dgm:spPr/>
    </dgm:pt>
    <dgm:pt modelId="{BE26BCB2-1510-4A68-93D9-8C201EF27196}" type="pres">
      <dgm:prSet presAssocID="{E9B145A3-ED64-4E3B-9323-4CC958E11750}"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mail"/>
        </a:ext>
      </dgm:extLst>
    </dgm:pt>
    <dgm:pt modelId="{77D7AE26-75F0-4848-A8EB-E9B604937685}" type="pres">
      <dgm:prSet presAssocID="{E9B145A3-ED64-4E3B-9323-4CC958E11750}" presName="spaceRect" presStyleCnt="0"/>
      <dgm:spPr/>
    </dgm:pt>
    <dgm:pt modelId="{C25B42F3-1964-4807-ABA3-CF1466963AC0}" type="pres">
      <dgm:prSet presAssocID="{E9B145A3-ED64-4E3B-9323-4CC958E11750}" presName="parTx" presStyleLbl="revTx" presStyleIdx="0" presStyleCnt="3">
        <dgm:presLayoutVars>
          <dgm:chMax val="0"/>
          <dgm:chPref val="0"/>
        </dgm:presLayoutVars>
      </dgm:prSet>
      <dgm:spPr/>
    </dgm:pt>
    <dgm:pt modelId="{11C2FAF0-AD50-4879-AE4F-53656EEF5624}" type="pres">
      <dgm:prSet presAssocID="{E965405B-6D7F-408B-B3AE-6FFC0B2A30BD}" presName="sibTrans" presStyleCnt="0"/>
      <dgm:spPr/>
    </dgm:pt>
    <dgm:pt modelId="{6F8F331C-A3FF-4C67-BF46-779AB691FD2A}" type="pres">
      <dgm:prSet presAssocID="{4DCBF943-6CE5-4A25-B2C0-D2E36D11D2A8}" presName="compNode" presStyleCnt="0"/>
      <dgm:spPr/>
    </dgm:pt>
    <dgm:pt modelId="{17C7B712-7C70-49AA-AA74-DB464193E4A4}" type="pres">
      <dgm:prSet presAssocID="{4DCBF943-6CE5-4A25-B2C0-D2E36D11D2A8}" presName="bgRect" presStyleLbl="bgShp" presStyleIdx="1" presStyleCnt="3"/>
      <dgm:spPr/>
    </dgm:pt>
    <dgm:pt modelId="{367AC5B3-17FE-4FE1-99E4-A3469B9E5C29}" type="pres">
      <dgm:prSet presAssocID="{4DCBF943-6CE5-4A25-B2C0-D2E36D11D2A8}"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eciduous tree"/>
        </a:ext>
      </dgm:extLst>
    </dgm:pt>
    <dgm:pt modelId="{2E857F73-5190-4DF7-9FB1-92744335CA45}" type="pres">
      <dgm:prSet presAssocID="{4DCBF943-6CE5-4A25-B2C0-D2E36D11D2A8}" presName="spaceRect" presStyleCnt="0"/>
      <dgm:spPr/>
    </dgm:pt>
    <dgm:pt modelId="{EEC8AEB5-1512-4569-85DB-C084DCC9A106}" type="pres">
      <dgm:prSet presAssocID="{4DCBF943-6CE5-4A25-B2C0-D2E36D11D2A8}" presName="parTx" presStyleLbl="revTx" presStyleIdx="1" presStyleCnt="3">
        <dgm:presLayoutVars>
          <dgm:chMax val="0"/>
          <dgm:chPref val="0"/>
        </dgm:presLayoutVars>
      </dgm:prSet>
      <dgm:spPr/>
    </dgm:pt>
    <dgm:pt modelId="{7BF13428-EE0D-4DE0-ABA4-CA5D0DB3A53F}" type="pres">
      <dgm:prSet presAssocID="{3ADCE6B2-5D8C-4413-96D1-7D494ACF128A}" presName="sibTrans" presStyleCnt="0"/>
      <dgm:spPr/>
    </dgm:pt>
    <dgm:pt modelId="{872BFE19-38C1-4DC9-B437-AF98DD99D97A}" type="pres">
      <dgm:prSet presAssocID="{6F9736D0-D422-41B0-A820-192BE424DB9C}" presName="compNode" presStyleCnt="0"/>
      <dgm:spPr/>
    </dgm:pt>
    <dgm:pt modelId="{2CC10C4A-02F8-4F04-BF11-FB6C366F0F74}" type="pres">
      <dgm:prSet presAssocID="{6F9736D0-D422-41B0-A820-192BE424DB9C}" presName="bgRect" presStyleLbl="bgShp" presStyleIdx="2" presStyleCnt="3"/>
      <dgm:spPr/>
    </dgm:pt>
    <dgm:pt modelId="{CF703965-9AFF-42A0-B50F-225FAC268BE0}" type="pres">
      <dgm:prSet presAssocID="{6F9736D0-D422-41B0-A820-192BE424DB9C}"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ead with gears"/>
        </a:ext>
      </dgm:extLst>
    </dgm:pt>
    <dgm:pt modelId="{F5CE68C9-E7A3-41DA-ABEA-C0B696CC98FD}" type="pres">
      <dgm:prSet presAssocID="{6F9736D0-D422-41B0-A820-192BE424DB9C}" presName="spaceRect" presStyleCnt="0"/>
      <dgm:spPr/>
    </dgm:pt>
    <dgm:pt modelId="{AAC7F832-D123-45B2-8813-CEAFBA6C5A71}" type="pres">
      <dgm:prSet presAssocID="{6F9736D0-D422-41B0-A820-192BE424DB9C}" presName="parTx" presStyleLbl="revTx" presStyleIdx="2" presStyleCnt="3">
        <dgm:presLayoutVars>
          <dgm:chMax val="0"/>
          <dgm:chPref val="0"/>
        </dgm:presLayoutVars>
      </dgm:prSet>
      <dgm:spPr/>
    </dgm:pt>
  </dgm:ptLst>
  <dgm:cxnLst>
    <dgm:cxn modelId="{0F094670-1CF5-46EB-8637-20AEC142A599}" type="presOf" srcId="{E9B145A3-ED64-4E3B-9323-4CC958E11750}" destId="{C25B42F3-1964-4807-ABA3-CF1466963AC0}" srcOrd="0" destOrd="0" presId="urn:microsoft.com/office/officeart/2018/2/layout/IconVerticalSolidList"/>
    <dgm:cxn modelId="{5F4CB671-1E2D-488D-9A18-387904041CD5}" type="presOf" srcId="{6F9736D0-D422-41B0-A820-192BE424DB9C}" destId="{AAC7F832-D123-45B2-8813-CEAFBA6C5A71}" srcOrd="0" destOrd="0" presId="urn:microsoft.com/office/officeart/2018/2/layout/IconVerticalSolidList"/>
    <dgm:cxn modelId="{FC1C7880-808D-48BE-B170-F5DB5808AD94}" srcId="{73CD4747-72A6-4338-ABF9-53EDB7F619CD}" destId="{6F9736D0-D422-41B0-A820-192BE424DB9C}" srcOrd="2" destOrd="0" parTransId="{9134DEA6-30AF-4EA0-B2FD-5ED4E6A11699}" sibTransId="{09C32D27-D741-4A0F-B625-DA2020317D1C}"/>
    <dgm:cxn modelId="{3CF9C289-066A-49F2-B73E-647A20D2D1C0}" type="presOf" srcId="{73CD4747-72A6-4338-ABF9-53EDB7F619CD}" destId="{28DD952E-08C2-48F6-AF40-49C4C7115BCF}" srcOrd="0" destOrd="0" presId="urn:microsoft.com/office/officeart/2018/2/layout/IconVerticalSolidList"/>
    <dgm:cxn modelId="{77443CB0-4D8B-44B7-AB7D-24E14CA6C570}" type="presOf" srcId="{4DCBF943-6CE5-4A25-B2C0-D2E36D11D2A8}" destId="{EEC8AEB5-1512-4569-85DB-C084DCC9A106}" srcOrd="0" destOrd="0" presId="urn:microsoft.com/office/officeart/2018/2/layout/IconVerticalSolidList"/>
    <dgm:cxn modelId="{10A04ADA-E714-4638-B8CA-025CF42BD91A}" srcId="{73CD4747-72A6-4338-ABF9-53EDB7F619CD}" destId="{E9B145A3-ED64-4E3B-9323-4CC958E11750}" srcOrd="0" destOrd="0" parTransId="{96FE84CF-4F68-4E96-B17E-54A1774A20C6}" sibTransId="{E965405B-6D7F-408B-B3AE-6FFC0B2A30BD}"/>
    <dgm:cxn modelId="{71D360F4-84C3-40C6-9E89-114EEB2D484C}" srcId="{73CD4747-72A6-4338-ABF9-53EDB7F619CD}" destId="{4DCBF943-6CE5-4A25-B2C0-D2E36D11D2A8}" srcOrd="1" destOrd="0" parTransId="{0861A312-DA09-4351-B007-A6988F9EC3B8}" sibTransId="{3ADCE6B2-5D8C-4413-96D1-7D494ACF128A}"/>
    <dgm:cxn modelId="{21FDCBD9-243E-4406-AD5B-619474AF428F}" type="presParOf" srcId="{28DD952E-08C2-48F6-AF40-49C4C7115BCF}" destId="{30D15B37-0DFC-420F-80A9-2F5C591C7E8C}" srcOrd="0" destOrd="0" presId="urn:microsoft.com/office/officeart/2018/2/layout/IconVerticalSolidList"/>
    <dgm:cxn modelId="{C22CF61D-6E72-4141-8507-23D2ED976BC6}" type="presParOf" srcId="{30D15B37-0DFC-420F-80A9-2F5C591C7E8C}" destId="{E3A76AC1-68F9-4CED-A55E-B00868413731}" srcOrd="0" destOrd="0" presId="urn:microsoft.com/office/officeart/2018/2/layout/IconVerticalSolidList"/>
    <dgm:cxn modelId="{DF5F64C7-6333-4AAB-8E9B-71540EEA2B71}" type="presParOf" srcId="{30D15B37-0DFC-420F-80A9-2F5C591C7E8C}" destId="{BE26BCB2-1510-4A68-93D9-8C201EF27196}" srcOrd="1" destOrd="0" presId="urn:microsoft.com/office/officeart/2018/2/layout/IconVerticalSolidList"/>
    <dgm:cxn modelId="{1DDD5204-EF01-4B85-B5EA-95D6BE470F86}" type="presParOf" srcId="{30D15B37-0DFC-420F-80A9-2F5C591C7E8C}" destId="{77D7AE26-75F0-4848-A8EB-E9B604937685}" srcOrd="2" destOrd="0" presId="urn:microsoft.com/office/officeart/2018/2/layout/IconVerticalSolidList"/>
    <dgm:cxn modelId="{EEDA60DA-CE85-474A-8397-8F40DB49ED41}" type="presParOf" srcId="{30D15B37-0DFC-420F-80A9-2F5C591C7E8C}" destId="{C25B42F3-1964-4807-ABA3-CF1466963AC0}" srcOrd="3" destOrd="0" presId="urn:microsoft.com/office/officeart/2018/2/layout/IconVerticalSolidList"/>
    <dgm:cxn modelId="{0ED438BC-A725-4A2E-9FA2-747CD602D837}" type="presParOf" srcId="{28DD952E-08C2-48F6-AF40-49C4C7115BCF}" destId="{11C2FAF0-AD50-4879-AE4F-53656EEF5624}" srcOrd="1" destOrd="0" presId="urn:microsoft.com/office/officeart/2018/2/layout/IconVerticalSolidList"/>
    <dgm:cxn modelId="{BE2C0F9E-6A54-424B-A54D-2427F6988153}" type="presParOf" srcId="{28DD952E-08C2-48F6-AF40-49C4C7115BCF}" destId="{6F8F331C-A3FF-4C67-BF46-779AB691FD2A}" srcOrd="2" destOrd="0" presId="urn:microsoft.com/office/officeart/2018/2/layout/IconVerticalSolidList"/>
    <dgm:cxn modelId="{D84AB8D9-AD19-48C9-8C82-23FD8BB90172}" type="presParOf" srcId="{6F8F331C-A3FF-4C67-BF46-779AB691FD2A}" destId="{17C7B712-7C70-49AA-AA74-DB464193E4A4}" srcOrd="0" destOrd="0" presId="urn:microsoft.com/office/officeart/2018/2/layout/IconVerticalSolidList"/>
    <dgm:cxn modelId="{CF468789-EB20-4BA5-9C83-4E1CDFA37589}" type="presParOf" srcId="{6F8F331C-A3FF-4C67-BF46-779AB691FD2A}" destId="{367AC5B3-17FE-4FE1-99E4-A3469B9E5C29}" srcOrd="1" destOrd="0" presId="urn:microsoft.com/office/officeart/2018/2/layout/IconVerticalSolidList"/>
    <dgm:cxn modelId="{0EB05F78-EE73-46D3-BC04-E60DD8E4389A}" type="presParOf" srcId="{6F8F331C-A3FF-4C67-BF46-779AB691FD2A}" destId="{2E857F73-5190-4DF7-9FB1-92744335CA45}" srcOrd="2" destOrd="0" presId="urn:microsoft.com/office/officeart/2018/2/layout/IconVerticalSolidList"/>
    <dgm:cxn modelId="{62039ACF-47A4-4388-A500-A91ABD96D2D6}" type="presParOf" srcId="{6F8F331C-A3FF-4C67-BF46-779AB691FD2A}" destId="{EEC8AEB5-1512-4569-85DB-C084DCC9A106}" srcOrd="3" destOrd="0" presId="urn:microsoft.com/office/officeart/2018/2/layout/IconVerticalSolidList"/>
    <dgm:cxn modelId="{95FF40EE-98AB-4F11-8496-027EDDB9A07A}" type="presParOf" srcId="{28DD952E-08C2-48F6-AF40-49C4C7115BCF}" destId="{7BF13428-EE0D-4DE0-ABA4-CA5D0DB3A53F}" srcOrd="3" destOrd="0" presId="urn:microsoft.com/office/officeart/2018/2/layout/IconVerticalSolidList"/>
    <dgm:cxn modelId="{8B08D7EC-85A2-450F-A03A-8DE948634FDF}" type="presParOf" srcId="{28DD952E-08C2-48F6-AF40-49C4C7115BCF}" destId="{872BFE19-38C1-4DC9-B437-AF98DD99D97A}" srcOrd="4" destOrd="0" presId="urn:microsoft.com/office/officeart/2018/2/layout/IconVerticalSolidList"/>
    <dgm:cxn modelId="{BCE58CF4-E349-441B-829D-DFE0B793CC07}" type="presParOf" srcId="{872BFE19-38C1-4DC9-B437-AF98DD99D97A}" destId="{2CC10C4A-02F8-4F04-BF11-FB6C366F0F74}" srcOrd="0" destOrd="0" presId="urn:microsoft.com/office/officeart/2018/2/layout/IconVerticalSolidList"/>
    <dgm:cxn modelId="{9E0A49AE-78AF-40A5-81BC-829D93EEB516}" type="presParOf" srcId="{872BFE19-38C1-4DC9-B437-AF98DD99D97A}" destId="{CF703965-9AFF-42A0-B50F-225FAC268BE0}" srcOrd="1" destOrd="0" presId="urn:microsoft.com/office/officeart/2018/2/layout/IconVerticalSolidList"/>
    <dgm:cxn modelId="{9B55BEFA-806A-4938-9C01-AD9B0968BF36}" type="presParOf" srcId="{872BFE19-38C1-4DC9-B437-AF98DD99D97A}" destId="{F5CE68C9-E7A3-41DA-ABEA-C0B696CC98FD}" srcOrd="2" destOrd="0" presId="urn:microsoft.com/office/officeart/2018/2/layout/IconVerticalSolidList"/>
    <dgm:cxn modelId="{BBAFD551-40FA-47FD-916D-17146DF42FB7}" type="presParOf" srcId="{872BFE19-38C1-4DC9-B437-AF98DD99D97A}" destId="{AAC7F832-D123-45B2-8813-CEAFBA6C5A7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76AC1-68F9-4CED-A55E-B00868413731}">
      <dsp:nvSpPr>
        <dsp:cNvPr id="0" name=""/>
        <dsp:cNvSpPr/>
      </dsp:nvSpPr>
      <dsp:spPr>
        <a:xfrm>
          <a:off x="0" y="588"/>
          <a:ext cx="6692813" cy="13777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26BCB2-1510-4A68-93D9-8C201EF27196}">
      <dsp:nvSpPr>
        <dsp:cNvPr id="0" name=""/>
        <dsp:cNvSpPr/>
      </dsp:nvSpPr>
      <dsp:spPr>
        <a:xfrm>
          <a:off x="416759" y="310575"/>
          <a:ext cx="757744" cy="757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5B42F3-1964-4807-ABA3-CF1466963AC0}">
      <dsp:nvSpPr>
        <dsp:cNvPr id="0" name=""/>
        <dsp:cNvSpPr/>
      </dsp:nvSpPr>
      <dsp:spPr>
        <a:xfrm>
          <a:off x="1591264" y="588"/>
          <a:ext cx="5101549"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111250">
            <a:lnSpc>
              <a:spcPct val="90000"/>
            </a:lnSpc>
            <a:spcBef>
              <a:spcPct val="0"/>
            </a:spcBef>
            <a:spcAft>
              <a:spcPct val="35000"/>
            </a:spcAft>
            <a:buNone/>
          </a:pPr>
          <a:r>
            <a:rPr lang="en-US" sz="2500" kern="1200" dirty="0"/>
            <a:t>Please feel free to keep in touch!</a:t>
          </a:r>
        </a:p>
      </dsp:txBody>
      <dsp:txXfrm>
        <a:off x="1591264" y="588"/>
        <a:ext cx="5101549" cy="1377717"/>
      </dsp:txXfrm>
    </dsp:sp>
    <dsp:sp modelId="{17C7B712-7C70-49AA-AA74-DB464193E4A4}">
      <dsp:nvSpPr>
        <dsp:cNvPr id="0" name=""/>
        <dsp:cNvSpPr/>
      </dsp:nvSpPr>
      <dsp:spPr>
        <a:xfrm>
          <a:off x="0" y="1722736"/>
          <a:ext cx="6692813" cy="13777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7AC5B3-17FE-4FE1-99E4-A3469B9E5C29}">
      <dsp:nvSpPr>
        <dsp:cNvPr id="0" name=""/>
        <dsp:cNvSpPr/>
      </dsp:nvSpPr>
      <dsp:spPr>
        <a:xfrm>
          <a:off x="416759" y="2032722"/>
          <a:ext cx="757744" cy="757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C8AEB5-1512-4569-85DB-C084DCC9A106}">
      <dsp:nvSpPr>
        <dsp:cNvPr id="0" name=""/>
        <dsp:cNvSpPr/>
      </dsp:nvSpPr>
      <dsp:spPr>
        <a:xfrm>
          <a:off x="1591264" y="1722736"/>
          <a:ext cx="5101549"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244600">
            <a:lnSpc>
              <a:spcPct val="90000"/>
            </a:lnSpc>
            <a:spcBef>
              <a:spcPct val="0"/>
            </a:spcBef>
            <a:spcAft>
              <a:spcPct val="35000"/>
            </a:spcAft>
            <a:buNone/>
          </a:pPr>
          <a:r>
            <a:rPr lang="en-US" sz="2800" kern="1200" dirty="0"/>
            <a:t>Nicole Engdahl: </a:t>
          </a:r>
          <a:r>
            <a:rPr lang="en-US" sz="2800" kern="1200" dirty="0">
              <a:hlinkClick xmlns:r="http://schemas.openxmlformats.org/officeDocument/2006/relationships" r:id="rId5"/>
            </a:rPr>
            <a:t>nengdahl@nationalparks.org</a:t>
          </a:r>
          <a:r>
            <a:rPr lang="en-US" sz="2800" kern="1200" dirty="0"/>
            <a:t> </a:t>
          </a:r>
        </a:p>
      </dsp:txBody>
      <dsp:txXfrm>
        <a:off x="1591264" y="1722736"/>
        <a:ext cx="5101549" cy="1377717"/>
      </dsp:txXfrm>
    </dsp:sp>
    <dsp:sp modelId="{2CC10C4A-02F8-4F04-BF11-FB6C366F0F74}">
      <dsp:nvSpPr>
        <dsp:cNvPr id="0" name=""/>
        <dsp:cNvSpPr/>
      </dsp:nvSpPr>
      <dsp:spPr>
        <a:xfrm>
          <a:off x="0" y="3444883"/>
          <a:ext cx="6692813" cy="13777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03965-9AFF-42A0-B50F-225FAC268BE0}">
      <dsp:nvSpPr>
        <dsp:cNvPr id="0" name=""/>
        <dsp:cNvSpPr/>
      </dsp:nvSpPr>
      <dsp:spPr>
        <a:xfrm>
          <a:off x="416759" y="3754869"/>
          <a:ext cx="757744" cy="75774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C7F832-D123-45B2-8813-CEAFBA6C5A71}">
      <dsp:nvSpPr>
        <dsp:cNvPr id="0" name=""/>
        <dsp:cNvSpPr/>
      </dsp:nvSpPr>
      <dsp:spPr>
        <a:xfrm>
          <a:off x="1591264" y="3444883"/>
          <a:ext cx="5101549"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244600">
            <a:lnSpc>
              <a:spcPct val="90000"/>
            </a:lnSpc>
            <a:spcBef>
              <a:spcPct val="0"/>
            </a:spcBef>
            <a:spcAft>
              <a:spcPct val="35000"/>
            </a:spcAft>
            <a:buNone/>
          </a:pPr>
          <a:r>
            <a:rPr lang="en-US" sz="2800" kern="1200" dirty="0"/>
            <a:t>Meg Roberts: </a:t>
          </a:r>
          <a:r>
            <a:rPr lang="en-US" sz="2800" kern="1200" dirty="0">
              <a:hlinkClick xmlns:r="http://schemas.openxmlformats.org/officeDocument/2006/relationships" r:id="rId8"/>
            </a:rPr>
            <a:t>mroberts@impactdc.com</a:t>
          </a:r>
          <a:r>
            <a:rPr lang="en-US" sz="2800" kern="1200" dirty="0"/>
            <a:t> </a:t>
          </a:r>
        </a:p>
      </dsp:txBody>
      <dsp:txXfrm>
        <a:off x="1591264" y="3444883"/>
        <a:ext cx="5101549" cy="13777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2A7BDA-9BEA-3E47-816E-E793FAFC3A37}"/>
              </a:ext>
            </a:extLst>
          </p:cNvPr>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6C2F31-1DCF-4D45-826E-6A6355852C17}"/>
              </a:ext>
            </a:extLst>
          </p:cNvPr>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F8FFC9C4-BC79-6348-8BC0-E72F3D2BFD4B}" type="datetimeFigureOut">
              <a:rPr lang="en-US" smtClean="0"/>
              <a:t>5/22/19</a:t>
            </a:fld>
            <a:endParaRPr lang="en-US"/>
          </a:p>
        </p:txBody>
      </p:sp>
      <p:sp>
        <p:nvSpPr>
          <p:cNvPr id="4" name="Footer Placeholder 3">
            <a:extLst>
              <a:ext uri="{FF2B5EF4-FFF2-40B4-BE49-F238E27FC236}">
                <a16:creationId xmlns:a16="http://schemas.microsoft.com/office/drawing/2014/main" id="{839DE404-FE7E-A84E-B027-AC08428FAB12}"/>
              </a:ext>
            </a:extLst>
          </p:cNvPr>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E2A5B0-C70E-B845-804E-78558D1095E9}"/>
              </a:ext>
            </a:extLst>
          </p:cNvPr>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5AC51B61-08B2-6641-9F6D-955D9760BEF1}" type="slidenum">
              <a:rPr lang="en-US" smtClean="0"/>
              <a:t>‹#›</a:t>
            </a:fld>
            <a:endParaRPr lang="en-US"/>
          </a:p>
        </p:txBody>
      </p:sp>
    </p:spTree>
    <p:extLst>
      <p:ext uri="{BB962C8B-B14F-4D97-AF65-F5344CB8AC3E}">
        <p14:creationId xmlns:p14="http://schemas.microsoft.com/office/powerpoint/2010/main" val="3806362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36" tIns="46569" rIns="93136" bIns="4656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36" tIns="46569" rIns="93136" bIns="46569" rtlCol="0"/>
          <a:lstStyle>
            <a:lvl1pPr algn="r">
              <a:defRPr sz="1200"/>
            </a:lvl1pPr>
          </a:lstStyle>
          <a:p>
            <a:fld id="{61E443B6-310A-A44B-927B-444FD7A52280}" type="datetimeFigureOut">
              <a:rPr lang="en-US" smtClean="0"/>
              <a:t>5/22/19</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36" tIns="46569" rIns="93136" bIns="4656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36" tIns="46569" rIns="93136" bIns="465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36" tIns="46569" rIns="93136" bIns="4656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36" tIns="46569" rIns="93136" bIns="46569" rtlCol="0" anchor="b"/>
          <a:lstStyle>
            <a:lvl1pPr algn="r">
              <a:defRPr sz="1200"/>
            </a:lvl1pPr>
          </a:lstStyle>
          <a:p>
            <a:fld id="{BBDE5D96-6239-E540-84C3-9D70C69593FD}" type="slidenum">
              <a:rPr lang="en-US" smtClean="0"/>
              <a:t>‹#›</a:t>
            </a:fld>
            <a:endParaRPr lang="en-US"/>
          </a:p>
        </p:txBody>
      </p:sp>
    </p:spTree>
    <p:extLst>
      <p:ext uri="{BB962C8B-B14F-4D97-AF65-F5344CB8AC3E}">
        <p14:creationId xmlns:p14="http://schemas.microsoft.com/office/powerpoint/2010/main" val="24013851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 Opens</a:t>
            </a:r>
          </a:p>
          <a:p>
            <a:r>
              <a:rPr lang="en-US" dirty="0"/>
              <a:t>Conversation – feel free to ask questions along the way – we love it! If we get to it later, we’ll let you know.</a:t>
            </a:r>
          </a:p>
        </p:txBody>
      </p:sp>
      <p:sp>
        <p:nvSpPr>
          <p:cNvPr id="4" name="Slide Number Placeholder 3"/>
          <p:cNvSpPr>
            <a:spLocks noGrp="1"/>
          </p:cNvSpPr>
          <p:nvPr>
            <p:ph type="sldNum" sz="quarter" idx="5"/>
          </p:nvPr>
        </p:nvSpPr>
        <p:spPr/>
        <p:txBody>
          <a:bodyPr/>
          <a:lstStyle/>
          <a:p>
            <a:fld id="{BBDE5D96-6239-E540-84C3-9D70C69593FD}" type="slidenum">
              <a:rPr lang="en-US" smtClean="0"/>
              <a:t>1</a:t>
            </a:fld>
            <a:endParaRPr lang="en-US"/>
          </a:p>
        </p:txBody>
      </p:sp>
    </p:spTree>
    <p:extLst>
      <p:ext uri="{BB962C8B-B14F-4D97-AF65-F5344CB8AC3E}">
        <p14:creationId xmlns:p14="http://schemas.microsoft.com/office/powerpoint/2010/main" val="141003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Keep track of important pieces of data (KPIs) to know how you are tracking. My program is very young, so I don’t have years of history to track. That means I had to start from scratch. When I started I did a deep dive into our database to pull out as many numbers as I could, going back as far as I could, so now I have almost five years of year-over-year numbers. </a:t>
            </a:r>
          </a:p>
          <a:p>
            <a:endParaRPr lang="en-US" dirty="0"/>
          </a:p>
          <a:p>
            <a:r>
              <a:rPr lang="en-US" dirty="0"/>
              <a:t>The better your data the more you will be able to benchmark and prove your growth. If you are only showing realized gifts, it looks like no movement is happening. Show them the movement every chance you get. </a:t>
            </a:r>
          </a:p>
          <a:p>
            <a:endParaRPr lang="en-US" dirty="0"/>
          </a:p>
        </p:txBody>
      </p:sp>
      <p:sp>
        <p:nvSpPr>
          <p:cNvPr id="4" name="Slide Number Placeholder 3"/>
          <p:cNvSpPr>
            <a:spLocks noGrp="1"/>
          </p:cNvSpPr>
          <p:nvPr>
            <p:ph type="sldNum" sz="quarter" idx="5"/>
          </p:nvPr>
        </p:nvSpPr>
        <p:spPr/>
        <p:txBody>
          <a:bodyPr/>
          <a:lstStyle/>
          <a:p>
            <a:fld id="{BBDE5D96-6239-E540-84C3-9D70C69593FD}" type="slidenum">
              <a:rPr lang="en-US" smtClean="0"/>
              <a:t>10</a:t>
            </a:fld>
            <a:endParaRPr lang="en-US"/>
          </a:p>
        </p:txBody>
      </p:sp>
    </p:spTree>
    <p:extLst>
      <p:ext uri="{BB962C8B-B14F-4D97-AF65-F5344CB8AC3E}">
        <p14:creationId xmlns:p14="http://schemas.microsoft.com/office/powerpoint/2010/main" val="332351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Once you have a few years of reliable data (in our case 5 years was my benchmark) then you can make realistic comparisons of your program to other programs. This is how my org compares with several other orgs.</a:t>
            </a:r>
          </a:p>
          <a:p>
            <a:endParaRPr lang="en-US" dirty="0"/>
          </a:p>
          <a:p>
            <a:r>
              <a:rPr lang="en-US" dirty="0"/>
              <a:t>In our case – </a:t>
            </a:r>
          </a:p>
          <a:p>
            <a:r>
              <a:rPr lang="en-US" dirty="0"/>
              <a:t>Org 1 is comparable. </a:t>
            </a:r>
          </a:p>
          <a:p>
            <a:r>
              <a:rPr lang="en-US" dirty="0"/>
              <a:t>Org 2 is aspirational. </a:t>
            </a:r>
          </a:p>
          <a:p>
            <a:endParaRPr lang="en-US" dirty="0"/>
          </a:p>
          <a:p>
            <a:r>
              <a:rPr lang="en-US" dirty="0"/>
              <a:t>This allows leadership to see how well our program is doing in the grand scheme of things, and also where we want to go. Always be looking for ways your leadership can BRAG about what you are doing. </a:t>
            </a:r>
          </a:p>
          <a:p>
            <a:endParaRPr lang="en-US" dirty="0"/>
          </a:p>
        </p:txBody>
      </p:sp>
      <p:sp>
        <p:nvSpPr>
          <p:cNvPr id="4" name="Slide Number Placeholder 3"/>
          <p:cNvSpPr>
            <a:spLocks noGrp="1"/>
          </p:cNvSpPr>
          <p:nvPr>
            <p:ph type="sldNum" sz="quarter" idx="5"/>
          </p:nvPr>
        </p:nvSpPr>
        <p:spPr/>
        <p:txBody>
          <a:bodyPr/>
          <a:lstStyle/>
          <a:p>
            <a:fld id="{BBDE5D96-6239-E540-84C3-9D70C69593FD}" type="slidenum">
              <a:rPr lang="en-US" smtClean="0"/>
              <a:t>11</a:t>
            </a:fld>
            <a:endParaRPr lang="en-US"/>
          </a:p>
        </p:txBody>
      </p:sp>
    </p:spTree>
    <p:extLst>
      <p:ext uri="{BB962C8B-B14F-4D97-AF65-F5344CB8AC3E}">
        <p14:creationId xmlns:p14="http://schemas.microsoft.com/office/powerpoint/2010/main" val="47965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progress!! My organization went through a major overhaul about 5 years ago, so finding a timeframe was easy. Think about what makes sense for your org – show every ten years? </a:t>
            </a:r>
          </a:p>
          <a:p>
            <a:endParaRPr lang="en-US" dirty="0"/>
          </a:p>
          <a:p>
            <a:r>
              <a:rPr lang="en-US" dirty="0"/>
              <a:t>Charts like this one also demonstrate the difference between a passive PG program and what a focused/formalized program looks like. </a:t>
            </a:r>
          </a:p>
          <a:p>
            <a:r>
              <a:rPr lang="en-US" dirty="0"/>
              <a:t>We started our formalized program about 5 years ago, and this is a great way to show how that is paying off. </a:t>
            </a:r>
          </a:p>
          <a:p>
            <a:endParaRPr lang="en-US" dirty="0"/>
          </a:p>
          <a:p>
            <a:r>
              <a:rPr lang="en-US" dirty="0"/>
              <a:t>So much of what we do is so slow over </a:t>
            </a:r>
          </a:p>
        </p:txBody>
      </p:sp>
      <p:sp>
        <p:nvSpPr>
          <p:cNvPr id="4" name="Slide Number Placeholder 3"/>
          <p:cNvSpPr>
            <a:spLocks noGrp="1"/>
          </p:cNvSpPr>
          <p:nvPr>
            <p:ph type="sldNum" sz="quarter" idx="5"/>
          </p:nvPr>
        </p:nvSpPr>
        <p:spPr/>
        <p:txBody>
          <a:bodyPr/>
          <a:lstStyle/>
          <a:p>
            <a:fld id="{BBDE5D96-6239-E540-84C3-9D70C69593FD}" type="slidenum">
              <a:rPr lang="en-US" smtClean="0"/>
              <a:t>12</a:t>
            </a:fld>
            <a:endParaRPr lang="en-US"/>
          </a:p>
        </p:txBody>
      </p:sp>
    </p:spTree>
    <p:extLst>
      <p:ext uri="{BB962C8B-B14F-4D97-AF65-F5344CB8AC3E}">
        <p14:creationId xmlns:p14="http://schemas.microsoft.com/office/powerpoint/2010/main" val="750296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Similar to the earlier chart, you can create ways to show how the work you are doing now, will pay off for the organization farther down the road. </a:t>
            </a:r>
          </a:p>
          <a:p>
            <a:r>
              <a:rPr lang="en-US" dirty="0"/>
              <a:t>You cannot just assume leadership understands that. Show them</a:t>
            </a:r>
          </a:p>
          <a:p>
            <a:r>
              <a:rPr lang="en-US" dirty="0"/>
              <a:t>Create regular charts and reports to demonstrate movement.</a:t>
            </a:r>
          </a:p>
          <a:p>
            <a:endParaRPr lang="en-US" dirty="0"/>
          </a:p>
        </p:txBody>
      </p:sp>
      <p:sp>
        <p:nvSpPr>
          <p:cNvPr id="4" name="Slide Number Placeholder 3"/>
          <p:cNvSpPr>
            <a:spLocks noGrp="1"/>
          </p:cNvSpPr>
          <p:nvPr>
            <p:ph type="sldNum" sz="quarter" idx="5"/>
          </p:nvPr>
        </p:nvSpPr>
        <p:spPr/>
        <p:txBody>
          <a:bodyPr/>
          <a:lstStyle/>
          <a:p>
            <a:fld id="{BBDE5D96-6239-E540-84C3-9D70C69593FD}" type="slidenum">
              <a:rPr lang="en-US" smtClean="0"/>
              <a:t>13</a:t>
            </a:fld>
            <a:endParaRPr lang="en-US"/>
          </a:p>
        </p:txBody>
      </p:sp>
    </p:spTree>
    <p:extLst>
      <p:ext uri="{BB962C8B-B14F-4D97-AF65-F5344CB8AC3E}">
        <p14:creationId xmlns:p14="http://schemas.microsoft.com/office/powerpoint/2010/main" val="1365765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the potential of your program in current dollars speaks to administration in ways nothing else does.</a:t>
            </a:r>
          </a:p>
          <a:p>
            <a:endParaRPr lang="en-US" dirty="0"/>
          </a:p>
          <a:p>
            <a:r>
              <a:rPr lang="en-US" dirty="0"/>
              <a:t>Similar to Meg’s slide on PG results… you can take some of those numbers and multiply them out to show your pipeline of future gifts. I use even more conservative numbers when I talk about my program to NPF leadership. </a:t>
            </a:r>
          </a:p>
          <a:p>
            <a:endParaRPr lang="en-US" dirty="0"/>
          </a:p>
          <a:p>
            <a:r>
              <a:rPr lang="en-US" dirty="0"/>
              <a:t>NICOLE</a:t>
            </a:r>
          </a:p>
          <a:p>
            <a:r>
              <a:rPr lang="en-US" dirty="0"/>
              <a:t>Back to this pipeline</a:t>
            </a:r>
            <a:r>
              <a:rPr lang="en-US" baseline="0" dirty="0"/>
              <a:t> example: National average (SHARPE) is that for every 1 gift you know of, there are at least 3 people who have included your org in their estate plans and not let you know. John Jensen (SHARPE) often says that the real number is more like 1:10, but we still use a 1:3 known to unknown ratio in order to be nice and conservative when reporting to our board. Here is how we put it together when I talk to leadership about what the PG pipeline looks like RIGHT NOW. </a:t>
            </a:r>
          </a:p>
          <a:p>
            <a:r>
              <a:rPr lang="en-US" baseline="0" dirty="0"/>
              <a:t>We also use a placeholder of $40,001 for unknown amounts. Sharpe says national average is $45k and we know our average is $68k. Again, if you aren’t sure what numbers to use, go conservative. </a:t>
            </a:r>
            <a:endParaRPr lang="en-US" dirty="0"/>
          </a:p>
        </p:txBody>
      </p:sp>
      <p:sp>
        <p:nvSpPr>
          <p:cNvPr id="4" name="Slide Number Placeholder 3"/>
          <p:cNvSpPr>
            <a:spLocks noGrp="1"/>
          </p:cNvSpPr>
          <p:nvPr>
            <p:ph type="sldNum" sz="quarter" idx="10"/>
          </p:nvPr>
        </p:nvSpPr>
        <p:spPr/>
        <p:txBody>
          <a:bodyPr/>
          <a:lstStyle/>
          <a:p>
            <a:fld id="{BBDE5D96-6239-E540-84C3-9D70C69593FD}" type="slidenum">
              <a:rPr lang="en-US" smtClean="0"/>
              <a:t>15</a:t>
            </a:fld>
            <a:endParaRPr lang="en-US"/>
          </a:p>
        </p:txBody>
      </p:sp>
    </p:spTree>
    <p:extLst>
      <p:ext uri="{BB962C8B-B14F-4D97-AF65-F5344CB8AC3E}">
        <p14:creationId xmlns:p14="http://schemas.microsoft.com/office/powerpoint/2010/main" val="1576620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Then, take both pieces of data – the known legacy society members – and the unknown pipeline – and put them together to show the future</a:t>
            </a:r>
          </a:p>
        </p:txBody>
      </p:sp>
      <p:sp>
        <p:nvSpPr>
          <p:cNvPr id="4" name="Slide Number Placeholder 3"/>
          <p:cNvSpPr>
            <a:spLocks noGrp="1"/>
          </p:cNvSpPr>
          <p:nvPr>
            <p:ph type="sldNum" sz="quarter" idx="5"/>
          </p:nvPr>
        </p:nvSpPr>
        <p:spPr/>
        <p:txBody>
          <a:bodyPr/>
          <a:lstStyle/>
          <a:p>
            <a:fld id="{BBDE5D96-6239-E540-84C3-9D70C69593FD}" type="slidenum">
              <a:rPr lang="en-US" smtClean="0"/>
              <a:t>16</a:t>
            </a:fld>
            <a:endParaRPr lang="en-US"/>
          </a:p>
        </p:txBody>
      </p:sp>
    </p:spTree>
    <p:extLst>
      <p:ext uri="{BB962C8B-B14F-4D97-AF65-F5344CB8AC3E}">
        <p14:creationId xmlns:p14="http://schemas.microsoft.com/office/powerpoint/2010/main" val="3600429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 introduce topic</a:t>
            </a:r>
          </a:p>
          <a:p>
            <a:r>
              <a:rPr lang="en-US" dirty="0"/>
              <a:t>Shared</a:t>
            </a:r>
            <a:r>
              <a:rPr lang="en-US" baseline="0" dirty="0"/>
              <a:t> b</a:t>
            </a:r>
            <a:r>
              <a:rPr lang="en-US" dirty="0"/>
              <a:t>oth externally and internally</a:t>
            </a:r>
          </a:p>
          <a:p>
            <a:r>
              <a:rPr lang="en-US" dirty="0"/>
              <a:t>It can’t be just reports internally </a:t>
            </a:r>
            <a:r>
              <a:rPr lang="mr-IN" dirty="0"/>
              <a:t>–</a:t>
            </a:r>
            <a:r>
              <a:rPr lang="en-US" dirty="0"/>
              <a:t> they need something memorable</a:t>
            </a:r>
            <a:r>
              <a:rPr lang="en-US" baseline="0" dirty="0"/>
              <a:t> </a:t>
            </a:r>
          </a:p>
          <a:p>
            <a:r>
              <a:rPr lang="en-US" baseline="0" dirty="0"/>
              <a:t>Create reports that tell a story so you can also be constantly teaching UP and OUT</a:t>
            </a:r>
            <a:endParaRPr lang="en-US" dirty="0"/>
          </a:p>
          <a:p>
            <a:endParaRPr lang="en-US" dirty="0"/>
          </a:p>
        </p:txBody>
      </p:sp>
      <p:sp>
        <p:nvSpPr>
          <p:cNvPr id="4" name="Slide Number Placeholder 3"/>
          <p:cNvSpPr>
            <a:spLocks noGrp="1"/>
          </p:cNvSpPr>
          <p:nvPr>
            <p:ph type="sldNum" sz="quarter" idx="10"/>
          </p:nvPr>
        </p:nvSpPr>
        <p:spPr/>
        <p:txBody>
          <a:bodyPr/>
          <a:lstStyle/>
          <a:p>
            <a:fld id="{BBDE5D96-6239-E540-84C3-9D70C69593FD}" type="slidenum">
              <a:rPr lang="en-US" smtClean="0"/>
              <a:t>17</a:t>
            </a:fld>
            <a:endParaRPr lang="en-US"/>
          </a:p>
        </p:txBody>
      </p:sp>
    </p:spTree>
    <p:extLst>
      <p:ext uri="{BB962C8B-B14F-4D97-AF65-F5344CB8AC3E}">
        <p14:creationId xmlns:p14="http://schemas.microsoft.com/office/powerpoint/2010/main" val="881187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MEG – way too many numbers for some of them – but create as needed – show stories</a:t>
            </a:r>
          </a:p>
          <a:p>
            <a:endParaRPr lang="en-US" baseline="0" dirty="0"/>
          </a:p>
          <a:p>
            <a:r>
              <a:rPr lang="en-US" baseline="0" dirty="0"/>
              <a:t>will tell story of COO whom she is training.  My COO loves numbers!! Also, he remembers them. </a:t>
            </a:r>
          </a:p>
          <a:p>
            <a:r>
              <a:rPr lang="en-US" baseline="0" dirty="0"/>
              <a:t>So, I created a KPI sheet for him to take with him to board meetings. </a:t>
            </a:r>
          </a:p>
          <a:p>
            <a:r>
              <a:rPr lang="en-US" baseline="0" dirty="0"/>
              <a:t>I highlight the most important numbers, and then sprinkle in some actual stories (which we will get to in a minute) </a:t>
            </a:r>
          </a:p>
          <a:p>
            <a:r>
              <a:rPr lang="en-US" baseline="0" dirty="0"/>
              <a:t>Now President is saying her words back out </a:t>
            </a:r>
          </a:p>
          <a:p>
            <a:endParaRPr lang="en-US" baseline="0" dirty="0"/>
          </a:p>
          <a:p>
            <a:r>
              <a:rPr lang="en-US" baseline="0" dirty="0"/>
              <a:t>(We have to do this with agencies and vendors, too)</a:t>
            </a:r>
            <a:endParaRPr lang="en-US" dirty="0"/>
          </a:p>
          <a:p>
            <a:endParaRPr lang="en-US" dirty="0"/>
          </a:p>
        </p:txBody>
      </p:sp>
      <p:sp>
        <p:nvSpPr>
          <p:cNvPr id="4" name="Slide Number Placeholder 3"/>
          <p:cNvSpPr>
            <a:spLocks noGrp="1"/>
          </p:cNvSpPr>
          <p:nvPr>
            <p:ph type="sldNum" sz="quarter" idx="5"/>
          </p:nvPr>
        </p:nvSpPr>
        <p:spPr/>
        <p:txBody>
          <a:bodyPr/>
          <a:lstStyle/>
          <a:p>
            <a:fld id="{BBDE5D96-6239-E540-84C3-9D70C69593FD}" type="slidenum">
              <a:rPr lang="en-US" smtClean="0"/>
              <a:t>18</a:t>
            </a:fld>
            <a:endParaRPr lang="en-US"/>
          </a:p>
        </p:txBody>
      </p:sp>
    </p:spTree>
    <p:extLst>
      <p:ext uri="{BB962C8B-B14F-4D97-AF65-F5344CB8AC3E}">
        <p14:creationId xmlns:p14="http://schemas.microsoft.com/office/powerpoint/2010/main" val="163169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AND, as if that isn’t enough, we need to show that we know our constituency. This is Nicole’s chart showing the make up of her legacy society.</a:t>
            </a:r>
          </a:p>
          <a:p>
            <a:endParaRPr lang="en-US" dirty="0"/>
          </a:p>
          <a:p>
            <a:r>
              <a:rPr lang="en-US" dirty="0"/>
              <a:t>NICOLE: There is a common myth that people who make million dollar outright gifts are your best prospects for planned gifts. This simply is not true. Your best prospect for a future planned gift is usually your most loyal donor, who often makes smaller, consistent and frequent gifts. To prove this point I pulled data from my own legacy society. </a:t>
            </a:r>
          </a:p>
          <a:p>
            <a:endParaRPr lang="en-US" dirty="0"/>
          </a:p>
          <a:p>
            <a:r>
              <a:rPr lang="en-US" dirty="0"/>
              <a:t>We have 4 donors who have made million dollar outright gifts and have also left us in their estate plans, However – we have 267 people who have made outright gifts of less than $10k (lifetime) and yet they have left us the largest percentage of our future gifts. I need to be focused on cultivating and stewarding this bottom of the pyramid group. </a:t>
            </a:r>
          </a:p>
          <a:p>
            <a:endParaRPr lang="en-US" dirty="0"/>
          </a:p>
          <a:p>
            <a:r>
              <a:rPr lang="en-US" dirty="0"/>
              <a:t>MEG: SIDE BENEFIT: allows you to talk from a stance of knowledge of your program instead of one of protectiveness</a:t>
            </a:r>
          </a:p>
          <a:p>
            <a:endParaRPr lang="en-US" dirty="0"/>
          </a:p>
        </p:txBody>
      </p:sp>
      <p:sp>
        <p:nvSpPr>
          <p:cNvPr id="4" name="Slide Number Placeholder 3"/>
          <p:cNvSpPr>
            <a:spLocks noGrp="1"/>
          </p:cNvSpPr>
          <p:nvPr>
            <p:ph type="sldNum" sz="quarter" idx="5"/>
          </p:nvPr>
        </p:nvSpPr>
        <p:spPr/>
        <p:txBody>
          <a:bodyPr/>
          <a:lstStyle/>
          <a:p>
            <a:fld id="{BBDE5D96-6239-E540-84C3-9D70C69593FD}" type="slidenum">
              <a:rPr lang="en-US" smtClean="0"/>
              <a:t>19</a:t>
            </a:fld>
            <a:endParaRPr lang="en-US"/>
          </a:p>
        </p:txBody>
      </p:sp>
    </p:spTree>
    <p:extLst>
      <p:ext uri="{BB962C8B-B14F-4D97-AF65-F5344CB8AC3E}">
        <p14:creationId xmlns:p14="http://schemas.microsoft.com/office/powerpoint/2010/main" val="2505786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Sometimes you have to show the same pieces of information different ways – </a:t>
            </a:r>
          </a:p>
          <a:p>
            <a:r>
              <a:rPr lang="en-US" dirty="0"/>
              <a:t>If the story you are telling doesn’t seem to be resonating, tell it a different way. </a:t>
            </a:r>
          </a:p>
          <a:p>
            <a:endParaRPr lang="en-US" dirty="0"/>
          </a:p>
          <a:p>
            <a:r>
              <a:rPr lang="en-US" dirty="0"/>
              <a:t>Here I wanted to show the correlation between outright gifts and planned gifts. </a:t>
            </a:r>
          </a:p>
          <a:p>
            <a:r>
              <a:rPr lang="en-US" dirty="0"/>
              <a:t>Same data as the last slide, but shown a different way</a:t>
            </a:r>
          </a:p>
        </p:txBody>
      </p:sp>
      <p:sp>
        <p:nvSpPr>
          <p:cNvPr id="4" name="Slide Number Placeholder 3"/>
          <p:cNvSpPr>
            <a:spLocks noGrp="1"/>
          </p:cNvSpPr>
          <p:nvPr>
            <p:ph type="sldNum" sz="quarter" idx="5"/>
          </p:nvPr>
        </p:nvSpPr>
        <p:spPr/>
        <p:txBody>
          <a:bodyPr/>
          <a:lstStyle/>
          <a:p>
            <a:fld id="{BBDE5D96-6239-E540-84C3-9D70C69593FD}" type="slidenum">
              <a:rPr lang="en-US" smtClean="0"/>
              <a:t>20</a:t>
            </a:fld>
            <a:endParaRPr lang="en-US"/>
          </a:p>
        </p:txBody>
      </p:sp>
    </p:spTree>
    <p:extLst>
      <p:ext uri="{BB962C8B-B14F-4D97-AF65-F5344CB8AC3E}">
        <p14:creationId xmlns:p14="http://schemas.microsoft.com/office/powerpoint/2010/main" val="390053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 begins program</a:t>
            </a:r>
          </a:p>
        </p:txBody>
      </p:sp>
      <p:sp>
        <p:nvSpPr>
          <p:cNvPr id="4" name="Slide Number Placeholder 3"/>
          <p:cNvSpPr>
            <a:spLocks noGrp="1"/>
          </p:cNvSpPr>
          <p:nvPr>
            <p:ph type="sldNum" sz="quarter" idx="10"/>
          </p:nvPr>
        </p:nvSpPr>
        <p:spPr/>
        <p:txBody>
          <a:bodyPr/>
          <a:lstStyle/>
          <a:p>
            <a:fld id="{BBDE5D96-6239-E540-84C3-9D70C69593FD}" type="slidenum">
              <a:rPr lang="en-US" smtClean="0"/>
              <a:t>2</a:t>
            </a:fld>
            <a:endParaRPr lang="en-US"/>
          </a:p>
        </p:txBody>
      </p:sp>
    </p:spTree>
    <p:extLst>
      <p:ext uri="{BB962C8B-B14F-4D97-AF65-F5344CB8AC3E}">
        <p14:creationId xmlns:p14="http://schemas.microsoft.com/office/powerpoint/2010/main" val="1244920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MEG: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Real donor stories</a:t>
            </a:r>
            <a:endParaRPr lang="en-US" b="1" dirty="0"/>
          </a:p>
          <a:p>
            <a:endParaRPr lang="en-US" dirty="0"/>
          </a:p>
          <a:p>
            <a:r>
              <a:rPr lang="en-US" dirty="0"/>
              <a:t>Finding new a different ways to explain your work until it sinks in – finding the ways to visualize the results</a:t>
            </a:r>
          </a:p>
          <a:p>
            <a:endParaRPr lang="en-US" dirty="0"/>
          </a:p>
          <a:p>
            <a:r>
              <a:rPr lang="en-US" dirty="0"/>
              <a:t>Chart to show low effort/high closure and high effort/low closure</a:t>
            </a:r>
          </a:p>
          <a:p>
            <a:endParaRPr lang="en-US" dirty="0"/>
          </a:p>
          <a:p>
            <a:r>
              <a:rPr lang="en-US" dirty="0"/>
              <a:t>Staff time and expense vs. closed gifts</a:t>
            </a:r>
          </a:p>
        </p:txBody>
      </p:sp>
      <p:sp>
        <p:nvSpPr>
          <p:cNvPr id="4" name="Slide Number Placeholder 3"/>
          <p:cNvSpPr>
            <a:spLocks noGrp="1"/>
          </p:cNvSpPr>
          <p:nvPr>
            <p:ph type="sldNum" sz="quarter" idx="5"/>
          </p:nvPr>
        </p:nvSpPr>
        <p:spPr/>
        <p:txBody>
          <a:bodyPr/>
          <a:lstStyle/>
          <a:p>
            <a:fld id="{BBDE5D96-6239-E540-84C3-9D70C69593FD}" type="slidenum">
              <a:rPr lang="en-US" smtClean="0"/>
              <a:t>21</a:t>
            </a:fld>
            <a:endParaRPr lang="en-US"/>
          </a:p>
        </p:txBody>
      </p:sp>
    </p:spTree>
    <p:extLst>
      <p:ext uri="{BB962C8B-B14F-4D97-AF65-F5344CB8AC3E}">
        <p14:creationId xmlns:p14="http://schemas.microsoft.com/office/powerpoint/2010/main" val="4093968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Share real donor stories </a:t>
            </a:r>
            <a:r>
              <a:rPr lang="mr-IN" b="1" baseline="0" dirty="0"/>
              <a:t>–</a:t>
            </a:r>
            <a:r>
              <a:rPr lang="en-US" b="1" baseline="0" dirty="0"/>
              <a:t>from the website</a:t>
            </a:r>
          </a:p>
          <a:p>
            <a:endParaRPr lang="en-US" b="1" baseline="0" dirty="0"/>
          </a:p>
          <a:p>
            <a:r>
              <a:rPr lang="en-US" b="0" baseline="0" dirty="0"/>
              <a:t>Tell stories of the “average” donors, not the extraordinary donors</a:t>
            </a:r>
            <a:endParaRPr lang="en-US" b="0" dirty="0"/>
          </a:p>
        </p:txBody>
      </p:sp>
      <p:sp>
        <p:nvSpPr>
          <p:cNvPr id="4" name="Slide Number Placeholder 3"/>
          <p:cNvSpPr>
            <a:spLocks noGrp="1"/>
          </p:cNvSpPr>
          <p:nvPr>
            <p:ph type="sldNum" sz="quarter" idx="10"/>
          </p:nvPr>
        </p:nvSpPr>
        <p:spPr/>
        <p:txBody>
          <a:bodyPr/>
          <a:lstStyle/>
          <a:p>
            <a:fld id="{BBDE5D96-6239-E540-84C3-9D70C69593FD}" type="slidenum">
              <a:rPr lang="en-US" smtClean="0"/>
              <a:t>22</a:t>
            </a:fld>
            <a:endParaRPr lang="en-US"/>
          </a:p>
        </p:txBody>
      </p:sp>
    </p:spTree>
    <p:extLst>
      <p:ext uri="{BB962C8B-B14F-4D97-AF65-F5344CB8AC3E}">
        <p14:creationId xmlns:p14="http://schemas.microsoft.com/office/powerpoint/2010/main" val="1027949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MEG close and ask for questions for both to field</a:t>
            </a:r>
            <a:endParaRPr lang="en-US" baseline="0" dirty="0"/>
          </a:p>
          <a:p>
            <a:endParaRPr lang="en-US" dirty="0"/>
          </a:p>
        </p:txBody>
      </p:sp>
      <p:sp>
        <p:nvSpPr>
          <p:cNvPr id="4" name="Slide Number Placeholder 3"/>
          <p:cNvSpPr>
            <a:spLocks noGrp="1"/>
          </p:cNvSpPr>
          <p:nvPr>
            <p:ph type="sldNum" sz="quarter" idx="5"/>
          </p:nvPr>
        </p:nvSpPr>
        <p:spPr/>
        <p:txBody>
          <a:bodyPr/>
          <a:lstStyle/>
          <a:p>
            <a:fld id="{BBDE5D96-6239-E540-84C3-9D70C69593FD}" type="slidenum">
              <a:rPr lang="en-US" smtClean="0"/>
              <a:t>23</a:t>
            </a:fld>
            <a:endParaRPr lang="en-US"/>
          </a:p>
        </p:txBody>
      </p:sp>
    </p:spTree>
    <p:extLst>
      <p:ext uri="{BB962C8B-B14F-4D97-AF65-F5344CB8AC3E}">
        <p14:creationId xmlns:p14="http://schemas.microsoft.com/office/powerpoint/2010/main" val="2673589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is growing her team, so if you are interested in a job change, please see her </a:t>
            </a:r>
          </a:p>
        </p:txBody>
      </p:sp>
      <p:sp>
        <p:nvSpPr>
          <p:cNvPr id="4" name="Slide Number Placeholder 3"/>
          <p:cNvSpPr>
            <a:spLocks noGrp="1"/>
          </p:cNvSpPr>
          <p:nvPr>
            <p:ph type="sldNum" sz="quarter" idx="5"/>
          </p:nvPr>
        </p:nvSpPr>
        <p:spPr/>
        <p:txBody>
          <a:bodyPr/>
          <a:lstStyle/>
          <a:p>
            <a:fld id="{BBDE5D96-6239-E540-84C3-9D70C69593FD}" type="slidenum">
              <a:rPr lang="en-US" smtClean="0"/>
              <a:t>24</a:t>
            </a:fld>
            <a:endParaRPr lang="en-US"/>
          </a:p>
        </p:txBody>
      </p:sp>
    </p:spTree>
    <p:extLst>
      <p:ext uri="{BB962C8B-B14F-4D97-AF65-F5344CB8AC3E}">
        <p14:creationId xmlns:p14="http://schemas.microsoft.com/office/powerpoint/2010/main" val="13535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t>
            </a:r>
          </a:p>
          <a:p>
            <a:endParaRPr lang="en-US" dirty="0"/>
          </a:p>
          <a:p>
            <a:r>
              <a:rPr lang="en-US" dirty="0"/>
              <a:t>For a lot of leaders of orgs, they don’t get how PG works and think that it is magic</a:t>
            </a:r>
            <a:r>
              <a:rPr lang="en-US" baseline="0" dirty="0"/>
              <a:t> that just falls out of the sky like manna from heaven</a:t>
            </a:r>
            <a:endParaRPr lang="en-US" dirty="0"/>
          </a:p>
          <a:p>
            <a:r>
              <a:rPr lang="en-US" dirty="0"/>
              <a:t>How do we explain the magic behind the curtain in a way that allows leadership to easily see the value of our programs in comparison to current giving programs?</a:t>
            </a:r>
          </a:p>
          <a:p>
            <a:endParaRPr lang="en-US" dirty="0"/>
          </a:p>
        </p:txBody>
      </p:sp>
      <p:sp>
        <p:nvSpPr>
          <p:cNvPr id="4" name="Slide Number Placeholder 3"/>
          <p:cNvSpPr>
            <a:spLocks noGrp="1"/>
          </p:cNvSpPr>
          <p:nvPr>
            <p:ph type="sldNum" sz="quarter" idx="5"/>
          </p:nvPr>
        </p:nvSpPr>
        <p:spPr/>
        <p:txBody>
          <a:bodyPr/>
          <a:lstStyle/>
          <a:p>
            <a:fld id="{BBDE5D96-6239-E540-84C3-9D70C69593FD}" type="slidenum">
              <a:rPr lang="en-US" smtClean="0"/>
              <a:t>3</a:t>
            </a:fld>
            <a:endParaRPr lang="en-US"/>
          </a:p>
        </p:txBody>
      </p:sp>
    </p:spTree>
    <p:extLst>
      <p:ext uri="{BB962C8B-B14F-4D97-AF65-F5344CB8AC3E}">
        <p14:creationId xmlns:p14="http://schemas.microsoft.com/office/powerpoint/2010/main" val="137984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t>
            </a:r>
          </a:p>
          <a:p>
            <a:r>
              <a:rPr lang="en-US" dirty="0"/>
              <a:t>What I see most often in planned giving programs that are struggling for investment is a lack of appropriate measurements. The planned giving staff knows what to do and why they do it, but they fail to communicate the important and measurable factors to management. </a:t>
            </a:r>
          </a:p>
          <a:p>
            <a:endParaRPr lang="en-US" dirty="0"/>
          </a:p>
          <a:p>
            <a:r>
              <a:rPr lang="en-US" dirty="0"/>
              <a:t>Share example of FFB CFO.</a:t>
            </a:r>
          </a:p>
          <a:p>
            <a:endParaRPr lang="en-US" dirty="0"/>
          </a:p>
          <a:p>
            <a:r>
              <a:rPr lang="en-US" dirty="0"/>
              <a:t>There are many ways to measure success and the most effective planned giving leaders utilize a combination of measurements to prove program effectiveness.</a:t>
            </a:r>
          </a:p>
          <a:p>
            <a:endParaRPr lang="en-US" dirty="0"/>
          </a:p>
        </p:txBody>
      </p:sp>
      <p:sp>
        <p:nvSpPr>
          <p:cNvPr id="4" name="Slide Number Placeholder 3"/>
          <p:cNvSpPr>
            <a:spLocks noGrp="1"/>
          </p:cNvSpPr>
          <p:nvPr>
            <p:ph type="sldNum" sz="quarter" idx="5"/>
          </p:nvPr>
        </p:nvSpPr>
        <p:spPr/>
        <p:txBody>
          <a:bodyPr/>
          <a:lstStyle/>
          <a:p>
            <a:fld id="{BBDE5D96-6239-E540-84C3-9D70C69593FD}" type="slidenum">
              <a:rPr lang="en-US" smtClean="0"/>
              <a:t>4</a:t>
            </a:fld>
            <a:endParaRPr lang="en-US"/>
          </a:p>
        </p:txBody>
      </p:sp>
    </p:spTree>
    <p:extLst>
      <p:ext uri="{BB962C8B-B14F-4D97-AF65-F5344CB8AC3E}">
        <p14:creationId xmlns:p14="http://schemas.microsoft.com/office/powerpoint/2010/main" val="304688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t>
            </a:r>
          </a:p>
          <a:p>
            <a:endParaRPr lang="en-US" dirty="0"/>
          </a:p>
          <a:p>
            <a:r>
              <a:rPr lang="en-US" dirty="0"/>
              <a:t>How many people track your response rates?</a:t>
            </a:r>
          </a:p>
          <a:p>
            <a:r>
              <a:rPr lang="en-US" dirty="0"/>
              <a:t>How many people show progress between getting a prospect and closing a gift?</a:t>
            </a:r>
          </a:p>
          <a:p>
            <a:r>
              <a:rPr lang="en-US" dirty="0"/>
              <a:t>How many people calculate and communicate your average gift size to administration at least yearly?</a:t>
            </a:r>
          </a:p>
        </p:txBody>
      </p:sp>
      <p:sp>
        <p:nvSpPr>
          <p:cNvPr id="4" name="Slide Number Placeholder 3"/>
          <p:cNvSpPr>
            <a:spLocks noGrp="1"/>
          </p:cNvSpPr>
          <p:nvPr>
            <p:ph type="sldNum" sz="quarter" idx="10"/>
          </p:nvPr>
        </p:nvSpPr>
        <p:spPr/>
        <p:txBody>
          <a:bodyPr/>
          <a:lstStyle/>
          <a:p>
            <a:fld id="{BBDE5D96-6239-E540-84C3-9D70C69593FD}" type="slidenum">
              <a:rPr lang="en-US" smtClean="0"/>
              <a:t>5</a:t>
            </a:fld>
            <a:endParaRPr lang="en-US"/>
          </a:p>
        </p:txBody>
      </p:sp>
    </p:spTree>
    <p:extLst>
      <p:ext uri="{BB962C8B-B14F-4D97-AF65-F5344CB8AC3E}">
        <p14:creationId xmlns:p14="http://schemas.microsoft.com/office/powerpoint/2010/main" val="168897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t>
            </a:r>
          </a:p>
          <a:p>
            <a:endParaRPr lang="en-US" dirty="0"/>
          </a:p>
          <a:p>
            <a:pPr defTabSz="465683">
              <a:defRPr/>
            </a:pPr>
            <a:r>
              <a:rPr lang="en-US" dirty="0"/>
              <a:t>Many of us try to compare our work to our major gifts colleagues. But that is only part of the story. And it is often a part of the story that is easiest to ignore or devalue against the ”dollars-now” mentality of most organizations.</a:t>
            </a:r>
          </a:p>
          <a:p>
            <a:endParaRPr lang="en-US" dirty="0"/>
          </a:p>
        </p:txBody>
      </p:sp>
      <p:sp>
        <p:nvSpPr>
          <p:cNvPr id="4" name="Slide Number Placeholder 3"/>
          <p:cNvSpPr>
            <a:spLocks noGrp="1"/>
          </p:cNvSpPr>
          <p:nvPr>
            <p:ph type="sldNum" sz="quarter" idx="10"/>
          </p:nvPr>
        </p:nvSpPr>
        <p:spPr/>
        <p:txBody>
          <a:bodyPr/>
          <a:lstStyle/>
          <a:p>
            <a:fld id="{BBDE5D96-6239-E540-84C3-9D70C69593FD}" type="slidenum">
              <a:rPr lang="en-US" smtClean="0"/>
              <a:t>6</a:t>
            </a:fld>
            <a:endParaRPr lang="en-US"/>
          </a:p>
        </p:txBody>
      </p:sp>
    </p:spTree>
    <p:extLst>
      <p:ext uri="{BB962C8B-B14F-4D97-AF65-F5344CB8AC3E}">
        <p14:creationId xmlns:p14="http://schemas.microsoft.com/office/powerpoint/2010/main" val="195222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 – MEG ARE THESE NUMBERS FROM A SPECIFIC ORG? I ASK BECAUSE I WANT TO USE NPF NUMBERS LATER – Yes, this is from the Alzheimer’s Association – they have a very bad lead response rate, but it still comes out looking good because of their volume.</a:t>
            </a:r>
          </a:p>
          <a:p>
            <a:endParaRPr lang="en-US" dirty="0"/>
          </a:p>
          <a:p>
            <a:r>
              <a:rPr lang="en-US" dirty="0"/>
              <a:t>We also need to take a note from our direct marketing colleagues – looking at response rates to each marketing effort and then equating it to potential dollar amounts.</a:t>
            </a:r>
          </a:p>
          <a:p>
            <a:endParaRPr lang="en-US" dirty="0"/>
          </a:p>
          <a:p>
            <a:pPr defTabSz="465683">
              <a:defRPr/>
            </a:pPr>
            <a:r>
              <a:rPr lang="en-US" dirty="0"/>
              <a:t>Potential income is the number of gifts</a:t>
            </a:r>
            <a:r>
              <a:rPr lang="en-US" baseline="0" dirty="0"/>
              <a:t> multiplied by the average gift size ($1,056,000), 50% of intends ($88,000) and 25% considering ($396,000)  multiplied by the average gift size ($88,000).</a:t>
            </a:r>
            <a:endParaRPr lang="en-US" dirty="0"/>
          </a:p>
          <a:p>
            <a:endParaRPr lang="en-US" dirty="0"/>
          </a:p>
        </p:txBody>
      </p:sp>
      <p:sp>
        <p:nvSpPr>
          <p:cNvPr id="4" name="Slide Number Placeholder 3"/>
          <p:cNvSpPr>
            <a:spLocks noGrp="1"/>
          </p:cNvSpPr>
          <p:nvPr>
            <p:ph type="sldNum" sz="quarter" idx="10"/>
          </p:nvPr>
        </p:nvSpPr>
        <p:spPr/>
        <p:txBody>
          <a:bodyPr/>
          <a:lstStyle/>
          <a:p>
            <a:fld id="{BBDE5D96-6239-E540-84C3-9D70C69593FD}" type="slidenum">
              <a:rPr lang="en-US" smtClean="0"/>
              <a:t>7</a:t>
            </a:fld>
            <a:endParaRPr lang="en-US"/>
          </a:p>
        </p:txBody>
      </p:sp>
    </p:spTree>
    <p:extLst>
      <p:ext uri="{BB962C8B-B14F-4D97-AF65-F5344CB8AC3E}">
        <p14:creationId xmlns:p14="http://schemas.microsoft.com/office/powerpoint/2010/main" val="106211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t>
            </a:r>
          </a:p>
          <a:p>
            <a:r>
              <a:rPr lang="en-US" dirty="0"/>
              <a:t>Now, compare that report against this. This sample report is for a direct mail appeal. See how specific is gets? It shows total revenue with a breakdown of channels, the number of donors and the average gift, again by channel. And some reports also show the cost for the mailing and the income against that cost.</a:t>
            </a:r>
          </a:p>
          <a:p>
            <a:endParaRPr lang="en-US" dirty="0"/>
          </a:p>
          <a:p>
            <a:r>
              <a:rPr lang="en-US" dirty="0"/>
              <a:t>Our annual fund colleagues overwhelm leadership with data like that. What do we provide?</a:t>
            </a:r>
          </a:p>
        </p:txBody>
      </p:sp>
      <p:sp>
        <p:nvSpPr>
          <p:cNvPr id="4" name="Slide Number Placeholder 3"/>
          <p:cNvSpPr>
            <a:spLocks noGrp="1"/>
          </p:cNvSpPr>
          <p:nvPr>
            <p:ph type="sldNum" sz="quarter" idx="5"/>
          </p:nvPr>
        </p:nvSpPr>
        <p:spPr/>
        <p:txBody>
          <a:bodyPr/>
          <a:lstStyle/>
          <a:p>
            <a:fld id="{BBDE5D96-6239-E540-84C3-9D70C69593FD}" type="slidenum">
              <a:rPr lang="en-US" smtClean="0"/>
              <a:t>8</a:t>
            </a:fld>
            <a:endParaRPr lang="en-US"/>
          </a:p>
        </p:txBody>
      </p:sp>
    </p:spTree>
    <p:extLst>
      <p:ext uri="{BB962C8B-B14F-4D97-AF65-F5344CB8AC3E}">
        <p14:creationId xmlns:p14="http://schemas.microsoft.com/office/powerpoint/2010/main" val="103129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In order for you to advocate for your program you have to KNOW your program… Start tracking key performance indicators (KPIs)</a:t>
            </a:r>
          </a:p>
        </p:txBody>
      </p:sp>
      <p:sp>
        <p:nvSpPr>
          <p:cNvPr id="4" name="Slide Number Placeholder 3"/>
          <p:cNvSpPr>
            <a:spLocks noGrp="1"/>
          </p:cNvSpPr>
          <p:nvPr>
            <p:ph type="sldNum" sz="quarter" idx="5"/>
          </p:nvPr>
        </p:nvSpPr>
        <p:spPr/>
        <p:txBody>
          <a:bodyPr/>
          <a:lstStyle/>
          <a:p>
            <a:fld id="{BBDE5D96-6239-E540-84C3-9D70C69593FD}" type="slidenum">
              <a:rPr lang="en-US" smtClean="0"/>
              <a:t>9</a:t>
            </a:fld>
            <a:endParaRPr lang="en-US"/>
          </a:p>
        </p:txBody>
      </p:sp>
    </p:spTree>
    <p:extLst>
      <p:ext uri="{BB962C8B-B14F-4D97-AF65-F5344CB8AC3E}">
        <p14:creationId xmlns:p14="http://schemas.microsoft.com/office/powerpoint/2010/main" val="65218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4473AC-CC1B-4A13-BD4A-ED28BA09CD9E}" type="datetime1">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7813-932A-434D-AE76-14927A20856D}" type="slidenum">
              <a:rPr lang="en-US" smtClean="0"/>
              <a:t>‹#›</a:t>
            </a:fld>
            <a:endParaRPr lang="en-US"/>
          </a:p>
        </p:txBody>
      </p:sp>
    </p:spTree>
    <p:extLst>
      <p:ext uri="{BB962C8B-B14F-4D97-AF65-F5344CB8AC3E}">
        <p14:creationId xmlns:p14="http://schemas.microsoft.com/office/powerpoint/2010/main" val="170960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6507F8-6963-41A9-8A66-10B6640C779C}" type="datetime1">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7813-932A-434D-AE76-14927A20856D}" type="slidenum">
              <a:rPr lang="en-US" smtClean="0"/>
              <a:t>‹#›</a:t>
            </a:fld>
            <a:endParaRPr lang="en-US"/>
          </a:p>
        </p:txBody>
      </p:sp>
    </p:spTree>
    <p:extLst>
      <p:ext uri="{BB962C8B-B14F-4D97-AF65-F5344CB8AC3E}">
        <p14:creationId xmlns:p14="http://schemas.microsoft.com/office/powerpoint/2010/main" val="398489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61489C-86E1-4E45-84E3-B8A23F3C5C10}" type="datetime1">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7813-932A-434D-AE76-14927A20856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3005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53D2E5-6C7C-48E1-B506-5A6A910FEB9B}" type="datetime1">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7813-932A-434D-AE76-14927A20856D}" type="slidenum">
              <a:rPr lang="en-US" smtClean="0"/>
              <a:t>‹#›</a:t>
            </a:fld>
            <a:endParaRPr lang="en-US"/>
          </a:p>
        </p:txBody>
      </p:sp>
    </p:spTree>
    <p:extLst>
      <p:ext uri="{BB962C8B-B14F-4D97-AF65-F5344CB8AC3E}">
        <p14:creationId xmlns:p14="http://schemas.microsoft.com/office/powerpoint/2010/main" val="3044949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4AF637-9E5D-4F30-8371-F393CB12FEEB}" type="datetime1">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7813-932A-434D-AE76-14927A20856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415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948F4-4C9D-4039-B266-C8D48B7B1E57}" type="datetime1">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7813-932A-434D-AE76-14927A20856D}" type="slidenum">
              <a:rPr lang="en-US" smtClean="0"/>
              <a:t>‹#›</a:t>
            </a:fld>
            <a:endParaRPr lang="en-US"/>
          </a:p>
        </p:txBody>
      </p:sp>
    </p:spTree>
    <p:extLst>
      <p:ext uri="{BB962C8B-B14F-4D97-AF65-F5344CB8AC3E}">
        <p14:creationId xmlns:p14="http://schemas.microsoft.com/office/powerpoint/2010/main" val="1252090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70C8D-1018-41B6-87CE-9C10D478AA05}" type="datetime1">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7813-932A-434D-AE76-14927A20856D}" type="slidenum">
              <a:rPr lang="en-US" smtClean="0"/>
              <a:t>‹#›</a:t>
            </a:fld>
            <a:endParaRPr lang="en-US"/>
          </a:p>
        </p:txBody>
      </p:sp>
    </p:spTree>
    <p:extLst>
      <p:ext uri="{BB962C8B-B14F-4D97-AF65-F5344CB8AC3E}">
        <p14:creationId xmlns:p14="http://schemas.microsoft.com/office/powerpoint/2010/main" val="1273340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EEC8B-CB0D-4D3F-9C2B-2C02277E7BCE}" type="datetime1">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7813-932A-434D-AE76-14927A20856D}" type="slidenum">
              <a:rPr lang="en-US" smtClean="0"/>
              <a:t>‹#›</a:t>
            </a:fld>
            <a:endParaRPr lang="en-US"/>
          </a:p>
        </p:txBody>
      </p:sp>
    </p:spTree>
    <p:extLst>
      <p:ext uri="{BB962C8B-B14F-4D97-AF65-F5344CB8AC3E}">
        <p14:creationId xmlns:p14="http://schemas.microsoft.com/office/powerpoint/2010/main" val="139252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F73B1-6DE8-40B8-8136-E62933361753}" type="datetime1">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7813-932A-434D-AE76-14927A20856D}" type="slidenum">
              <a:rPr lang="en-US" smtClean="0"/>
              <a:t>‹#›</a:t>
            </a:fld>
            <a:endParaRPr lang="en-US"/>
          </a:p>
        </p:txBody>
      </p:sp>
    </p:spTree>
    <p:extLst>
      <p:ext uri="{BB962C8B-B14F-4D97-AF65-F5344CB8AC3E}">
        <p14:creationId xmlns:p14="http://schemas.microsoft.com/office/powerpoint/2010/main" val="263749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979000-6EB7-4FEB-8A26-8CFF8C8287A0}" type="datetime1">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7813-932A-434D-AE76-14927A20856D}" type="slidenum">
              <a:rPr lang="en-US" smtClean="0"/>
              <a:t>‹#›</a:t>
            </a:fld>
            <a:endParaRPr lang="en-US"/>
          </a:p>
        </p:txBody>
      </p:sp>
    </p:spTree>
    <p:extLst>
      <p:ext uri="{BB962C8B-B14F-4D97-AF65-F5344CB8AC3E}">
        <p14:creationId xmlns:p14="http://schemas.microsoft.com/office/powerpoint/2010/main" val="332615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DDE74B-1E6F-459B-BDD0-A38FFEE94E49}" type="datetime1">
              <a:rPr lang="en-US" smtClean="0"/>
              <a:t>5/22/19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17813-932A-434D-AE76-14927A20856D}" type="slidenum">
              <a:rPr lang="en-US" smtClean="0"/>
              <a:t>‹#›</a:t>
            </a:fld>
            <a:endParaRPr lang="en-US"/>
          </a:p>
        </p:txBody>
      </p:sp>
    </p:spTree>
    <p:extLst>
      <p:ext uri="{BB962C8B-B14F-4D97-AF65-F5344CB8AC3E}">
        <p14:creationId xmlns:p14="http://schemas.microsoft.com/office/powerpoint/2010/main" val="2861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7BB6D0-507F-416C-8B44-5C3B97579028}" type="datetime1">
              <a:rPr lang="en-US" smtClean="0"/>
              <a:t>5/22/19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17813-932A-434D-AE76-14927A20856D}" type="slidenum">
              <a:rPr lang="en-US" smtClean="0"/>
              <a:t>‹#›</a:t>
            </a:fld>
            <a:endParaRPr lang="en-US"/>
          </a:p>
        </p:txBody>
      </p:sp>
    </p:spTree>
    <p:extLst>
      <p:ext uri="{BB962C8B-B14F-4D97-AF65-F5344CB8AC3E}">
        <p14:creationId xmlns:p14="http://schemas.microsoft.com/office/powerpoint/2010/main" val="6715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6ABF38-21AA-4E86-8261-A13551C0C246}" type="datetime1">
              <a:rPr lang="en-US" smtClean="0"/>
              <a:t>5/22/19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17813-932A-434D-AE76-14927A20856D}" type="slidenum">
              <a:rPr lang="en-US" smtClean="0"/>
              <a:t>‹#›</a:t>
            </a:fld>
            <a:endParaRPr lang="en-US"/>
          </a:p>
        </p:txBody>
      </p:sp>
    </p:spTree>
    <p:extLst>
      <p:ext uri="{BB962C8B-B14F-4D97-AF65-F5344CB8AC3E}">
        <p14:creationId xmlns:p14="http://schemas.microsoft.com/office/powerpoint/2010/main" val="354643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50238-E61F-4762-A8BE-528AE40EB2A5}" type="datetime1">
              <a:rPr lang="en-US" smtClean="0"/>
              <a:t>5/22/19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17813-932A-434D-AE76-14927A20856D}" type="slidenum">
              <a:rPr lang="en-US" smtClean="0"/>
              <a:t>‹#›</a:t>
            </a:fld>
            <a:endParaRPr lang="en-US"/>
          </a:p>
        </p:txBody>
      </p:sp>
    </p:spTree>
    <p:extLst>
      <p:ext uri="{BB962C8B-B14F-4D97-AF65-F5344CB8AC3E}">
        <p14:creationId xmlns:p14="http://schemas.microsoft.com/office/powerpoint/2010/main" val="136637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2DA859-8A32-423D-AD6D-661675CF6350}" type="datetime1">
              <a:rPr lang="en-US" smtClean="0"/>
              <a:t>5/22/19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17813-932A-434D-AE76-14927A20856D}" type="slidenum">
              <a:rPr lang="en-US" smtClean="0"/>
              <a:t>‹#›</a:t>
            </a:fld>
            <a:endParaRPr lang="en-US"/>
          </a:p>
        </p:txBody>
      </p:sp>
    </p:spTree>
    <p:extLst>
      <p:ext uri="{BB962C8B-B14F-4D97-AF65-F5344CB8AC3E}">
        <p14:creationId xmlns:p14="http://schemas.microsoft.com/office/powerpoint/2010/main" val="60884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17813-932A-434D-AE76-14927A20856D}" type="slidenum">
              <a:rPr lang="en-US" smtClean="0"/>
              <a:t>‹#›</a:t>
            </a:fld>
            <a:endParaRPr lang="en-US"/>
          </a:p>
        </p:txBody>
      </p:sp>
      <p:sp>
        <p:nvSpPr>
          <p:cNvPr id="5" name="Date Placeholder 4"/>
          <p:cNvSpPr>
            <a:spLocks noGrp="1"/>
          </p:cNvSpPr>
          <p:nvPr>
            <p:ph type="dt" sz="half" idx="10"/>
          </p:nvPr>
        </p:nvSpPr>
        <p:spPr/>
        <p:txBody>
          <a:bodyPr/>
          <a:lstStyle/>
          <a:p>
            <a:fld id="{B38AC75D-3A60-4DF9-86A8-A13AB693C2CC}" type="datetime1">
              <a:rPr lang="en-US" smtClean="0"/>
              <a:t>5/22/19</a:t>
            </a:fld>
            <a:endParaRPr lang="en-US"/>
          </a:p>
        </p:txBody>
      </p:sp>
    </p:spTree>
    <p:extLst>
      <p:ext uri="{BB962C8B-B14F-4D97-AF65-F5344CB8AC3E}">
        <p14:creationId xmlns:p14="http://schemas.microsoft.com/office/powerpoint/2010/main" val="315518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C048C4-E84A-4E6E-A996-CD670DDC206E}" type="datetime1">
              <a:rPr lang="en-US" smtClean="0"/>
              <a:t>5/22/19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0317813-932A-434D-AE76-14927A20856D}" type="slidenum">
              <a:rPr lang="en-US" smtClean="0"/>
              <a:t>‹#›</a:t>
            </a:fld>
            <a:endParaRPr lang="en-US"/>
          </a:p>
        </p:txBody>
      </p:sp>
    </p:spTree>
    <p:extLst>
      <p:ext uri="{BB962C8B-B14F-4D97-AF65-F5344CB8AC3E}">
        <p14:creationId xmlns:p14="http://schemas.microsoft.com/office/powerpoint/2010/main" val="170030719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tats.stackexchange.com/questions/423/what-is-your-favorite-data-analysis-cartoo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mostlytruestoriesofkrenaep.com/2014/05/20/create-a-graph/" TargetMode="External"/><Relationship Id="rId5" Type="http://schemas.openxmlformats.org/officeDocument/2006/relationships/image" Target="../media/image6.png"/><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DFBBA17-68C1-41F9-89F3-78F3F2DB9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30" name="Freeform 14">
              <a:extLst>
                <a:ext uri="{FF2B5EF4-FFF2-40B4-BE49-F238E27FC236}">
                  <a16:creationId xmlns:a16="http://schemas.microsoft.com/office/drawing/2014/main" id="{3054DDBF-C387-4540-A45A-F9BEB040C2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a:extLst>
                <a:ext uri="{FF2B5EF4-FFF2-40B4-BE49-F238E27FC236}">
                  <a16:creationId xmlns:a16="http://schemas.microsoft.com/office/drawing/2014/main" id="{7BD859CE-CE14-4780-AE18-EAE4B3284B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0B8A132-768E-483C-A30F-37EB64E041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F81F31DC-17B7-43F3-B8DB-CA79E1A1E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66612D03-B350-4569-BA9B-D1E1F914A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C382562E-51EA-49FC-9CA9-9E3E9FCFA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F202B3CB-9607-4519-9EB5-286A461D8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8635CEA0-18EC-41D7-BFAE-B45A7669C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FC79C36B-0CF0-4AA7-A3BF-42D6B9317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1D6C24F4-F8D2-44C2-8CFA-D14C5561D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08EC17C-4197-43E8-8EFE-EA2455688A03}"/>
              </a:ext>
            </a:extLst>
          </p:cNvPr>
          <p:cNvSpPr>
            <a:spLocks noGrp="1"/>
          </p:cNvSpPr>
          <p:nvPr>
            <p:ph type="title"/>
          </p:nvPr>
        </p:nvSpPr>
        <p:spPr>
          <a:xfrm>
            <a:off x="4941919" y="796066"/>
            <a:ext cx="4332084" cy="2885345"/>
          </a:xfrm>
        </p:spPr>
        <p:txBody>
          <a:bodyPr vert="horz" lIns="91440" tIns="45720" rIns="91440" bIns="45720" rtlCol="0" anchor="b">
            <a:noAutofit/>
          </a:bodyPr>
          <a:lstStyle/>
          <a:p>
            <a:pPr algn="r">
              <a:lnSpc>
                <a:spcPct val="90000"/>
              </a:lnSpc>
            </a:pPr>
            <a:r>
              <a:rPr lang="en-US" sz="4800" b="1" dirty="0">
                <a:effectLst>
                  <a:outerShdw blurRad="38100" dist="38100" dir="2700000" algn="tl">
                    <a:srgbClr val="000000">
                      <a:alpha val="43137"/>
                    </a:srgbClr>
                  </a:outerShdw>
                </a:effectLst>
              </a:rPr>
              <a:t>Manna From Heaven Isn’t Really From Heaven: </a:t>
            </a:r>
          </a:p>
        </p:txBody>
      </p:sp>
      <p:sp>
        <p:nvSpPr>
          <p:cNvPr id="3" name="Content Placeholder 2">
            <a:extLst>
              <a:ext uri="{FF2B5EF4-FFF2-40B4-BE49-F238E27FC236}">
                <a16:creationId xmlns:a16="http://schemas.microsoft.com/office/drawing/2014/main" id="{571DDC3E-31EF-460D-8586-9380036C74EC}"/>
              </a:ext>
            </a:extLst>
          </p:cNvPr>
          <p:cNvSpPr>
            <a:spLocks noGrp="1"/>
          </p:cNvSpPr>
          <p:nvPr>
            <p:ph idx="1"/>
          </p:nvPr>
        </p:nvSpPr>
        <p:spPr>
          <a:xfrm>
            <a:off x="5288037" y="3681414"/>
            <a:ext cx="3893439" cy="1506372"/>
          </a:xfrm>
        </p:spPr>
        <p:txBody>
          <a:bodyPr vert="horz" lIns="91440" tIns="45720" rIns="91440" bIns="45720" rtlCol="0" anchor="t">
            <a:noAutofit/>
          </a:bodyPr>
          <a:lstStyle/>
          <a:p>
            <a:pPr marL="0" indent="0" algn="r">
              <a:buNone/>
            </a:pPr>
            <a:r>
              <a:rPr lang="en-US" sz="3200" i="1" dirty="0">
                <a:solidFill>
                  <a:schemeClr val="tx1"/>
                </a:solidFill>
              </a:rPr>
              <a:t>Measuring Success in a Dollars-Now World</a:t>
            </a:r>
          </a:p>
        </p:txBody>
      </p:sp>
      <p:cxnSp>
        <p:nvCxnSpPr>
          <p:cNvPr id="41" name="Straight Connector 40">
            <a:extLst>
              <a:ext uri="{FF2B5EF4-FFF2-40B4-BE49-F238E27FC236}">
                <a16:creationId xmlns:a16="http://schemas.microsoft.com/office/drawing/2014/main" id="{44ECB373-FE53-4714-8BA6-043C52FC07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33493"/>
            <a:ext cx="45494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6919068-282F-4E0D-9CDD-E2504AFA26CB}"/>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20317813-932A-434D-AE76-14927A20856D}" type="slidenum">
              <a:rPr lang="en-US" smtClean="0"/>
              <a:pPr defTabSz="914400">
                <a:spcAft>
                  <a:spcPts val="600"/>
                </a:spcAft>
              </a:pPr>
              <a:t>1</a:t>
            </a:fld>
            <a:endParaRPr lang="en-US"/>
          </a:p>
        </p:txBody>
      </p:sp>
      <p:pic>
        <p:nvPicPr>
          <p:cNvPr id="40" name="Picture 39" descr="kisspng-0-woman-1-2-heaven-stairway-to-heaven-5b106808c265a5.7497343815278018647963.png">
            <a:extLst>
              <a:ext uri="{FF2B5EF4-FFF2-40B4-BE49-F238E27FC236}">
                <a16:creationId xmlns:a16="http://schemas.microsoft.com/office/drawing/2014/main" id="{00E076E3-4D51-410F-BA4C-2ECB2E27E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771" y="1191347"/>
            <a:ext cx="2878368" cy="2158776"/>
          </a:xfrm>
          <a:prstGeom prst="rect">
            <a:avLst/>
          </a:prstGeom>
        </p:spPr>
      </p:pic>
      <p:pic>
        <p:nvPicPr>
          <p:cNvPr id="42" name="Picture 41" descr="cash-png-hd-falling-money-png-transparent-free-download-raining-money-png-hd-280.png">
            <a:extLst>
              <a:ext uri="{FF2B5EF4-FFF2-40B4-BE49-F238E27FC236}">
                <a16:creationId xmlns:a16="http://schemas.microsoft.com/office/drawing/2014/main" id="{5736E3E0-1DD2-4FC0-B80F-518E7FAAD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023" y="2038013"/>
            <a:ext cx="2377949" cy="3337621"/>
          </a:xfrm>
          <a:prstGeom prst="rect">
            <a:avLst/>
          </a:prstGeom>
        </p:spPr>
      </p:pic>
    </p:spTree>
    <p:extLst>
      <p:ext uri="{BB962C8B-B14F-4D97-AF65-F5344CB8AC3E}">
        <p14:creationId xmlns:p14="http://schemas.microsoft.com/office/powerpoint/2010/main" val="1978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B441-1A90-4E26-92A3-10847EB7D8FD}"/>
              </a:ext>
            </a:extLst>
          </p:cNvPr>
          <p:cNvSpPr>
            <a:spLocks noGrp="1"/>
          </p:cNvSpPr>
          <p:nvPr>
            <p:ph type="title"/>
          </p:nvPr>
        </p:nvSpPr>
        <p:spPr>
          <a:xfrm>
            <a:off x="677334" y="609600"/>
            <a:ext cx="8596668" cy="1320800"/>
          </a:xfrm>
        </p:spPr>
        <p:txBody>
          <a:bodyPr>
            <a:normAutofit/>
          </a:bodyPr>
          <a:lstStyle/>
          <a:p>
            <a:r>
              <a:rPr lang="en-US" sz="4400" b="1" dirty="0">
                <a:effectLst>
                  <a:outerShdw blurRad="38100" dist="38100" dir="2700000" algn="tl">
                    <a:srgbClr val="000000">
                      <a:alpha val="43137"/>
                    </a:srgbClr>
                  </a:outerShdw>
                </a:effectLst>
              </a:rPr>
              <a:t>Know YOUR Program</a:t>
            </a:r>
          </a:p>
        </p:txBody>
      </p:sp>
      <p:sp>
        <p:nvSpPr>
          <p:cNvPr id="4" name="Slide Number Placeholder 3">
            <a:extLst>
              <a:ext uri="{FF2B5EF4-FFF2-40B4-BE49-F238E27FC236}">
                <a16:creationId xmlns:a16="http://schemas.microsoft.com/office/drawing/2014/main" id="{6DD5C45D-C4D7-4142-BA1B-B4610ECF6010}"/>
              </a:ext>
            </a:extLst>
          </p:cNvPr>
          <p:cNvSpPr>
            <a:spLocks noGrp="1"/>
          </p:cNvSpPr>
          <p:nvPr>
            <p:ph type="sldNum" sz="quarter" idx="12"/>
          </p:nvPr>
        </p:nvSpPr>
        <p:spPr>
          <a:xfrm>
            <a:off x="8590663" y="6041362"/>
            <a:ext cx="683339" cy="365125"/>
          </a:xfrm>
        </p:spPr>
        <p:txBody>
          <a:bodyPr>
            <a:normAutofit/>
          </a:bodyPr>
          <a:lstStyle/>
          <a:p>
            <a:pPr>
              <a:spcAft>
                <a:spcPts val="600"/>
              </a:spcAft>
            </a:pPr>
            <a:fld id="{20317813-932A-434D-AE76-14927A20856D}" type="slidenum">
              <a:rPr lang="en-US" smtClean="0"/>
              <a:pPr>
                <a:spcAft>
                  <a:spcPts val="600"/>
                </a:spcAft>
              </a:pPr>
              <a:t>10</a:t>
            </a:fld>
            <a:endParaRPr lang="en-US"/>
          </a:p>
        </p:txBody>
      </p:sp>
      <p:graphicFrame>
        <p:nvGraphicFramePr>
          <p:cNvPr id="5" name="Content Placeholder 4">
            <a:extLst>
              <a:ext uri="{FF2B5EF4-FFF2-40B4-BE49-F238E27FC236}">
                <a16:creationId xmlns:a16="http://schemas.microsoft.com/office/drawing/2014/main" id="{AB73EA1E-BBC5-4D81-B223-2D02C129BF74}"/>
              </a:ext>
            </a:extLst>
          </p:cNvPr>
          <p:cNvGraphicFramePr>
            <a:graphicFrameLocks noGrp="1"/>
          </p:cNvGraphicFramePr>
          <p:nvPr>
            <p:ph idx="1"/>
            <p:extLst>
              <p:ext uri="{D42A27DB-BD31-4B8C-83A1-F6EECF244321}">
                <p14:modId xmlns:p14="http://schemas.microsoft.com/office/powerpoint/2010/main" val="3536840722"/>
              </p:ext>
            </p:extLst>
          </p:nvPr>
        </p:nvGraphicFramePr>
        <p:xfrm>
          <a:off x="956658" y="1726005"/>
          <a:ext cx="8038020" cy="3909215"/>
        </p:xfrm>
        <a:graphic>
          <a:graphicData uri="http://schemas.openxmlformats.org/drawingml/2006/table">
            <a:tbl>
              <a:tblPr firstRow="1" bandRow="1">
                <a:tableStyleId>{5C22544A-7EE6-4342-B048-85BDC9FD1C3A}</a:tableStyleId>
              </a:tblPr>
              <a:tblGrid>
                <a:gridCol w="5741323">
                  <a:extLst>
                    <a:ext uri="{9D8B030D-6E8A-4147-A177-3AD203B41FA5}">
                      <a16:colId xmlns:a16="http://schemas.microsoft.com/office/drawing/2014/main" val="3829168339"/>
                    </a:ext>
                  </a:extLst>
                </a:gridCol>
                <a:gridCol w="2296697">
                  <a:extLst>
                    <a:ext uri="{9D8B030D-6E8A-4147-A177-3AD203B41FA5}">
                      <a16:colId xmlns:a16="http://schemas.microsoft.com/office/drawing/2014/main" val="1402499846"/>
                    </a:ext>
                  </a:extLst>
                </a:gridCol>
              </a:tblGrid>
              <a:tr h="452410">
                <a:tc>
                  <a:txBody>
                    <a:bodyPr/>
                    <a:lstStyle/>
                    <a:p>
                      <a:r>
                        <a:rPr lang="en-US" sz="2400" dirty="0">
                          <a:effectLst>
                            <a:outerShdw blurRad="38100" dist="38100" dir="2700000" algn="tl">
                              <a:srgbClr val="000000">
                                <a:alpha val="43137"/>
                              </a:srgbClr>
                            </a:outerShdw>
                          </a:effectLst>
                        </a:rPr>
                        <a:t>Questions</a:t>
                      </a:r>
                    </a:p>
                  </a:txBody>
                  <a:tcPr marL="83780" marR="83780" marT="41890" marB="41890"/>
                </a:tc>
                <a:tc>
                  <a:txBody>
                    <a:bodyPr/>
                    <a:lstStyle/>
                    <a:p>
                      <a:pPr algn="ctr"/>
                      <a:r>
                        <a:rPr lang="en-US" sz="2400" dirty="0">
                          <a:effectLst>
                            <a:outerShdw blurRad="38100" dist="38100" dir="2700000" algn="tl">
                              <a:srgbClr val="000000">
                                <a:alpha val="43137"/>
                              </a:srgbClr>
                            </a:outerShdw>
                          </a:effectLst>
                        </a:rPr>
                        <a:t>NPF</a:t>
                      </a:r>
                    </a:p>
                  </a:txBody>
                  <a:tcPr marL="83780" marR="83780" marT="41890" marB="41890"/>
                </a:tc>
                <a:extLst>
                  <a:ext uri="{0D108BD9-81ED-4DB2-BD59-A6C34878D82A}">
                    <a16:rowId xmlns:a16="http://schemas.microsoft.com/office/drawing/2014/main" val="279625393"/>
                  </a:ext>
                </a:extLst>
              </a:tr>
              <a:tr h="452410">
                <a:tc>
                  <a:txBody>
                    <a:bodyPr/>
                    <a:lstStyle/>
                    <a:p>
                      <a:r>
                        <a:rPr lang="en-US" sz="2400" dirty="0"/>
                        <a:t>Formal Age of Program?</a:t>
                      </a:r>
                    </a:p>
                  </a:txBody>
                  <a:tcPr marL="83780" marR="83780" marT="41890" marB="41890"/>
                </a:tc>
                <a:tc>
                  <a:txBody>
                    <a:bodyPr/>
                    <a:lstStyle/>
                    <a:p>
                      <a:pPr algn="ctr"/>
                      <a:r>
                        <a:rPr lang="en-US" sz="2400"/>
                        <a:t>5 years</a:t>
                      </a:r>
                    </a:p>
                  </a:txBody>
                  <a:tcPr marL="83780" marR="83780" marT="41890" marB="41890"/>
                </a:tc>
                <a:extLst>
                  <a:ext uri="{0D108BD9-81ED-4DB2-BD59-A6C34878D82A}">
                    <a16:rowId xmlns:a16="http://schemas.microsoft.com/office/drawing/2014/main" val="2173894642"/>
                  </a:ext>
                </a:extLst>
              </a:tr>
              <a:tr h="712476">
                <a:tc>
                  <a:txBody>
                    <a:bodyPr/>
                    <a:lstStyle/>
                    <a:p>
                      <a:pPr algn="l" fontAlgn="b"/>
                      <a:r>
                        <a:rPr lang="en-US" sz="2400" b="0" i="1" u="none" strike="noStrike">
                          <a:solidFill>
                            <a:srgbClr val="000000"/>
                          </a:solidFill>
                          <a:effectLst/>
                          <a:latin typeface="+mn-lt"/>
                        </a:rPr>
                        <a:t>Over past 5 years…</a:t>
                      </a:r>
                    </a:p>
                    <a:p>
                      <a:pPr marL="0" indent="0" algn="r" fontAlgn="b">
                        <a:buFont typeface="Arial" panose="020B0604020202020204" pitchFamily="34" charset="0"/>
                        <a:buNone/>
                      </a:pPr>
                      <a:r>
                        <a:rPr lang="en-US" sz="2400" b="0" i="0" u="none" strike="noStrike">
                          <a:solidFill>
                            <a:srgbClr val="000000"/>
                          </a:solidFill>
                          <a:effectLst/>
                          <a:latin typeface="+mn-lt"/>
                        </a:rPr>
                        <a:t>Total $ Value New Gift Int</a:t>
                      </a:r>
                    </a:p>
                  </a:txBody>
                  <a:tcPr marL="8727" marR="8727" marT="8727" marB="0" anchor="b"/>
                </a:tc>
                <a:tc>
                  <a:txBody>
                    <a:bodyPr/>
                    <a:lstStyle/>
                    <a:p>
                      <a:pPr algn="ctr" fontAlgn="b"/>
                      <a:r>
                        <a:rPr lang="en-US" sz="2400" b="0" i="0" u="none" strike="noStrike">
                          <a:solidFill>
                            <a:srgbClr val="000000"/>
                          </a:solidFill>
                          <a:effectLst/>
                          <a:latin typeface="+mn-lt"/>
                        </a:rPr>
                        <a:t>$41.5 mil</a:t>
                      </a:r>
                    </a:p>
                  </a:txBody>
                  <a:tcPr marL="8727" marR="8727" marT="8727" marB="0" anchor="b"/>
                </a:tc>
                <a:extLst>
                  <a:ext uri="{0D108BD9-81ED-4DB2-BD59-A6C34878D82A}">
                    <a16:rowId xmlns:a16="http://schemas.microsoft.com/office/drawing/2014/main" val="3218841445"/>
                  </a:ext>
                </a:extLst>
              </a:tr>
              <a:tr h="377358">
                <a:tc>
                  <a:txBody>
                    <a:bodyPr/>
                    <a:lstStyle/>
                    <a:p>
                      <a:pPr marL="0" indent="0" algn="r" fontAlgn="b">
                        <a:buFont typeface="Arial" panose="020B0604020202020204" pitchFamily="34" charset="0"/>
                        <a:buNone/>
                      </a:pPr>
                      <a:r>
                        <a:rPr lang="en-US" sz="2400" b="0" i="0" u="none" strike="noStrike" dirty="0">
                          <a:solidFill>
                            <a:srgbClr val="000000"/>
                          </a:solidFill>
                          <a:effectLst/>
                          <a:latin typeface="+mn-lt"/>
                        </a:rPr>
                        <a:t>Av # New Gifts Per </a:t>
                      </a:r>
                      <a:r>
                        <a:rPr lang="en-US" sz="2400" b="0" i="0" u="none" strike="noStrike" dirty="0" err="1">
                          <a:solidFill>
                            <a:srgbClr val="000000"/>
                          </a:solidFill>
                          <a:effectLst/>
                          <a:latin typeface="+mn-lt"/>
                        </a:rPr>
                        <a:t>Yr</a:t>
                      </a:r>
                      <a:endParaRPr lang="en-US" sz="2400" b="0" i="0" u="none" strike="noStrike" dirty="0">
                        <a:solidFill>
                          <a:srgbClr val="000000"/>
                        </a:solidFill>
                        <a:effectLst/>
                        <a:latin typeface="+mn-lt"/>
                      </a:endParaRPr>
                    </a:p>
                  </a:txBody>
                  <a:tcPr marL="8727" marR="8727" marT="8727" marB="0" anchor="b"/>
                </a:tc>
                <a:tc>
                  <a:txBody>
                    <a:bodyPr/>
                    <a:lstStyle/>
                    <a:p>
                      <a:pPr algn="ctr" fontAlgn="b"/>
                      <a:r>
                        <a:rPr lang="en-US" sz="2400" b="0" i="0" u="none" strike="noStrike">
                          <a:solidFill>
                            <a:srgbClr val="000000"/>
                          </a:solidFill>
                          <a:effectLst/>
                          <a:latin typeface="+mn-lt"/>
                        </a:rPr>
                        <a:t>42</a:t>
                      </a:r>
                    </a:p>
                  </a:txBody>
                  <a:tcPr marL="8727" marR="8727" marT="8727" marB="0" anchor="b"/>
                </a:tc>
                <a:extLst>
                  <a:ext uri="{0D108BD9-81ED-4DB2-BD59-A6C34878D82A}">
                    <a16:rowId xmlns:a16="http://schemas.microsoft.com/office/drawing/2014/main" val="1349041746"/>
                  </a:ext>
                </a:extLst>
              </a:tr>
              <a:tr h="377358">
                <a:tc>
                  <a:txBody>
                    <a:bodyPr/>
                    <a:lstStyle/>
                    <a:p>
                      <a:pPr marL="0" indent="0" algn="r" fontAlgn="b">
                        <a:buFont typeface="Arial" panose="020B0604020202020204" pitchFamily="34" charset="0"/>
                        <a:buNone/>
                      </a:pPr>
                      <a:r>
                        <a:rPr lang="en-US" sz="2400" b="0" i="0" u="none" strike="noStrike" dirty="0">
                          <a:solidFill>
                            <a:srgbClr val="000000"/>
                          </a:solidFill>
                          <a:effectLst/>
                          <a:latin typeface="+mn-lt"/>
                        </a:rPr>
                        <a:t>Av $ Value New Int Per </a:t>
                      </a:r>
                      <a:r>
                        <a:rPr lang="en-US" sz="2400" b="0" i="0" u="none" strike="noStrike" dirty="0" err="1">
                          <a:solidFill>
                            <a:srgbClr val="000000"/>
                          </a:solidFill>
                          <a:effectLst/>
                          <a:latin typeface="+mn-lt"/>
                        </a:rPr>
                        <a:t>Yr</a:t>
                      </a:r>
                      <a:endParaRPr lang="en-US" sz="2400" b="0" i="0" u="none" strike="noStrike" dirty="0">
                        <a:solidFill>
                          <a:srgbClr val="000000"/>
                        </a:solidFill>
                        <a:effectLst/>
                        <a:latin typeface="+mn-lt"/>
                      </a:endParaRPr>
                    </a:p>
                  </a:txBody>
                  <a:tcPr marL="8727" marR="8727" marT="8727" marB="0" anchor="b"/>
                </a:tc>
                <a:tc>
                  <a:txBody>
                    <a:bodyPr/>
                    <a:lstStyle/>
                    <a:p>
                      <a:pPr algn="ctr" fontAlgn="b"/>
                      <a:r>
                        <a:rPr lang="en-US" sz="2400" b="0" i="0" u="none" strike="noStrike">
                          <a:solidFill>
                            <a:srgbClr val="000000"/>
                          </a:solidFill>
                          <a:effectLst/>
                          <a:latin typeface="+mn-lt"/>
                        </a:rPr>
                        <a:t>$8.3 mil</a:t>
                      </a:r>
                    </a:p>
                  </a:txBody>
                  <a:tcPr marL="8727" marR="8727" marT="8727" marB="0" anchor="b"/>
                </a:tc>
                <a:extLst>
                  <a:ext uri="{0D108BD9-81ED-4DB2-BD59-A6C34878D82A}">
                    <a16:rowId xmlns:a16="http://schemas.microsoft.com/office/drawing/2014/main" val="1535793411"/>
                  </a:ext>
                </a:extLst>
              </a:tr>
              <a:tr h="377358">
                <a:tc>
                  <a:txBody>
                    <a:bodyPr/>
                    <a:lstStyle/>
                    <a:p>
                      <a:pPr marL="0" indent="0" algn="r" fontAlgn="b">
                        <a:buFont typeface="Arial" panose="020B0604020202020204" pitchFamily="34" charset="0"/>
                        <a:buNone/>
                      </a:pPr>
                      <a:r>
                        <a:rPr lang="en-US" sz="2400" b="0" i="0" u="none" strike="noStrike">
                          <a:solidFill>
                            <a:srgbClr val="000000"/>
                          </a:solidFill>
                          <a:effectLst/>
                          <a:latin typeface="+mn-lt"/>
                        </a:rPr>
                        <a:t>Av Growth / 5 Yrs</a:t>
                      </a:r>
                    </a:p>
                  </a:txBody>
                  <a:tcPr marL="8727" marR="8727" marT="8727" marB="0" anchor="b"/>
                </a:tc>
                <a:tc>
                  <a:txBody>
                    <a:bodyPr/>
                    <a:lstStyle/>
                    <a:p>
                      <a:pPr algn="ctr" fontAlgn="b"/>
                      <a:r>
                        <a:rPr lang="en-US" sz="2400" b="0" i="0" u="none" strike="noStrike">
                          <a:solidFill>
                            <a:srgbClr val="000000"/>
                          </a:solidFill>
                          <a:effectLst/>
                          <a:latin typeface="+mn-lt"/>
                        </a:rPr>
                        <a:t>243%</a:t>
                      </a:r>
                    </a:p>
                  </a:txBody>
                  <a:tcPr marL="8727" marR="8727" marT="8727" marB="0" anchor="b"/>
                </a:tc>
                <a:extLst>
                  <a:ext uri="{0D108BD9-81ED-4DB2-BD59-A6C34878D82A}">
                    <a16:rowId xmlns:a16="http://schemas.microsoft.com/office/drawing/2014/main" val="2767340379"/>
                  </a:ext>
                </a:extLst>
              </a:tr>
              <a:tr h="377358">
                <a:tc>
                  <a:txBody>
                    <a:bodyPr/>
                    <a:lstStyle/>
                    <a:p>
                      <a:pPr algn="l" fontAlgn="b"/>
                      <a:r>
                        <a:rPr lang="en-US" sz="2400" b="0" i="0" u="none" strike="noStrike" dirty="0">
                          <a:solidFill>
                            <a:srgbClr val="000000"/>
                          </a:solidFill>
                          <a:effectLst/>
                          <a:latin typeface="+mn-lt"/>
                        </a:rPr>
                        <a:t>Total # Legacy Membership</a:t>
                      </a:r>
                    </a:p>
                  </a:txBody>
                  <a:tcPr marL="8727" marR="8727" marT="8727" marB="0" anchor="b"/>
                </a:tc>
                <a:tc>
                  <a:txBody>
                    <a:bodyPr/>
                    <a:lstStyle/>
                    <a:p>
                      <a:pPr algn="ctr" fontAlgn="b"/>
                      <a:r>
                        <a:rPr lang="en-US" sz="2400" b="0" i="0" u="none" strike="noStrike">
                          <a:solidFill>
                            <a:srgbClr val="000000"/>
                          </a:solidFill>
                          <a:effectLst/>
                          <a:latin typeface="+mn-lt"/>
                        </a:rPr>
                        <a:t>311</a:t>
                      </a:r>
                    </a:p>
                  </a:txBody>
                  <a:tcPr marL="8727" marR="8727" marT="8727" marB="0" anchor="b"/>
                </a:tc>
                <a:extLst>
                  <a:ext uri="{0D108BD9-81ED-4DB2-BD59-A6C34878D82A}">
                    <a16:rowId xmlns:a16="http://schemas.microsoft.com/office/drawing/2014/main" val="2987536514"/>
                  </a:ext>
                </a:extLst>
              </a:tr>
              <a:tr h="377358">
                <a:tc>
                  <a:txBody>
                    <a:bodyPr/>
                    <a:lstStyle/>
                    <a:p>
                      <a:pPr algn="l" fontAlgn="b"/>
                      <a:r>
                        <a:rPr lang="en-US" sz="2400" b="0" i="0" u="none" strike="noStrike" dirty="0">
                          <a:solidFill>
                            <a:srgbClr val="000000"/>
                          </a:solidFill>
                          <a:effectLst/>
                          <a:latin typeface="+mn-lt"/>
                        </a:rPr>
                        <a:t>Total # Active Donor File</a:t>
                      </a:r>
                    </a:p>
                  </a:txBody>
                  <a:tcPr marL="8727" marR="8727" marT="8727" marB="0" anchor="b"/>
                </a:tc>
                <a:tc>
                  <a:txBody>
                    <a:bodyPr/>
                    <a:lstStyle/>
                    <a:p>
                      <a:pPr algn="ctr" fontAlgn="b"/>
                      <a:r>
                        <a:rPr lang="en-US" sz="2400" b="0" i="0" u="none" strike="noStrike">
                          <a:solidFill>
                            <a:srgbClr val="000000"/>
                          </a:solidFill>
                          <a:effectLst/>
                          <a:latin typeface="+mn-lt"/>
                        </a:rPr>
                        <a:t>200k</a:t>
                      </a:r>
                    </a:p>
                  </a:txBody>
                  <a:tcPr marL="8727" marR="8727" marT="8727" marB="0" anchor="b"/>
                </a:tc>
                <a:extLst>
                  <a:ext uri="{0D108BD9-81ED-4DB2-BD59-A6C34878D82A}">
                    <a16:rowId xmlns:a16="http://schemas.microsoft.com/office/drawing/2014/main" val="3542753739"/>
                  </a:ext>
                </a:extLst>
              </a:tr>
              <a:tr h="377358">
                <a:tc>
                  <a:txBody>
                    <a:bodyPr/>
                    <a:lstStyle/>
                    <a:p>
                      <a:pPr algn="l" fontAlgn="b"/>
                      <a:r>
                        <a:rPr lang="en-US" sz="2400" b="0" i="0" u="none" strike="noStrike">
                          <a:solidFill>
                            <a:srgbClr val="000000"/>
                          </a:solidFill>
                          <a:effectLst/>
                          <a:latin typeface="+mn-lt"/>
                        </a:rPr>
                        <a:t># PG Staff</a:t>
                      </a:r>
                    </a:p>
                  </a:txBody>
                  <a:tcPr marL="8727" marR="8727" marT="8727" marB="0" anchor="b"/>
                </a:tc>
                <a:tc>
                  <a:txBody>
                    <a:bodyPr/>
                    <a:lstStyle/>
                    <a:p>
                      <a:pPr algn="ctr" fontAlgn="b"/>
                      <a:r>
                        <a:rPr lang="en-US" sz="2400" b="0" i="0" u="none" strike="noStrike" dirty="0">
                          <a:solidFill>
                            <a:srgbClr val="000000"/>
                          </a:solidFill>
                          <a:effectLst/>
                          <a:latin typeface="+mn-lt"/>
                        </a:rPr>
                        <a:t>2</a:t>
                      </a:r>
                    </a:p>
                  </a:txBody>
                  <a:tcPr marL="8727" marR="8727" marT="8727" marB="0" anchor="b"/>
                </a:tc>
                <a:extLst>
                  <a:ext uri="{0D108BD9-81ED-4DB2-BD59-A6C34878D82A}">
                    <a16:rowId xmlns:a16="http://schemas.microsoft.com/office/drawing/2014/main" val="3207455089"/>
                  </a:ext>
                </a:extLst>
              </a:tr>
            </a:tbl>
          </a:graphicData>
        </a:graphic>
      </p:graphicFrame>
      <p:pic>
        <p:nvPicPr>
          <p:cNvPr id="6" name="Picture 5">
            <a:extLst>
              <a:ext uri="{FF2B5EF4-FFF2-40B4-BE49-F238E27FC236}">
                <a16:creationId xmlns:a16="http://schemas.microsoft.com/office/drawing/2014/main" id="{B71F8F22-E0A8-47BE-9AED-3A2F192D38E3}"/>
              </a:ext>
            </a:extLst>
          </p:cNvPr>
          <p:cNvPicPr>
            <a:picLocks noChangeAspect="1"/>
          </p:cNvPicPr>
          <p:nvPr/>
        </p:nvPicPr>
        <p:blipFill>
          <a:blip r:embed="rId3"/>
          <a:stretch>
            <a:fillRect/>
          </a:stretch>
        </p:blipFill>
        <p:spPr>
          <a:xfrm>
            <a:off x="677334" y="6126878"/>
            <a:ext cx="3150527" cy="559218"/>
          </a:xfrm>
          <a:prstGeom prst="rect">
            <a:avLst/>
          </a:prstGeom>
        </p:spPr>
      </p:pic>
    </p:spTree>
    <p:extLst>
      <p:ext uri="{BB962C8B-B14F-4D97-AF65-F5344CB8AC3E}">
        <p14:creationId xmlns:p14="http://schemas.microsoft.com/office/powerpoint/2010/main" val="294465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E873E-ADC3-4B63-87AE-A292FB8C69BF}"/>
              </a:ext>
            </a:extLst>
          </p:cNvPr>
          <p:cNvSpPr>
            <a:spLocks noGrp="1"/>
          </p:cNvSpPr>
          <p:nvPr>
            <p:ph type="title"/>
          </p:nvPr>
        </p:nvSpPr>
        <p:spPr>
          <a:xfrm>
            <a:off x="1286933" y="609600"/>
            <a:ext cx="10197494" cy="1099457"/>
          </a:xfrm>
        </p:spPr>
        <p:txBody>
          <a:bodyPr>
            <a:normAutofit/>
          </a:bodyPr>
          <a:lstStyle/>
          <a:p>
            <a:r>
              <a:rPr lang="en-US" sz="4400" b="1" dirty="0">
                <a:effectLst>
                  <a:outerShdw blurRad="38100" dist="38100" dir="2700000" algn="tl">
                    <a:srgbClr val="000000">
                      <a:alpha val="43137"/>
                    </a:srgbClr>
                  </a:outerShdw>
                </a:effectLst>
              </a:rPr>
              <a:t>Benchmarks—How Do You Compare?</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C1C5E57D-A5DD-4D00-8502-327EC52C39F8}"/>
              </a:ext>
            </a:extLst>
          </p:cNvPr>
          <p:cNvSpPr>
            <a:spLocks noGrp="1"/>
          </p:cNvSpPr>
          <p:nvPr>
            <p:ph type="sldNum" sz="quarter" idx="12"/>
          </p:nvPr>
        </p:nvSpPr>
        <p:spPr>
          <a:xfrm>
            <a:off x="10926703" y="6182876"/>
            <a:ext cx="683339" cy="365125"/>
          </a:xfrm>
        </p:spPr>
        <p:txBody>
          <a:bodyPr>
            <a:normAutofit/>
          </a:bodyPr>
          <a:lstStyle/>
          <a:p>
            <a:pPr>
              <a:spcAft>
                <a:spcPts val="600"/>
              </a:spcAft>
            </a:pPr>
            <a:fld id="{20317813-932A-434D-AE76-14927A20856D}" type="slidenum">
              <a:rPr lang="en-US" smtClean="0"/>
              <a:pPr>
                <a:spcAft>
                  <a:spcPts val="600"/>
                </a:spcAft>
              </a:pPr>
              <a:t>11</a:t>
            </a:fld>
            <a:endParaRPr lang="en-US" dirty="0"/>
          </a:p>
        </p:txBody>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4">
            <a:extLst>
              <a:ext uri="{FF2B5EF4-FFF2-40B4-BE49-F238E27FC236}">
                <a16:creationId xmlns:a16="http://schemas.microsoft.com/office/drawing/2014/main" id="{55648813-A5DD-4BF7-85E7-3A5517E5360D}"/>
              </a:ext>
            </a:extLst>
          </p:cNvPr>
          <p:cNvGraphicFramePr>
            <a:graphicFrameLocks noGrp="1"/>
          </p:cNvGraphicFramePr>
          <p:nvPr>
            <p:ph idx="1"/>
            <p:extLst>
              <p:ext uri="{D42A27DB-BD31-4B8C-83A1-F6EECF244321}">
                <p14:modId xmlns:p14="http://schemas.microsoft.com/office/powerpoint/2010/main" val="2801026775"/>
              </p:ext>
            </p:extLst>
          </p:nvPr>
        </p:nvGraphicFramePr>
        <p:xfrm>
          <a:off x="1425688" y="1572669"/>
          <a:ext cx="9367789" cy="4093485"/>
        </p:xfrm>
        <a:graphic>
          <a:graphicData uri="http://schemas.openxmlformats.org/drawingml/2006/table">
            <a:tbl>
              <a:tblPr firstRow="1" bandRow="1">
                <a:tableStyleId>{5C22544A-7EE6-4342-B048-85BDC9FD1C3A}</a:tableStyleId>
              </a:tblPr>
              <a:tblGrid>
                <a:gridCol w="3455980">
                  <a:extLst>
                    <a:ext uri="{9D8B030D-6E8A-4147-A177-3AD203B41FA5}">
                      <a16:colId xmlns:a16="http://schemas.microsoft.com/office/drawing/2014/main" val="2587943359"/>
                    </a:ext>
                  </a:extLst>
                </a:gridCol>
                <a:gridCol w="1722803">
                  <a:extLst>
                    <a:ext uri="{9D8B030D-6E8A-4147-A177-3AD203B41FA5}">
                      <a16:colId xmlns:a16="http://schemas.microsoft.com/office/drawing/2014/main" val="140465480"/>
                    </a:ext>
                  </a:extLst>
                </a:gridCol>
                <a:gridCol w="2094503">
                  <a:extLst>
                    <a:ext uri="{9D8B030D-6E8A-4147-A177-3AD203B41FA5}">
                      <a16:colId xmlns:a16="http://schemas.microsoft.com/office/drawing/2014/main" val="3276104932"/>
                    </a:ext>
                  </a:extLst>
                </a:gridCol>
                <a:gridCol w="2094503">
                  <a:extLst>
                    <a:ext uri="{9D8B030D-6E8A-4147-A177-3AD203B41FA5}">
                      <a16:colId xmlns:a16="http://schemas.microsoft.com/office/drawing/2014/main" val="2770706093"/>
                    </a:ext>
                  </a:extLst>
                </a:gridCol>
              </a:tblGrid>
              <a:tr h="421825">
                <a:tc>
                  <a:txBody>
                    <a:bodyPr/>
                    <a:lstStyle/>
                    <a:p>
                      <a:endParaRPr lang="en-US" sz="2000" dirty="0">
                        <a:effectLst>
                          <a:outerShdw blurRad="38100" dist="38100" dir="2700000" algn="tl">
                            <a:srgbClr val="000000">
                              <a:alpha val="43137"/>
                            </a:srgbClr>
                          </a:outerShdw>
                        </a:effectLst>
                        <a:latin typeface="+mn-lt"/>
                      </a:endParaRPr>
                    </a:p>
                  </a:txBody>
                  <a:tcPr marL="89118" marR="89118" marT="44559" marB="44559" anchor="ctr"/>
                </a:tc>
                <a:tc>
                  <a:txBody>
                    <a:bodyPr/>
                    <a:lstStyle/>
                    <a:p>
                      <a:pPr algn="ctr"/>
                      <a:r>
                        <a:rPr lang="en-US" sz="2000" dirty="0">
                          <a:effectLst>
                            <a:outerShdw blurRad="38100" dist="38100" dir="2700000" algn="tl">
                              <a:srgbClr val="000000">
                                <a:alpha val="43137"/>
                              </a:srgbClr>
                            </a:outerShdw>
                          </a:effectLst>
                          <a:latin typeface="+mn-lt"/>
                        </a:rPr>
                        <a:t>NPF</a:t>
                      </a:r>
                    </a:p>
                  </a:txBody>
                  <a:tcPr marL="89118" marR="89118" marT="44559" marB="44559" anchor="ctr"/>
                </a:tc>
                <a:tc>
                  <a:txBody>
                    <a:bodyPr/>
                    <a:lstStyle/>
                    <a:p>
                      <a:pPr algn="ctr"/>
                      <a:r>
                        <a:rPr lang="en-US" sz="2000" dirty="0">
                          <a:effectLst>
                            <a:outerShdw blurRad="38100" dist="38100" dir="2700000" algn="tl">
                              <a:srgbClr val="000000">
                                <a:alpha val="43137"/>
                              </a:srgbClr>
                            </a:outerShdw>
                          </a:effectLst>
                          <a:latin typeface="+mn-lt"/>
                        </a:rPr>
                        <a:t>ORG 1</a:t>
                      </a:r>
                    </a:p>
                  </a:txBody>
                  <a:tcPr marL="89118" marR="89118" marT="44559" marB="44559" anchor="ctr"/>
                </a:tc>
                <a:tc>
                  <a:txBody>
                    <a:bodyPr/>
                    <a:lstStyle/>
                    <a:p>
                      <a:pPr algn="ctr"/>
                      <a:r>
                        <a:rPr lang="en-US" sz="2000" dirty="0">
                          <a:effectLst>
                            <a:outerShdw blurRad="38100" dist="38100" dir="2700000" algn="tl">
                              <a:srgbClr val="000000">
                                <a:alpha val="43137"/>
                              </a:srgbClr>
                            </a:outerShdw>
                          </a:effectLst>
                          <a:latin typeface="+mn-lt"/>
                        </a:rPr>
                        <a:t>ORG 2</a:t>
                      </a:r>
                    </a:p>
                  </a:txBody>
                  <a:tcPr marL="89118" marR="89118" marT="44559" marB="44559" anchor="ctr"/>
                </a:tc>
                <a:extLst>
                  <a:ext uri="{0D108BD9-81ED-4DB2-BD59-A6C34878D82A}">
                    <a16:rowId xmlns:a16="http://schemas.microsoft.com/office/drawing/2014/main" val="3389294032"/>
                  </a:ext>
                </a:extLst>
              </a:tr>
              <a:tr h="421825">
                <a:tc>
                  <a:txBody>
                    <a:bodyPr/>
                    <a:lstStyle/>
                    <a:p>
                      <a:pPr algn="l" fontAlgn="b"/>
                      <a:r>
                        <a:rPr lang="en-US" sz="2000" b="0" i="0" u="none" strike="noStrike" dirty="0">
                          <a:solidFill>
                            <a:srgbClr val="000000"/>
                          </a:solidFill>
                          <a:effectLst/>
                          <a:latin typeface="+mn-lt"/>
                        </a:rPr>
                        <a:t>Formal Age of Program</a:t>
                      </a:r>
                    </a:p>
                  </a:txBody>
                  <a:tcPr marL="9283" marR="9283" marT="9283" marB="0" anchor="ctr"/>
                </a:tc>
                <a:tc>
                  <a:txBody>
                    <a:bodyPr/>
                    <a:lstStyle/>
                    <a:p>
                      <a:pPr algn="ctr" fontAlgn="b"/>
                      <a:r>
                        <a:rPr lang="en-US" sz="2000" b="0" i="0" u="none" strike="noStrike" dirty="0">
                          <a:solidFill>
                            <a:srgbClr val="000000"/>
                          </a:solidFill>
                          <a:effectLst/>
                          <a:latin typeface="+mn-lt"/>
                        </a:rPr>
                        <a:t>5</a:t>
                      </a:r>
                    </a:p>
                  </a:txBody>
                  <a:tcPr marL="9283" marR="9283" marT="9283" marB="0" anchor="ctr"/>
                </a:tc>
                <a:tc>
                  <a:txBody>
                    <a:bodyPr/>
                    <a:lstStyle/>
                    <a:p>
                      <a:pPr algn="ctr"/>
                      <a:r>
                        <a:rPr lang="en-US" sz="2000" dirty="0">
                          <a:latin typeface="+mn-lt"/>
                        </a:rPr>
                        <a:t>12</a:t>
                      </a:r>
                    </a:p>
                  </a:txBody>
                  <a:tcPr marL="89118" marR="89118" marT="44559" marB="44559" anchor="ctr"/>
                </a:tc>
                <a:tc>
                  <a:txBody>
                    <a:bodyPr/>
                    <a:lstStyle/>
                    <a:p>
                      <a:pPr algn="ctr"/>
                      <a:r>
                        <a:rPr lang="en-US" sz="2000" dirty="0">
                          <a:latin typeface="+mn-lt"/>
                        </a:rPr>
                        <a:t>24</a:t>
                      </a:r>
                    </a:p>
                  </a:txBody>
                  <a:tcPr marL="89118" marR="89118" marT="44559" marB="44559" anchor="ctr"/>
                </a:tc>
                <a:extLst>
                  <a:ext uri="{0D108BD9-81ED-4DB2-BD59-A6C34878D82A}">
                    <a16:rowId xmlns:a16="http://schemas.microsoft.com/office/drawing/2014/main" val="1140567568"/>
                  </a:ext>
                </a:extLst>
              </a:tr>
              <a:tr h="718885">
                <a:tc>
                  <a:txBody>
                    <a:bodyPr/>
                    <a:lstStyle/>
                    <a:p>
                      <a:pPr algn="l" fontAlgn="b"/>
                      <a:r>
                        <a:rPr lang="en-US" sz="2000" b="0" i="1" u="none" strike="noStrike" dirty="0">
                          <a:solidFill>
                            <a:srgbClr val="000000"/>
                          </a:solidFill>
                          <a:effectLst/>
                          <a:latin typeface="+mn-lt"/>
                        </a:rPr>
                        <a:t>Over past 5 years…</a:t>
                      </a:r>
                    </a:p>
                    <a:p>
                      <a:pPr marL="0" indent="0" algn="r" fontAlgn="b">
                        <a:buFont typeface="Arial" panose="020B0604020202020204" pitchFamily="34" charset="0"/>
                        <a:buNone/>
                      </a:pPr>
                      <a:r>
                        <a:rPr lang="en-US" sz="2000" b="0" i="0" u="none" strike="noStrike" dirty="0">
                          <a:solidFill>
                            <a:srgbClr val="000000"/>
                          </a:solidFill>
                          <a:effectLst/>
                          <a:latin typeface="+mn-lt"/>
                        </a:rPr>
                        <a:t>Total $ Value New Int</a:t>
                      </a:r>
                    </a:p>
                  </a:txBody>
                  <a:tcPr marL="9283" marR="9283" marT="9283" marB="0" anchor="ctr"/>
                </a:tc>
                <a:tc>
                  <a:txBody>
                    <a:bodyPr/>
                    <a:lstStyle/>
                    <a:p>
                      <a:pPr algn="ctr" fontAlgn="b"/>
                      <a:endParaRPr lang="en-US" sz="2000" b="0" i="0" u="none" strike="noStrike" dirty="0">
                        <a:solidFill>
                          <a:srgbClr val="000000"/>
                        </a:solidFill>
                        <a:effectLst/>
                        <a:latin typeface="+mn-lt"/>
                      </a:endParaRPr>
                    </a:p>
                    <a:p>
                      <a:pPr algn="ctr" fontAlgn="b"/>
                      <a:r>
                        <a:rPr lang="en-US" sz="2000" b="0" i="0" u="none" strike="noStrike" dirty="0">
                          <a:solidFill>
                            <a:srgbClr val="000000"/>
                          </a:solidFill>
                          <a:effectLst/>
                          <a:latin typeface="+mn-lt"/>
                        </a:rPr>
                        <a:t>$41.5 </a:t>
                      </a:r>
                    </a:p>
                  </a:txBody>
                  <a:tcPr marL="9283" marR="9283" marT="9283" marB="0" anchor="ctr"/>
                </a:tc>
                <a:tc>
                  <a:txBody>
                    <a:bodyPr/>
                    <a:lstStyle/>
                    <a:p>
                      <a:pPr algn="ctr"/>
                      <a:endParaRPr lang="en-US" sz="2000" dirty="0">
                        <a:latin typeface="+mn-lt"/>
                      </a:endParaRPr>
                    </a:p>
                    <a:p>
                      <a:pPr algn="ctr"/>
                      <a:r>
                        <a:rPr lang="en-US" sz="2000" dirty="0">
                          <a:latin typeface="+mn-lt"/>
                        </a:rPr>
                        <a:t>$13.4 mil</a:t>
                      </a:r>
                    </a:p>
                  </a:txBody>
                  <a:tcPr marL="89118" marR="89118" marT="44559" marB="44559" anchor="ctr"/>
                </a:tc>
                <a:tc>
                  <a:txBody>
                    <a:bodyPr/>
                    <a:lstStyle/>
                    <a:p>
                      <a:pPr algn="ctr"/>
                      <a:endParaRPr lang="en-US" sz="2000">
                        <a:latin typeface="+mn-lt"/>
                      </a:endParaRPr>
                    </a:p>
                    <a:p>
                      <a:pPr algn="ctr"/>
                      <a:r>
                        <a:rPr lang="en-US" sz="2000">
                          <a:latin typeface="+mn-lt"/>
                        </a:rPr>
                        <a:t>$171.4 mil</a:t>
                      </a:r>
                    </a:p>
                  </a:txBody>
                  <a:tcPr marL="89118" marR="89118" marT="44559" marB="44559" anchor="ctr"/>
                </a:tc>
                <a:extLst>
                  <a:ext uri="{0D108BD9-81ED-4DB2-BD59-A6C34878D82A}">
                    <a16:rowId xmlns:a16="http://schemas.microsoft.com/office/drawing/2014/main" val="2726594543"/>
                  </a:ext>
                </a:extLst>
              </a:tr>
              <a:tr h="421825">
                <a:tc>
                  <a:txBody>
                    <a:bodyPr/>
                    <a:lstStyle/>
                    <a:p>
                      <a:pPr marL="0" indent="0" algn="r" fontAlgn="b">
                        <a:buFont typeface="Arial" panose="020B0604020202020204" pitchFamily="34" charset="0"/>
                        <a:buNone/>
                      </a:pPr>
                      <a:r>
                        <a:rPr lang="en-US" sz="2000" b="0" i="0" u="none" strike="noStrike" dirty="0">
                          <a:solidFill>
                            <a:srgbClr val="000000"/>
                          </a:solidFill>
                          <a:effectLst/>
                          <a:latin typeface="+mn-lt"/>
                        </a:rPr>
                        <a:t>Av # New Int Per </a:t>
                      </a:r>
                      <a:r>
                        <a:rPr lang="en-US" sz="2000" b="0" i="0" u="none" strike="noStrike" dirty="0" err="1">
                          <a:solidFill>
                            <a:srgbClr val="000000"/>
                          </a:solidFill>
                          <a:effectLst/>
                          <a:latin typeface="+mn-lt"/>
                        </a:rPr>
                        <a:t>Yr</a:t>
                      </a:r>
                      <a:endParaRPr lang="en-US" sz="2000" b="0" i="0" u="none" strike="noStrike" dirty="0">
                        <a:solidFill>
                          <a:srgbClr val="000000"/>
                        </a:solidFill>
                        <a:effectLst/>
                        <a:latin typeface="+mn-lt"/>
                      </a:endParaRPr>
                    </a:p>
                  </a:txBody>
                  <a:tcPr marL="9283" marR="9283" marT="9283" marB="0" anchor="ctr"/>
                </a:tc>
                <a:tc>
                  <a:txBody>
                    <a:bodyPr/>
                    <a:lstStyle/>
                    <a:p>
                      <a:pPr algn="ctr" fontAlgn="b"/>
                      <a:r>
                        <a:rPr lang="en-US" sz="2000" b="0" i="0" u="none" strike="noStrike" dirty="0">
                          <a:solidFill>
                            <a:srgbClr val="000000"/>
                          </a:solidFill>
                          <a:effectLst/>
                          <a:latin typeface="+mn-lt"/>
                        </a:rPr>
                        <a:t>42</a:t>
                      </a:r>
                    </a:p>
                  </a:txBody>
                  <a:tcPr marL="9283" marR="9283" marT="9283" marB="0" anchor="ctr"/>
                </a:tc>
                <a:tc>
                  <a:txBody>
                    <a:bodyPr/>
                    <a:lstStyle/>
                    <a:p>
                      <a:pPr algn="ctr"/>
                      <a:r>
                        <a:rPr lang="en-US" sz="2000" dirty="0">
                          <a:latin typeface="+mn-lt"/>
                        </a:rPr>
                        <a:t>45</a:t>
                      </a:r>
                    </a:p>
                  </a:txBody>
                  <a:tcPr marL="89118" marR="89118" marT="44559" marB="44559" anchor="ctr"/>
                </a:tc>
                <a:tc>
                  <a:txBody>
                    <a:bodyPr/>
                    <a:lstStyle/>
                    <a:p>
                      <a:pPr algn="ctr"/>
                      <a:r>
                        <a:rPr lang="en-US" sz="2000">
                          <a:latin typeface="+mn-lt"/>
                        </a:rPr>
                        <a:t>571</a:t>
                      </a:r>
                    </a:p>
                  </a:txBody>
                  <a:tcPr marL="89118" marR="89118" marT="44559" marB="44559" anchor="ctr"/>
                </a:tc>
                <a:extLst>
                  <a:ext uri="{0D108BD9-81ED-4DB2-BD59-A6C34878D82A}">
                    <a16:rowId xmlns:a16="http://schemas.microsoft.com/office/drawing/2014/main" val="4153380401"/>
                  </a:ext>
                </a:extLst>
              </a:tr>
              <a:tr h="421825">
                <a:tc>
                  <a:txBody>
                    <a:bodyPr/>
                    <a:lstStyle/>
                    <a:p>
                      <a:pPr marL="0" indent="0" algn="r" fontAlgn="b">
                        <a:buFont typeface="Arial" panose="020B0604020202020204" pitchFamily="34" charset="0"/>
                        <a:buNone/>
                      </a:pPr>
                      <a:r>
                        <a:rPr lang="en-US" sz="2000" b="0" i="0" u="none" strike="noStrike" dirty="0">
                          <a:solidFill>
                            <a:srgbClr val="000000"/>
                          </a:solidFill>
                          <a:effectLst/>
                          <a:latin typeface="+mn-lt"/>
                        </a:rPr>
                        <a:t>Av $ Value New Int Per </a:t>
                      </a:r>
                      <a:r>
                        <a:rPr lang="en-US" sz="2000" b="0" i="0" u="none" strike="noStrike" dirty="0" err="1">
                          <a:solidFill>
                            <a:srgbClr val="000000"/>
                          </a:solidFill>
                          <a:effectLst/>
                          <a:latin typeface="+mn-lt"/>
                        </a:rPr>
                        <a:t>Yr</a:t>
                      </a:r>
                      <a:endParaRPr lang="en-US" sz="2000" b="0" i="0" u="none" strike="noStrike" dirty="0">
                        <a:solidFill>
                          <a:srgbClr val="000000"/>
                        </a:solidFill>
                        <a:effectLst/>
                        <a:latin typeface="+mn-lt"/>
                      </a:endParaRPr>
                    </a:p>
                  </a:txBody>
                  <a:tcPr marL="9283" marR="9283" marT="9283" marB="0" anchor="ctr"/>
                </a:tc>
                <a:tc>
                  <a:txBody>
                    <a:bodyPr/>
                    <a:lstStyle/>
                    <a:p>
                      <a:pPr algn="ctr" fontAlgn="b"/>
                      <a:r>
                        <a:rPr lang="en-US" sz="2000" b="0" i="0" u="none" strike="noStrike" dirty="0">
                          <a:solidFill>
                            <a:srgbClr val="000000"/>
                          </a:solidFill>
                          <a:effectLst/>
                          <a:latin typeface="+mn-lt"/>
                        </a:rPr>
                        <a:t>$8.3 mil</a:t>
                      </a:r>
                    </a:p>
                  </a:txBody>
                  <a:tcPr marL="9283" marR="9283" marT="9283" marB="0" anchor="ctr"/>
                </a:tc>
                <a:tc>
                  <a:txBody>
                    <a:bodyPr/>
                    <a:lstStyle/>
                    <a:p>
                      <a:pPr algn="ctr"/>
                      <a:r>
                        <a:rPr lang="en-US" sz="2000" dirty="0">
                          <a:latin typeface="+mn-lt"/>
                        </a:rPr>
                        <a:t>$2.68 mil</a:t>
                      </a:r>
                    </a:p>
                  </a:txBody>
                  <a:tcPr marL="89118" marR="89118" marT="44559" marB="44559" anchor="ctr"/>
                </a:tc>
                <a:tc>
                  <a:txBody>
                    <a:bodyPr/>
                    <a:lstStyle/>
                    <a:p>
                      <a:pPr algn="ctr"/>
                      <a:r>
                        <a:rPr lang="en-US" sz="2000" dirty="0">
                          <a:latin typeface="+mn-lt"/>
                        </a:rPr>
                        <a:t>$34.28 mil</a:t>
                      </a:r>
                    </a:p>
                  </a:txBody>
                  <a:tcPr marL="89118" marR="89118" marT="44559" marB="44559" anchor="ctr"/>
                </a:tc>
                <a:extLst>
                  <a:ext uri="{0D108BD9-81ED-4DB2-BD59-A6C34878D82A}">
                    <a16:rowId xmlns:a16="http://schemas.microsoft.com/office/drawing/2014/main" val="4181942514"/>
                  </a:ext>
                </a:extLst>
              </a:tr>
              <a:tr h="421825">
                <a:tc>
                  <a:txBody>
                    <a:bodyPr/>
                    <a:lstStyle/>
                    <a:p>
                      <a:pPr marL="0" indent="0" algn="r" fontAlgn="b">
                        <a:buFont typeface="Arial" panose="020B0604020202020204" pitchFamily="34" charset="0"/>
                        <a:buNone/>
                      </a:pPr>
                      <a:r>
                        <a:rPr lang="en-US" sz="2000" b="0" i="0" u="none" strike="noStrike" dirty="0">
                          <a:solidFill>
                            <a:srgbClr val="000000"/>
                          </a:solidFill>
                          <a:effectLst/>
                          <a:latin typeface="+mn-lt"/>
                        </a:rPr>
                        <a:t>Av Growth / 5 </a:t>
                      </a:r>
                      <a:r>
                        <a:rPr lang="en-US" sz="2000" b="0" i="0" u="none" strike="noStrike" dirty="0" err="1">
                          <a:solidFill>
                            <a:srgbClr val="000000"/>
                          </a:solidFill>
                          <a:effectLst/>
                          <a:latin typeface="+mn-lt"/>
                        </a:rPr>
                        <a:t>Yrs</a:t>
                      </a:r>
                      <a:endParaRPr lang="en-US" sz="2000" b="0" i="0" u="none" strike="noStrike" dirty="0">
                        <a:solidFill>
                          <a:srgbClr val="000000"/>
                        </a:solidFill>
                        <a:effectLst/>
                        <a:latin typeface="+mn-lt"/>
                      </a:endParaRPr>
                    </a:p>
                  </a:txBody>
                  <a:tcPr marL="9283" marR="9283" marT="9283" marB="0" anchor="ctr"/>
                </a:tc>
                <a:tc>
                  <a:txBody>
                    <a:bodyPr/>
                    <a:lstStyle/>
                    <a:p>
                      <a:pPr algn="ctr" fontAlgn="b"/>
                      <a:r>
                        <a:rPr lang="en-US" sz="2000" b="0" i="0" u="none" strike="noStrike">
                          <a:solidFill>
                            <a:srgbClr val="000000"/>
                          </a:solidFill>
                          <a:effectLst/>
                          <a:latin typeface="+mn-lt"/>
                        </a:rPr>
                        <a:t>243%</a:t>
                      </a:r>
                    </a:p>
                  </a:txBody>
                  <a:tcPr marL="9283" marR="9283" marT="9283" marB="0" anchor="ctr"/>
                </a:tc>
                <a:tc>
                  <a:txBody>
                    <a:bodyPr/>
                    <a:lstStyle/>
                    <a:p>
                      <a:pPr algn="ctr"/>
                      <a:r>
                        <a:rPr lang="en-US" sz="2000" dirty="0">
                          <a:latin typeface="+mn-lt"/>
                        </a:rPr>
                        <a:t>153%</a:t>
                      </a:r>
                    </a:p>
                  </a:txBody>
                  <a:tcPr marL="89118" marR="89118" marT="44559" marB="44559" anchor="ctr"/>
                </a:tc>
                <a:tc>
                  <a:txBody>
                    <a:bodyPr/>
                    <a:lstStyle/>
                    <a:p>
                      <a:pPr algn="ctr"/>
                      <a:r>
                        <a:rPr lang="en-US" sz="2000" dirty="0">
                          <a:latin typeface="+mn-lt"/>
                        </a:rPr>
                        <a:t>56%</a:t>
                      </a:r>
                    </a:p>
                  </a:txBody>
                  <a:tcPr marL="89118" marR="89118" marT="44559" marB="44559" anchor="ctr"/>
                </a:tc>
                <a:extLst>
                  <a:ext uri="{0D108BD9-81ED-4DB2-BD59-A6C34878D82A}">
                    <a16:rowId xmlns:a16="http://schemas.microsoft.com/office/drawing/2014/main" val="1259117195"/>
                  </a:ext>
                </a:extLst>
              </a:tr>
              <a:tr h="421825">
                <a:tc>
                  <a:txBody>
                    <a:bodyPr/>
                    <a:lstStyle/>
                    <a:p>
                      <a:pPr algn="l" fontAlgn="b"/>
                      <a:r>
                        <a:rPr lang="en-US" sz="2000" b="0" i="0" u="none" strike="noStrike">
                          <a:solidFill>
                            <a:srgbClr val="000000"/>
                          </a:solidFill>
                          <a:effectLst/>
                          <a:latin typeface="+mn-lt"/>
                        </a:rPr>
                        <a:t>Total Legacy Membership</a:t>
                      </a:r>
                    </a:p>
                  </a:txBody>
                  <a:tcPr marL="9283" marR="9283" marT="9283" marB="0" anchor="ctr"/>
                </a:tc>
                <a:tc>
                  <a:txBody>
                    <a:bodyPr/>
                    <a:lstStyle/>
                    <a:p>
                      <a:pPr algn="ctr" fontAlgn="b"/>
                      <a:r>
                        <a:rPr lang="en-US" sz="2000" b="0" i="0" u="none" strike="noStrike">
                          <a:solidFill>
                            <a:srgbClr val="000000"/>
                          </a:solidFill>
                          <a:effectLst/>
                          <a:latin typeface="+mn-lt"/>
                        </a:rPr>
                        <a:t>311</a:t>
                      </a:r>
                    </a:p>
                  </a:txBody>
                  <a:tcPr marL="9283" marR="9283" marT="9283" marB="0" anchor="ctr"/>
                </a:tc>
                <a:tc>
                  <a:txBody>
                    <a:bodyPr/>
                    <a:lstStyle/>
                    <a:p>
                      <a:pPr algn="ctr"/>
                      <a:r>
                        <a:rPr lang="en-US" sz="2000">
                          <a:latin typeface="+mn-lt"/>
                        </a:rPr>
                        <a:t>372</a:t>
                      </a:r>
                    </a:p>
                  </a:txBody>
                  <a:tcPr marL="89118" marR="89118" marT="44559" marB="44559" anchor="ctr"/>
                </a:tc>
                <a:tc>
                  <a:txBody>
                    <a:bodyPr/>
                    <a:lstStyle/>
                    <a:p>
                      <a:pPr algn="ctr"/>
                      <a:r>
                        <a:rPr lang="en-US" sz="2000" dirty="0">
                          <a:latin typeface="+mn-lt"/>
                        </a:rPr>
                        <a:t>8,000</a:t>
                      </a:r>
                    </a:p>
                  </a:txBody>
                  <a:tcPr marL="89118" marR="89118" marT="44559" marB="44559" anchor="ctr"/>
                </a:tc>
                <a:extLst>
                  <a:ext uri="{0D108BD9-81ED-4DB2-BD59-A6C34878D82A}">
                    <a16:rowId xmlns:a16="http://schemas.microsoft.com/office/drawing/2014/main" val="3274542516"/>
                  </a:ext>
                </a:extLst>
              </a:tr>
              <a:tr h="421825">
                <a:tc>
                  <a:txBody>
                    <a:bodyPr/>
                    <a:lstStyle/>
                    <a:p>
                      <a:pPr algn="l" fontAlgn="b"/>
                      <a:r>
                        <a:rPr lang="en-US" sz="2000" b="0" i="0" u="none" strike="noStrike">
                          <a:solidFill>
                            <a:srgbClr val="000000"/>
                          </a:solidFill>
                          <a:effectLst/>
                          <a:latin typeface="+mn-lt"/>
                        </a:rPr>
                        <a:t>Total Active Donor File</a:t>
                      </a:r>
                    </a:p>
                  </a:txBody>
                  <a:tcPr marL="9283" marR="9283" marT="9283" marB="0" anchor="ctr"/>
                </a:tc>
                <a:tc>
                  <a:txBody>
                    <a:bodyPr/>
                    <a:lstStyle/>
                    <a:p>
                      <a:pPr algn="ctr" fontAlgn="b"/>
                      <a:r>
                        <a:rPr lang="en-US" sz="2000" b="0" i="0" u="none" strike="noStrike">
                          <a:solidFill>
                            <a:srgbClr val="000000"/>
                          </a:solidFill>
                          <a:effectLst/>
                          <a:latin typeface="+mn-lt"/>
                        </a:rPr>
                        <a:t>200k</a:t>
                      </a:r>
                    </a:p>
                  </a:txBody>
                  <a:tcPr marL="9283" marR="9283" marT="9283" marB="0" anchor="ctr"/>
                </a:tc>
                <a:tc>
                  <a:txBody>
                    <a:bodyPr/>
                    <a:lstStyle/>
                    <a:p>
                      <a:pPr algn="ctr"/>
                      <a:r>
                        <a:rPr lang="en-US" sz="2000">
                          <a:latin typeface="+mn-lt"/>
                        </a:rPr>
                        <a:t>100k</a:t>
                      </a:r>
                    </a:p>
                  </a:txBody>
                  <a:tcPr marL="89118" marR="89118" marT="44559" marB="44559" anchor="ctr"/>
                </a:tc>
                <a:tc>
                  <a:txBody>
                    <a:bodyPr/>
                    <a:lstStyle/>
                    <a:p>
                      <a:pPr algn="ctr"/>
                      <a:r>
                        <a:rPr lang="en-US" sz="2000" dirty="0">
                          <a:latin typeface="+mn-lt"/>
                        </a:rPr>
                        <a:t> 1 mil</a:t>
                      </a:r>
                    </a:p>
                  </a:txBody>
                  <a:tcPr marL="89118" marR="89118" marT="44559" marB="44559" anchor="ctr"/>
                </a:tc>
                <a:extLst>
                  <a:ext uri="{0D108BD9-81ED-4DB2-BD59-A6C34878D82A}">
                    <a16:rowId xmlns:a16="http://schemas.microsoft.com/office/drawing/2014/main" val="140538728"/>
                  </a:ext>
                </a:extLst>
              </a:tr>
              <a:tr h="421825">
                <a:tc>
                  <a:txBody>
                    <a:bodyPr/>
                    <a:lstStyle/>
                    <a:p>
                      <a:pPr algn="l" fontAlgn="b"/>
                      <a:r>
                        <a:rPr lang="en-US" sz="2000" b="0" i="0" u="none" strike="noStrike">
                          <a:solidFill>
                            <a:srgbClr val="000000"/>
                          </a:solidFill>
                          <a:effectLst/>
                          <a:latin typeface="+mn-lt"/>
                        </a:rPr>
                        <a:t># PG Staff</a:t>
                      </a:r>
                    </a:p>
                  </a:txBody>
                  <a:tcPr marL="9283" marR="9283" marT="9283" marB="0" anchor="ctr"/>
                </a:tc>
                <a:tc>
                  <a:txBody>
                    <a:bodyPr/>
                    <a:lstStyle/>
                    <a:p>
                      <a:pPr algn="ctr" fontAlgn="b"/>
                      <a:r>
                        <a:rPr lang="en-US" sz="2000" b="0" i="0" u="none" strike="noStrike" dirty="0">
                          <a:solidFill>
                            <a:srgbClr val="000000"/>
                          </a:solidFill>
                          <a:effectLst/>
                          <a:latin typeface="+mn-lt"/>
                        </a:rPr>
                        <a:t>1.5</a:t>
                      </a:r>
                    </a:p>
                  </a:txBody>
                  <a:tcPr marL="9283" marR="9283" marT="9283" marB="0" anchor="ctr"/>
                </a:tc>
                <a:tc>
                  <a:txBody>
                    <a:bodyPr/>
                    <a:lstStyle/>
                    <a:p>
                      <a:pPr algn="ctr"/>
                      <a:r>
                        <a:rPr lang="en-US" sz="2000">
                          <a:latin typeface="+mn-lt"/>
                        </a:rPr>
                        <a:t>1</a:t>
                      </a:r>
                    </a:p>
                  </a:txBody>
                  <a:tcPr marL="89118" marR="89118" marT="44559" marB="44559" anchor="ctr"/>
                </a:tc>
                <a:tc>
                  <a:txBody>
                    <a:bodyPr/>
                    <a:lstStyle/>
                    <a:p>
                      <a:pPr algn="ctr"/>
                      <a:r>
                        <a:rPr lang="en-US" sz="2000" dirty="0">
                          <a:latin typeface="+mn-lt"/>
                        </a:rPr>
                        <a:t>8</a:t>
                      </a:r>
                    </a:p>
                  </a:txBody>
                  <a:tcPr marL="89118" marR="89118" marT="44559" marB="44559" anchor="ctr"/>
                </a:tc>
                <a:extLst>
                  <a:ext uri="{0D108BD9-81ED-4DB2-BD59-A6C34878D82A}">
                    <a16:rowId xmlns:a16="http://schemas.microsoft.com/office/drawing/2014/main" val="117524817"/>
                  </a:ext>
                </a:extLst>
              </a:tr>
            </a:tbl>
          </a:graphicData>
        </a:graphic>
      </p:graphicFrame>
      <p:sp>
        <p:nvSpPr>
          <p:cNvPr id="9" name="Rectangle: Rounded Corners 8">
            <a:extLst>
              <a:ext uri="{FF2B5EF4-FFF2-40B4-BE49-F238E27FC236}">
                <a16:creationId xmlns:a16="http://schemas.microsoft.com/office/drawing/2014/main" id="{070A236C-6810-43EE-8D04-C0386E703932}"/>
              </a:ext>
            </a:extLst>
          </p:cNvPr>
          <p:cNvSpPr/>
          <p:nvPr/>
        </p:nvSpPr>
        <p:spPr>
          <a:xfrm>
            <a:off x="6608205" y="1561568"/>
            <a:ext cx="2008343" cy="4093485"/>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3AB73A6-F6E4-43FD-8536-CC6FB1060E75}"/>
              </a:ext>
            </a:extLst>
          </p:cNvPr>
          <p:cNvSpPr/>
          <p:nvPr/>
        </p:nvSpPr>
        <p:spPr>
          <a:xfrm>
            <a:off x="8730752" y="1561225"/>
            <a:ext cx="2008343" cy="409348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F2AE707-ADA9-4510-B2E0-63F1C2A65B1A}"/>
              </a:ext>
            </a:extLst>
          </p:cNvPr>
          <p:cNvPicPr>
            <a:picLocks noChangeAspect="1"/>
          </p:cNvPicPr>
          <p:nvPr/>
        </p:nvPicPr>
        <p:blipFill>
          <a:blip r:embed="rId3"/>
          <a:stretch>
            <a:fillRect/>
          </a:stretch>
        </p:blipFill>
        <p:spPr>
          <a:xfrm>
            <a:off x="842597" y="5988783"/>
            <a:ext cx="3150527" cy="559218"/>
          </a:xfrm>
          <a:prstGeom prst="rect">
            <a:avLst/>
          </a:prstGeom>
        </p:spPr>
      </p:pic>
    </p:spTree>
    <p:extLst>
      <p:ext uri="{BB962C8B-B14F-4D97-AF65-F5344CB8AC3E}">
        <p14:creationId xmlns:p14="http://schemas.microsoft.com/office/powerpoint/2010/main" val="33009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239D789-0078-4D07-8933-DE2E0A904D02}"/>
              </a:ext>
            </a:extLst>
          </p:cNvPr>
          <p:cNvSpPr>
            <a:spLocks noGrp="1"/>
          </p:cNvSpPr>
          <p:nvPr>
            <p:ph type="sldNum" sz="quarter" idx="12"/>
          </p:nvPr>
        </p:nvSpPr>
        <p:spPr>
          <a:xfrm>
            <a:off x="11059927" y="6241882"/>
            <a:ext cx="683339" cy="365125"/>
          </a:xfrm>
        </p:spPr>
        <p:txBody>
          <a:bodyPr>
            <a:normAutofit/>
          </a:bodyPr>
          <a:lstStyle/>
          <a:p>
            <a:pPr>
              <a:spcAft>
                <a:spcPts val="600"/>
              </a:spcAft>
            </a:pPr>
            <a:fld id="{20317813-932A-434D-AE76-14927A20856D}" type="slidenum">
              <a:rPr lang="en-US" smtClean="0"/>
              <a:pPr>
                <a:spcAft>
                  <a:spcPts val="600"/>
                </a:spcAft>
              </a:pPr>
              <a:t>12</a:t>
            </a:fld>
            <a:endParaRPr lang="en-US" dirty="0"/>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9A0BD80D-87CF-4EC7-84ED-27370B7DFEC4}"/>
              </a:ext>
            </a:extLst>
          </p:cNvPr>
          <p:cNvSpPr>
            <a:spLocks noGrp="1"/>
          </p:cNvSpPr>
          <p:nvPr>
            <p:ph type="title"/>
          </p:nvPr>
        </p:nvSpPr>
        <p:spPr>
          <a:xfrm>
            <a:off x="1797666" y="451513"/>
            <a:ext cx="8596668" cy="692075"/>
          </a:xfrm>
        </p:spPr>
        <p:txBody>
          <a:bodyPr>
            <a:noAutofit/>
          </a:bodyPr>
          <a:lstStyle/>
          <a:p>
            <a:r>
              <a:rPr lang="en-US" sz="4400" b="1" dirty="0">
                <a:effectLst>
                  <a:outerShdw blurRad="38100" dist="38100" dir="2700000" algn="tl">
                    <a:srgbClr val="000000">
                      <a:alpha val="43137"/>
                    </a:srgbClr>
                  </a:outerShdw>
                </a:effectLst>
              </a:rPr>
              <a:t>Historical PG Stats for NPF</a:t>
            </a:r>
          </a:p>
        </p:txBody>
      </p:sp>
      <p:graphicFrame>
        <p:nvGraphicFramePr>
          <p:cNvPr id="10" name="Chart 9">
            <a:extLst>
              <a:ext uri="{FF2B5EF4-FFF2-40B4-BE49-F238E27FC236}">
                <a16:creationId xmlns:a16="http://schemas.microsoft.com/office/drawing/2014/main" id="{24A85A8A-996F-454B-9ABD-D3D2E9D61D25}"/>
              </a:ext>
            </a:extLst>
          </p:cNvPr>
          <p:cNvGraphicFramePr/>
          <p:nvPr>
            <p:extLst>
              <p:ext uri="{D42A27DB-BD31-4B8C-83A1-F6EECF244321}">
                <p14:modId xmlns:p14="http://schemas.microsoft.com/office/powerpoint/2010/main" val="3114441510"/>
              </p:ext>
            </p:extLst>
          </p:nvPr>
        </p:nvGraphicFramePr>
        <p:xfrm>
          <a:off x="1797666" y="1374134"/>
          <a:ext cx="2852238" cy="4422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6E5810D8-C1C3-4181-98E0-11A62FB89251}"/>
              </a:ext>
            </a:extLst>
          </p:cNvPr>
          <p:cNvGraphicFramePr/>
          <p:nvPr>
            <p:extLst>
              <p:ext uri="{D42A27DB-BD31-4B8C-83A1-F6EECF244321}">
                <p14:modId xmlns:p14="http://schemas.microsoft.com/office/powerpoint/2010/main" val="3442378225"/>
              </p:ext>
            </p:extLst>
          </p:nvPr>
        </p:nvGraphicFramePr>
        <p:xfrm>
          <a:off x="4810770" y="1374134"/>
          <a:ext cx="2852238" cy="44366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14ADD2E8-125D-432E-8706-5B05BD2FDBC1}"/>
              </a:ext>
            </a:extLst>
          </p:cNvPr>
          <p:cNvGraphicFramePr/>
          <p:nvPr>
            <p:extLst>
              <p:ext uri="{D42A27DB-BD31-4B8C-83A1-F6EECF244321}">
                <p14:modId xmlns:p14="http://schemas.microsoft.com/office/powerpoint/2010/main" val="3607942993"/>
              </p:ext>
            </p:extLst>
          </p:nvPr>
        </p:nvGraphicFramePr>
        <p:xfrm>
          <a:off x="7828732" y="1374134"/>
          <a:ext cx="2852238" cy="4436682"/>
        </p:xfrm>
        <a:graphic>
          <a:graphicData uri="http://schemas.openxmlformats.org/drawingml/2006/chart">
            <c:chart xmlns:c="http://schemas.openxmlformats.org/drawingml/2006/chart" xmlns:r="http://schemas.openxmlformats.org/officeDocument/2006/relationships" r:id="rId5"/>
          </a:graphicData>
        </a:graphic>
      </p:graphicFrame>
      <p:pic>
        <p:nvPicPr>
          <p:cNvPr id="15" name="Picture 14">
            <a:extLst>
              <a:ext uri="{FF2B5EF4-FFF2-40B4-BE49-F238E27FC236}">
                <a16:creationId xmlns:a16="http://schemas.microsoft.com/office/drawing/2014/main" id="{D4EDF36A-09B4-4C05-97F0-F534C4E1B5AF}"/>
              </a:ext>
            </a:extLst>
          </p:cNvPr>
          <p:cNvPicPr>
            <a:picLocks noChangeAspect="1"/>
          </p:cNvPicPr>
          <p:nvPr/>
        </p:nvPicPr>
        <p:blipFill>
          <a:blip r:embed="rId6"/>
          <a:stretch>
            <a:fillRect/>
          </a:stretch>
        </p:blipFill>
        <p:spPr>
          <a:xfrm>
            <a:off x="421298" y="6047789"/>
            <a:ext cx="3150527" cy="559218"/>
          </a:xfrm>
          <a:prstGeom prst="rect">
            <a:avLst/>
          </a:prstGeom>
        </p:spPr>
      </p:pic>
    </p:spTree>
    <p:extLst>
      <p:ext uri="{BB962C8B-B14F-4D97-AF65-F5344CB8AC3E}">
        <p14:creationId xmlns:p14="http://schemas.microsoft.com/office/powerpoint/2010/main" val="267955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8113-A11B-4C47-A33A-A6D5556C7187}"/>
              </a:ext>
            </a:extLst>
          </p:cNvPr>
          <p:cNvSpPr>
            <a:spLocks noGrp="1"/>
          </p:cNvSpPr>
          <p:nvPr>
            <p:ph type="title"/>
          </p:nvPr>
        </p:nvSpPr>
        <p:spPr>
          <a:xfrm>
            <a:off x="677334" y="609600"/>
            <a:ext cx="8596668" cy="1320800"/>
          </a:xfrm>
        </p:spPr>
        <p:txBody>
          <a:bodyPr>
            <a:normAutofit/>
          </a:bodyPr>
          <a:lstStyle/>
          <a:p>
            <a:r>
              <a:rPr lang="en-US" sz="4400" b="1" dirty="0">
                <a:effectLst>
                  <a:outerShdw blurRad="38100" dist="38100" dir="2700000" algn="tl">
                    <a:srgbClr val="000000">
                      <a:alpha val="43137"/>
                    </a:srgbClr>
                  </a:outerShdw>
                </a:effectLst>
              </a:rPr>
              <a:t>Show What the Future Holds</a:t>
            </a:r>
          </a:p>
        </p:txBody>
      </p:sp>
      <p:sp>
        <p:nvSpPr>
          <p:cNvPr id="4" name="Slide Number Placeholder 3">
            <a:extLst>
              <a:ext uri="{FF2B5EF4-FFF2-40B4-BE49-F238E27FC236}">
                <a16:creationId xmlns:a16="http://schemas.microsoft.com/office/drawing/2014/main" id="{54E9B9C1-A18E-4144-BF25-63A3A7AC993E}"/>
              </a:ext>
            </a:extLst>
          </p:cNvPr>
          <p:cNvSpPr>
            <a:spLocks noGrp="1"/>
          </p:cNvSpPr>
          <p:nvPr>
            <p:ph type="sldNum" sz="quarter" idx="12"/>
          </p:nvPr>
        </p:nvSpPr>
        <p:spPr>
          <a:xfrm>
            <a:off x="8590663" y="6041362"/>
            <a:ext cx="683339" cy="365125"/>
          </a:xfrm>
        </p:spPr>
        <p:txBody>
          <a:bodyPr/>
          <a:lstStyle/>
          <a:p>
            <a:fld id="{20317813-932A-434D-AE76-14927A20856D}" type="slidenum">
              <a:rPr lang="en-US" smtClean="0"/>
              <a:t>13</a:t>
            </a:fld>
            <a:endParaRPr lang="en-US"/>
          </a:p>
        </p:txBody>
      </p:sp>
      <p:pic>
        <p:nvPicPr>
          <p:cNvPr id="5" name="Content Placeholder 4" descr="kisspng-information-commercial-building-5a9a91f25a9131.445786181520079346371.png">
            <a:extLst>
              <a:ext uri="{FF2B5EF4-FFF2-40B4-BE49-F238E27FC236}">
                <a16:creationId xmlns:a16="http://schemas.microsoft.com/office/drawing/2014/main" id="{6425D022-4641-4C79-893C-CF3A25AEE2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4949" y="2045162"/>
            <a:ext cx="3881437" cy="3881437"/>
          </a:xfrm>
          <a:prstGeom prst="rect">
            <a:avLst/>
          </a:prstGeom>
        </p:spPr>
      </p:pic>
    </p:spTree>
    <p:extLst>
      <p:ext uri="{BB962C8B-B14F-4D97-AF65-F5344CB8AC3E}">
        <p14:creationId xmlns:p14="http://schemas.microsoft.com/office/powerpoint/2010/main" val="207781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43C9C-BE2A-4833-9C72-B63D63AF634D}"/>
              </a:ext>
            </a:extLst>
          </p:cNvPr>
          <p:cNvSpPr>
            <a:spLocks noGrp="1"/>
          </p:cNvSpPr>
          <p:nvPr>
            <p:ph type="title"/>
          </p:nvPr>
        </p:nvSpPr>
        <p:spPr>
          <a:xfrm>
            <a:off x="1333502" y="609600"/>
            <a:ext cx="8596668" cy="1320800"/>
          </a:xfrm>
        </p:spPr>
        <p:txBody>
          <a:bodyPr>
            <a:normAutofit/>
          </a:bodyPr>
          <a:lstStyle/>
          <a:p>
            <a:r>
              <a:rPr lang="en-US" sz="4400" b="1" dirty="0">
                <a:effectLst>
                  <a:outerShdw blurRad="38100" dist="38100" dir="2700000" algn="tl">
                    <a:srgbClr val="000000">
                      <a:alpha val="43137"/>
                    </a:srgbClr>
                  </a:outerShdw>
                </a:effectLst>
              </a:rPr>
              <a:t>Record Key Data Points</a:t>
            </a:r>
            <a:endParaRPr lang="en-US" sz="4400" dirty="0"/>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CB4B9DE6-915A-497D-A0DE-94ECB871C888}"/>
              </a:ext>
            </a:extLst>
          </p:cNvPr>
          <p:cNvSpPr>
            <a:spLocks noGrp="1"/>
          </p:cNvSpPr>
          <p:nvPr>
            <p:ph type="sldNum" sz="quarter" idx="12"/>
          </p:nvPr>
        </p:nvSpPr>
        <p:spPr>
          <a:xfrm>
            <a:off x="11059927" y="6223924"/>
            <a:ext cx="683339" cy="365125"/>
          </a:xfrm>
        </p:spPr>
        <p:txBody>
          <a:bodyPr>
            <a:normAutofit/>
          </a:bodyPr>
          <a:lstStyle/>
          <a:p>
            <a:pPr>
              <a:spcAft>
                <a:spcPts val="600"/>
              </a:spcAft>
            </a:pPr>
            <a:fld id="{20317813-932A-434D-AE76-14927A20856D}" type="slidenum">
              <a:rPr lang="en-US" smtClean="0"/>
              <a:pPr>
                <a:spcAft>
                  <a:spcPts val="600"/>
                </a:spcAft>
              </a:pPr>
              <a:t>14</a:t>
            </a:fld>
            <a:endParaRPr lang="en-US" dirty="0"/>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Content Placeholder 4">
            <a:extLst>
              <a:ext uri="{FF2B5EF4-FFF2-40B4-BE49-F238E27FC236}">
                <a16:creationId xmlns:a16="http://schemas.microsoft.com/office/drawing/2014/main" id="{45360FE7-EA16-41B9-A6CB-318832B3086A}"/>
              </a:ext>
            </a:extLst>
          </p:cNvPr>
          <p:cNvPicPr>
            <a:picLocks noGrp="1" noChangeAspect="1"/>
          </p:cNvPicPr>
          <p:nvPr>
            <p:ph idx="1"/>
          </p:nvPr>
        </p:nvPicPr>
        <p:blipFill>
          <a:blip r:embed="rId2"/>
          <a:stretch>
            <a:fillRect/>
          </a:stretch>
        </p:blipFill>
        <p:spPr>
          <a:xfrm>
            <a:off x="1422400" y="1667427"/>
            <a:ext cx="8353778" cy="4830329"/>
          </a:xfrm>
          <a:prstGeom prst="rect">
            <a:avLst/>
          </a:prstGeom>
        </p:spPr>
      </p:pic>
      <p:sp>
        <p:nvSpPr>
          <p:cNvPr id="10" name="Oval 9">
            <a:extLst>
              <a:ext uri="{FF2B5EF4-FFF2-40B4-BE49-F238E27FC236}">
                <a16:creationId xmlns:a16="http://schemas.microsoft.com/office/drawing/2014/main" id="{B0C02867-0451-4C16-A20B-668F74607E61}"/>
              </a:ext>
            </a:extLst>
          </p:cNvPr>
          <p:cNvSpPr/>
          <p:nvPr/>
        </p:nvSpPr>
        <p:spPr>
          <a:xfrm>
            <a:off x="5219982" y="4630577"/>
            <a:ext cx="2072640" cy="55999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98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985968" y="154209"/>
            <a:ext cx="8288032" cy="1096316"/>
          </a:xfrm>
          <a:prstGeom prst="rect">
            <a:avLst/>
          </a:prstGeom>
        </p:spPr>
        <p:txBody>
          <a:bodyPr vert="horz" lIns="91440" tIns="45720" rIns="91440" bIns="45720" rtlCol="0" anchor="b">
            <a:normAutofit/>
          </a:bodyPr>
          <a:lstStyle/>
          <a:p>
            <a:pPr>
              <a:spcBef>
                <a:spcPct val="0"/>
              </a:spcBef>
              <a:spcAft>
                <a:spcPts val="600"/>
              </a:spcAft>
            </a:pPr>
            <a:r>
              <a:rPr lang="en-US" sz="4400" b="1" dirty="0">
                <a:solidFill>
                  <a:schemeClr val="accent1"/>
                </a:solidFill>
                <a:effectLst>
                  <a:outerShdw blurRad="38100" dist="38100" dir="2700000" algn="tl">
                    <a:srgbClr val="000000">
                      <a:alpha val="43137"/>
                    </a:srgbClr>
                  </a:outerShdw>
                </a:effectLst>
                <a:latin typeface="+mj-lt"/>
                <a:ea typeface="+mj-ea"/>
                <a:cs typeface="+mj-cs"/>
              </a:rPr>
              <a:t>NPF Planned Giving Pipeline</a:t>
            </a:r>
          </a:p>
        </p:txBody>
      </p:sp>
      <p:sp>
        <p:nvSpPr>
          <p:cNvPr id="7" name="Slide Number Placeholder 6">
            <a:extLst>
              <a:ext uri="{FF2B5EF4-FFF2-40B4-BE49-F238E27FC236}">
                <a16:creationId xmlns:a16="http://schemas.microsoft.com/office/drawing/2014/main" id="{15C09339-2E69-4631-A0A7-342F581A7BC5}"/>
              </a:ext>
            </a:extLst>
          </p:cNvPr>
          <p:cNvSpPr>
            <a:spLocks noGrp="1"/>
          </p:cNvSpPr>
          <p:nvPr>
            <p:ph type="sldNum" sz="quarter" idx="12"/>
          </p:nvPr>
        </p:nvSpPr>
        <p:spPr>
          <a:xfrm>
            <a:off x="8542023" y="6170088"/>
            <a:ext cx="683339" cy="365125"/>
          </a:xfrm>
        </p:spPr>
        <p:txBody>
          <a:bodyPr vert="horz" lIns="91440" tIns="45720" rIns="91440" bIns="45720" rtlCol="0" anchor="ctr">
            <a:normAutofit/>
          </a:bodyPr>
          <a:lstStyle/>
          <a:p>
            <a:pPr>
              <a:spcAft>
                <a:spcPts val="600"/>
              </a:spcAft>
            </a:pPr>
            <a:fld id="{20317813-932A-434D-AE76-14927A20856D}" type="slidenum">
              <a:rPr lang="en-US"/>
              <a:pPr>
                <a:spcAft>
                  <a:spcPts val="600"/>
                </a:spcAft>
              </a:pPr>
              <a:t>15</a:t>
            </a:fld>
            <a:endParaRPr lang="en-US" dirty="0"/>
          </a:p>
        </p:txBody>
      </p:sp>
      <p:graphicFrame>
        <p:nvGraphicFramePr>
          <p:cNvPr id="9" name="Table 8">
            <a:extLst>
              <a:ext uri="{FF2B5EF4-FFF2-40B4-BE49-F238E27FC236}">
                <a16:creationId xmlns:a16="http://schemas.microsoft.com/office/drawing/2014/main" id="{44192743-96D8-42B5-A66F-03529D205EEB}"/>
              </a:ext>
            </a:extLst>
          </p:cNvPr>
          <p:cNvGraphicFramePr>
            <a:graphicFrameLocks noGrp="1"/>
          </p:cNvGraphicFramePr>
          <p:nvPr>
            <p:extLst>
              <p:ext uri="{D42A27DB-BD31-4B8C-83A1-F6EECF244321}">
                <p14:modId xmlns:p14="http://schemas.microsoft.com/office/powerpoint/2010/main" val="2778585809"/>
              </p:ext>
            </p:extLst>
          </p:nvPr>
        </p:nvGraphicFramePr>
        <p:xfrm>
          <a:off x="985968" y="1831166"/>
          <a:ext cx="8288035" cy="2324972"/>
        </p:xfrm>
        <a:graphic>
          <a:graphicData uri="http://schemas.openxmlformats.org/drawingml/2006/table">
            <a:tbl>
              <a:tblPr firstRow="1" bandRow="1">
                <a:effectLst>
                  <a:outerShdw blurRad="50800" dist="38100" algn="l" rotWithShape="0">
                    <a:prstClr val="black">
                      <a:alpha val="40000"/>
                    </a:prstClr>
                  </a:outerShdw>
                </a:effectLst>
                <a:tableStyleId>{3B4B98B0-60AC-42C2-AFA5-B58CD77FA1E5}</a:tableStyleId>
              </a:tblPr>
              <a:tblGrid>
                <a:gridCol w="1553927">
                  <a:extLst>
                    <a:ext uri="{9D8B030D-6E8A-4147-A177-3AD203B41FA5}">
                      <a16:colId xmlns:a16="http://schemas.microsoft.com/office/drawing/2014/main" val="189448179"/>
                    </a:ext>
                  </a:extLst>
                </a:gridCol>
                <a:gridCol w="1602636">
                  <a:extLst>
                    <a:ext uri="{9D8B030D-6E8A-4147-A177-3AD203B41FA5}">
                      <a16:colId xmlns:a16="http://schemas.microsoft.com/office/drawing/2014/main" val="1703474477"/>
                    </a:ext>
                  </a:extLst>
                </a:gridCol>
                <a:gridCol w="1879231">
                  <a:extLst>
                    <a:ext uri="{9D8B030D-6E8A-4147-A177-3AD203B41FA5}">
                      <a16:colId xmlns:a16="http://schemas.microsoft.com/office/drawing/2014/main" val="385694597"/>
                    </a:ext>
                  </a:extLst>
                </a:gridCol>
                <a:gridCol w="1879231">
                  <a:extLst>
                    <a:ext uri="{9D8B030D-6E8A-4147-A177-3AD203B41FA5}">
                      <a16:colId xmlns:a16="http://schemas.microsoft.com/office/drawing/2014/main" val="4234767789"/>
                    </a:ext>
                  </a:extLst>
                </a:gridCol>
                <a:gridCol w="1373010">
                  <a:extLst>
                    <a:ext uri="{9D8B030D-6E8A-4147-A177-3AD203B41FA5}">
                      <a16:colId xmlns:a16="http://schemas.microsoft.com/office/drawing/2014/main" val="3419411307"/>
                    </a:ext>
                  </a:extLst>
                </a:gridCol>
              </a:tblGrid>
              <a:tr h="1533410">
                <a:tc>
                  <a:txBody>
                    <a:bodyPr/>
                    <a:lstStyle/>
                    <a:p>
                      <a:pPr algn="ctr"/>
                      <a:r>
                        <a:rPr lang="en-US" sz="2300">
                          <a:effectLst>
                            <a:outerShdw blurRad="38100" dist="38100" dir="2700000" algn="tl">
                              <a:srgbClr val="000000">
                                <a:alpha val="43137"/>
                              </a:srgbClr>
                            </a:outerShdw>
                          </a:effectLst>
                        </a:rPr>
                        <a:t>Current Legacy Society Members</a:t>
                      </a:r>
                    </a:p>
                  </a:txBody>
                  <a:tcPr marL="90520" marR="90520" marT="45261" marB="45261"/>
                </a:tc>
                <a:tc>
                  <a:txBody>
                    <a:bodyPr/>
                    <a:lstStyle/>
                    <a:p>
                      <a:pPr algn="ctr"/>
                      <a:r>
                        <a:rPr lang="en-US" sz="2300">
                          <a:effectLst>
                            <a:outerShdw blurRad="38100" dist="38100" dir="2700000" algn="tl">
                              <a:srgbClr val="000000">
                                <a:alpha val="43137"/>
                              </a:srgbClr>
                            </a:outerShdw>
                          </a:effectLst>
                        </a:rPr>
                        <a:t>~Value of KNOWN Gift Intentions</a:t>
                      </a:r>
                    </a:p>
                  </a:txBody>
                  <a:tcPr marL="90520" marR="90520" marT="45261" marB="45261">
                    <a:lnR w="12700" cap="flat" cmpd="sng" algn="ctr">
                      <a:solidFill>
                        <a:schemeClr val="tx1"/>
                      </a:solidFill>
                      <a:prstDash val="solid"/>
                      <a:round/>
                      <a:headEnd type="none" w="med" len="med"/>
                      <a:tailEnd type="none" w="med" len="med"/>
                    </a:lnR>
                  </a:tcPr>
                </a:tc>
                <a:tc>
                  <a:txBody>
                    <a:bodyPr/>
                    <a:lstStyle/>
                    <a:p>
                      <a:pPr algn="ctr"/>
                      <a:r>
                        <a:rPr lang="en-US" sz="2300" i="1" dirty="0">
                          <a:effectLst>
                            <a:outerShdw blurRad="38100" dist="38100" dir="2700000" algn="tl">
                              <a:srgbClr val="000000">
                                <a:alpha val="43137"/>
                              </a:srgbClr>
                            </a:outerShdw>
                          </a:effectLst>
                        </a:rPr>
                        <a:t>UNKNOWN Legacy Soc Members</a:t>
                      </a:r>
                    </a:p>
                    <a:p>
                      <a:pPr algn="ctr"/>
                      <a:r>
                        <a:rPr lang="en-US" sz="2300" i="1" dirty="0">
                          <a:effectLst>
                            <a:outerShdw blurRad="38100" dist="38100" dir="2700000" algn="tl">
                              <a:srgbClr val="000000">
                                <a:alpha val="43137"/>
                              </a:srgbClr>
                            </a:outerShdw>
                          </a:effectLst>
                        </a:rPr>
                        <a:t>(1:3 ratio)</a:t>
                      </a:r>
                      <a:endParaRPr lang="en-US" sz="2300" i="1" dirty="0">
                        <a:solidFill>
                          <a:schemeClr val="tx1"/>
                        </a:solidFill>
                        <a:effectLst>
                          <a:outerShdw blurRad="38100" dist="38100" dir="2700000" algn="tl">
                            <a:srgbClr val="000000">
                              <a:alpha val="43137"/>
                            </a:srgbClr>
                          </a:outerShdw>
                        </a:effectLst>
                      </a:endParaRPr>
                    </a:p>
                  </a:txBody>
                  <a:tcPr marL="90520" marR="90520" marT="45261" marB="45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i="1" dirty="0">
                          <a:effectLst>
                            <a:outerShdw blurRad="38100" dist="38100" dir="2700000" algn="tl">
                              <a:srgbClr val="000000">
                                <a:alpha val="43137"/>
                              </a:srgbClr>
                            </a:outerShdw>
                          </a:effectLst>
                        </a:rPr>
                        <a:t>~Value of UNKNOWN Gift Intent</a:t>
                      </a:r>
                    </a:p>
                    <a:p>
                      <a:pPr algn="ctr"/>
                      <a:r>
                        <a:rPr lang="en-US" sz="2300" i="1" dirty="0">
                          <a:effectLst>
                            <a:outerShdw blurRad="38100" dist="38100" dir="2700000" algn="tl">
                              <a:srgbClr val="000000">
                                <a:alpha val="43137"/>
                              </a:srgbClr>
                            </a:outerShdw>
                          </a:effectLst>
                        </a:rPr>
                        <a:t>(Av. $40k)</a:t>
                      </a:r>
                      <a:endParaRPr lang="en-US" sz="2300" i="1" dirty="0">
                        <a:solidFill>
                          <a:schemeClr val="tx1"/>
                        </a:solidFill>
                        <a:effectLst>
                          <a:outerShdw blurRad="38100" dist="38100" dir="2700000" algn="tl">
                            <a:srgbClr val="000000">
                              <a:alpha val="43137"/>
                            </a:srgbClr>
                          </a:outerShdw>
                        </a:effectLst>
                      </a:endParaRPr>
                    </a:p>
                  </a:txBody>
                  <a:tcPr marL="90520" marR="90520" marT="45261" marB="45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effectLst>
                            <a:outerShdw blurRad="38100" dist="38100" dir="2700000" algn="tl">
                              <a:srgbClr val="000000">
                                <a:alpha val="43137"/>
                              </a:srgbClr>
                            </a:outerShdw>
                          </a:effectLst>
                        </a:rPr>
                        <a:t>Total In PG Pipeline</a:t>
                      </a:r>
                    </a:p>
                  </a:txBody>
                  <a:tcPr marL="90520" marR="90520" marT="45261" marB="4526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54307970"/>
                  </a:ext>
                </a:extLst>
              </a:tr>
              <a:tr h="481305">
                <a:tc>
                  <a:txBody>
                    <a:bodyPr/>
                    <a:lstStyle/>
                    <a:p>
                      <a:pPr algn="ctr"/>
                      <a:r>
                        <a:rPr lang="en-US" sz="2300"/>
                        <a:t>311</a:t>
                      </a:r>
                    </a:p>
                  </a:txBody>
                  <a:tcPr marL="90520" marR="90520" marT="45261" marB="45261"/>
                </a:tc>
                <a:tc>
                  <a:txBody>
                    <a:bodyPr/>
                    <a:lstStyle/>
                    <a:p>
                      <a:pPr algn="ctr"/>
                      <a:r>
                        <a:rPr lang="en-US" sz="2300"/>
                        <a:t>$50.4 mil</a:t>
                      </a:r>
                    </a:p>
                  </a:txBody>
                  <a:tcPr marL="90520" marR="90520" marT="45261" marB="45261">
                    <a:lnR w="12700" cap="flat" cmpd="sng" algn="ctr">
                      <a:solidFill>
                        <a:schemeClr val="tx1"/>
                      </a:solidFill>
                      <a:prstDash val="solid"/>
                      <a:round/>
                      <a:headEnd type="none" w="med" len="med"/>
                      <a:tailEnd type="none" w="med" len="med"/>
                    </a:lnR>
                  </a:tcPr>
                </a:tc>
                <a:tc>
                  <a:txBody>
                    <a:bodyPr/>
                    <a:lstStyle/>
                    <a:p>
                      <a:pPr algn="ctr"/>
                      <a:r>
                        <a:rPr lang="en-US" sz="2300" i="1" dirty="0"/>
                        <a:t>933</a:t>
                      </a:r>
                    </a:p>
                  </a:txBody>
                  <a:tcPr marL="90520" marR="90520" marT="45261" marB="45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i="1" dirty="0"/>
                        <a:t>$37.3 mil</a:t>
                      </a:r>
                    </a:p>
                  </a:txBody>
                  <a:tcPr marL="90520" marR="90520" marT="45261" marB="45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t>$87.7 mil</a:t>
                      </a:r>
                    </a:p>
                  </a:txBody>
                  <a:tcPr marL="90520" marR="90520" marT="45261" marB="4526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09292103"/>
                  </a:ext>
                </a:extLst>
              </a:tr>
            </a:tbl>
          </a:graphicData>
        </a:graphic>
      </p:graphicFrame>
      <p:pic>
        <p:nvPicPr>
          <p:cNvPr id="6" name="Picture 5">
            <a:extLst>
              <a:ext uri="{FF2B5EF4-FFF2-40B4-BE49-F238E27FC236}">
                <a16:creationId xmlns:a16="http://schemas.microsoft.com/office/drawing/2014/main" id="{8132B171-A487-41B2-B475-AD2CA5C5B4B2}"/>
              </a:ext>
            </a:extLst>
          </p:cNvPr>
          <p:cNvPicPr>
            <a:picLocks noChangeAspect="1"/>
          </p:cNvPicPr>
          <p:nvPr/>
        </p:nvPicPr>
        <p:blipFill>
          <a:blip r:embed="rId3"/>
          <a:stretch>
            <a:fillRect/>
          </a:stretch>
        </p:blipFill>
        <p:spPr>
          <a:xfrm>
            <a:off x="985968" y="5793433"/>
            <a:ext cx="3150527" cy="559218"/>
          </a:xfrm>
          <a:prstGeom prst="rect">
            <a:avLst/>
          </a:prstGeom>
        </p:spPr>
      </p:pic>
    </p:spTree>
    <p:extLst>
      <p:ext uri="{BB962C8B-B14F-4D97-AF65-F5344CB8AC3E}">
        <p14:creationId xmlns:p14="http://schemas.microsoft.com/office/powerpoint/2010/main" val="1053309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6328A-DBF1-4C2E-AD50-A6557C714144}"/>
              </a:ext>
            </a:extLst>
          </p:cNvPr>
          <p:cNvSpPr>
            <a:spLocks noGrp="1"/>
          </p:cNvSpPr>
          <p:nvPr>
            <p:ph type="title"/>
          </p:nvPr>
        </p:nvSpPr>
        <p:spPr>
          <a:xfrm>
            <a:off x="1333502" y="609600"/>
            <a:ext cx="8596668" cy="907228"/>
          </a:xfrm>
        </p:spPr>
        <p:txBody>
          <a:bodyPr>
            <a:normAutofit/>
          </a:bodyPr>
          <a:lstStyle/>
          <a:p>
            <a:r>
              <a:rPr lang="en-US" sz="4400" b="1" dirty="0">
                <a:effectLst>
                  <a:outerShdw blurRad="38100" dist="38100" dir="2700000" algn="tl">
                    <a:srgbClr val="000000">
                      <a:alpha val="43137"/>
                    </a:srgbClr>
                  </a:outerShdw>
                </a:effectLst>
              </a:rPr>
              <a:t>Expected Maturity Year</a:t>
            </a:r>
            <a:endParaRPr lang="en-US" sz="4400" b="1" dirty="0"/>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662C2714-9498-4CE4-B3D1-162F53221F78}"/>
              </a:ext>
            </a:extLst>
          </p:cNvPr>
          <p:cNvSpPr>
            <a:spLocks noGrp="1"/>
          </p:cNvSpPr>
          <p:nvPr>
            <p:ph type="sldNum" sz="quarter" idx="12"/>
          </p:nvPr>
        </p:nvSpPr>
        <p:spPr>
          <a:xfrm>
            <a:off x="10959213" y="6041362"/>
            <a:ext cx="683339" cy="365125"/>
          </a:xfrm>
        </p:spPr>
        <p:txBody>
          <a:bodyPr>
            <a:normAutofit/>
          </a:bodyPr>
          <a:lstStyle/>
          <a:p>
            <a:pPr>
              <a:spcAft>
                <a:spcPts val="600"/>
              </a:spcAft>
            </a:pPr>
            <a:fld id="{20317813-932A-434D-AE76-14927A20856D}" type="slidenum">
              <a:rPr lang="en-US" smtClean="0"/>
              <a:pPr>
                <a:spcAft>
                  <a:spcPts val="600"/>
                </a:spcAft>
              </a:pPr>
              <a:t>16</a:t>
            </a:fld>
            <a:endParaRPr lang="en-US"/>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Content Placeholder 11">
            <a:extLst>
              <a:ext uri="{FF2B5EF4-FFF2-40B4-BE49-F238E27FC236}">
                <a16:creationId xmlns:a16="http://schemas.microsoft.com/office/drawing/2014/main" id="{758F357A-8463-41D2-8ECD-E48139EE84B2}"/>
              </a:ext>
            </a:extLst>
          </p:cNvPr>
          <p:cNvGraphicFramePr>
            <a:graphicFrameLocks noGrp="1"/>
          </p:cNvGraphicFramePr>
          <p:nvPr>
            <p:ph idx="1"/>
            <p:extLst>
              <p:ext uri="{D42A27DB-BD31-4B8C-83A1-F6EECF244321}">
                <p14:modId xmlns:p14="http://schemas.microsoft.com/office/powerpoint/2010/main" val="2765212669"/>
              </p:ext>
            </p:extLst>
          </p:nvPr>
        </p:nvGraphicFramePr>
        <p:xfrm>
          <a:off x="1333857" y="1516828"/>
          <a:ext cx="9524641" cy="420298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712FC1F0-E8FD-427F-994D-9C93857B8E1B}"/>
              </a:ext>
            </a:extLst>
          </p:cNvPr>
          <p:cNvPicPr>
            <a:picLocks noChangeAspect="1"/>
          </p:cNvPicPr>
          <p:nvPr/>
        </p:nvPicPr>
        <p:blipFill>
          <a:blip r:embed="rId4"/>
          <a:stretch>
            <a:fillRect/>
          </a:stretch>
        </p:blipFill>
        <p:spPr>
          <a:xfrm>
            <a:off x="421298" y="5847269"/>
            <a:ext cx="3150527" cy="559218"/>
          </a:xfrm>
          <a:prstGeom prst="rect">
            <a:avLst/>
          </a:prstGeom>
        </p:spPr>
      </p:pic>
    </p:spTree>
    <p:extLst>
      <p:ext uri="{BB962C8B-B14F-4D97-AF65-F5344CB8AC3E}">
        <p14:creationId xmlns:p14="http://schemas.microsoft.com/office/powerpoint/2010/main" val="392415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41D32C-6EB3-4A48-BB1C-87E2C1AC953B}"/>
              </a:ext>
            </a:extLst>
          </p:cNvPr>
          <p:cNvSpPr>
            <a:spLocks noGrp="1"/>
          </p:cNvSpPr>
          <p:nvPr>
            <p:ph type="title"/>
          </p:nvPr>
        </p:nvSpPr>
        <p:spPr>
          <a:xfrm>
            <a:off x="7181723" y="609600"/>
            <a:ext cx="4512989" cy="5431762"/>
          </a:xfrm>
        </p:spPr>
        <p:txBody>
          <a:bodyPr anchor="ctr">
            <a:normAutofit/>
          </a:bodyPr>
          <a:lstStyle/>
          <a:p>
            <a:r>
              <a:rPr lang="en-US" sz="4400" b="1" dirty="0">
                <a:solidFill>
                  <a:srgbClr val="FFFFFF"/>
                </a:solidFill>
                <a:effectLst>
                  <a:outerShdw blurRad="38100" dist="38100" dir="2700000" algn="tl">
                    <a:srgbClr val="000000">
                      <a:alpha val="43137"/>
                    </a:srgbClr>
                  </a:outerShdw>
                </a:effectLst>
                <a:latin typeface="+mn-lt"/>
              </a:rPr>
              <a:t>Storytelling &amp; Making the Case</a:t>
            </a:r>
          </a:p>
        </p:txBody>
      </p:sp>
      <p:sp>
        <p:nvSpPr>
          <p:cNvPr id="3" name="Slide Number Placeholder 2">
            <a:extLst>
              <a:ext uri="{FF2B5EF4-FFF2-40B4-BE49-F238E27FC236}">
                <a16:creationId xmlns:a16="http://schemas.microsoft.com/office/drawing/2014/main" id="{2F1A42AF-54D5-4DF0-9DB4-427FE2D615AB}"/>
              </a:ext>
            </a:extLst>
          </p:cNvPr>
          <p:cNvSpPr>
            <a:spLocks noGrp="1"/>
          </p:cNvSpPr>
          <p:nvPr>
            <p:ph type="sldNum" sz="quarter" idx="12"/>
          </p:nvPr>
        </p:nvSpPr>
        <p:spPr>
          <a:xfrm>
            <a:off x="11128526" y="6065837"/>
            <a:ext cx="566186" cy="365125"/>
          </a:xfrm>
        </p:spPr>
        <p:txBody>
          <a:bodyPr>
            <a:normAutofit/>
          </a:bodyPr>
          <a:lstStyle/>
          <a:p>
            <a:pPr>
              <a:spcAft>
                <a:spcPts val="600"/>
              </a:spcAft>
            </a:pPr>
            <a:fld id="{20317813-932A-434D-AE76-14927A20856D}" type="slidenum">
              <a:rPr lang="en-US">
                <a:solidFill>
                  <a:srgbClr val="FFFFFF"/>
                </a:solidFill>
              </a:rPr>
              <a:pPr>
                <a:spcAft>
                  <a:spcPts val="600"/>
                </a:spcAft>
              </a:pPr>
              <a:t>17</a:t>
            </a:fld>
            <a:endParaRPr lang="en-US" dirty="0">
              <a:solidFill>
                <a:srgbClr val="FFFFFF"/>
              </a:solidFill>
            </a:endParaRPr>
          </a:p>
        </p:txBody>
      </p:sp>
      <p:pic>
        <p:nvPicPr>
          <p:cNvPr id="18" name="Picture 17" descr="5a2b4876e7b8e6.3193874615127860389491.png">
            <a:extLst>
              <a:ext uri="{FF2B5EF4-FFF2-40B4-BE49-F238E27FC236}">
                <a16:creationId xmlns:a16="http://schemas.microsoft.com/office/drawing/2014/main" id="{E67B4F9B-26B3-4219-A10E-17FBB973A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645760" y="1337010"/>
            <a:ext cx="3314118" cy="3976942"/>
          </a:xfrm>
          <a:prstGeom prst="rect">
            <a:avLst/>
          </a:prstGeom>
        </p:spPr>
      </p:pic>
    </p:spTree>
    <p:extLst>
      <p:ext uri="{BB962C8B-B14F-4D97-AF65-F5344CB8AC3E}">
        <p14:creationId xmlns:p14="http://schemas.microsoft.com/office/powerpoint/2010/main" val="194224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9C7AE07-F879-43FB-BAB6-915759D431EB}"/>
              </a:ext>
            </a:extLst>
          </p:cNvPr>
          <p:cNvSpPr>
            <a:spLocks noGrp="1"/>
          </p:cNvSpPr>
          <p:nvPr>
            <p:ph type="sldNum" sz="quarter" idx="12"/>
          </p:nvPr>
        </p:nvSpPr>
        <p:spPr>
          <a:xfrm>
            <a:off x="10948638" y="6393927"/>
            <a:ext cx="683339" cy="365125"/>
          </a:xfrm>
        </p:spPr>
        <p:txBody>
          <a:bodyPr>
            <a:normAutofit/>
          </a:bodyPr>
          <a:lstStyle/>
          <a:p>
            <a:pPr>
              <a:spcAft>
                <a:spcPts val="600"/>
              </a:spcAft>
            </a:pPr>
            <a:fld id="{20317813-932A-434D-AE76-14927A20856D}" type="slidenum">
              <a:rPr lang="en-US" smtClean="0"/>
              <a:pPr>
                <a:spcAft>
                  <a:spcPts val="600"/>
                </a:spcAft>
              </a:pPr>
              <a:t>18</a:t>
            </a:fld>
            <a:endParaRPr lang="en-US" dirty="0"/>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4069D597-3815-4A80-A5CC-7EEB77107190}"/>
              </a:ext>
            </a:extLst>
          </p:cNvPr>
          <p:cNvSpPr txBox="1">
            <a:spLocks/>
          </p:cNvSpPr>
          <p:nvPr/>
        </p:nvSpPr>
        <p:spPr>
          <a:xfrm>
            <a:off x="195309" y="8140"/>
            <a:ext cx="9144000" cy="944360"/>
          </a:xfrm>
          <a:prstGeom prst="rect">
            <a:avLst/>
          </a:prstGeom>
          <a:effectLst/>
        </p:spPr>
        <p:txBody>
          <a:bodyPr vert="horz" lIns="0" tIns="0" rIns="0" bIns="45720" rtlCol="0" anchor="ctr" anchorCtr="0">
            <a:noAutofit/>
          </a:bodyPr>
          <a:lstStyle>
            <a:lvl1pPr algn="ctr" defTabSz="457178" rtl="0" eaLnBrk="1" latinLnBrk="0" hangingPunct="1">
              <a:lnSpc>
                <a:spcPts val="3000"/>
              </a:lnSpc>
              <a:spcBef>
                <a:spcPct val="0"/>
              </a:spcBef>
              <a:buNone/>
              <a:defRPr sz="1500" b="0" i="0" kern="1200" cap="all" spc="250" baseline="0">
                <a:solidFill>
                  <a:schemeClr val="accent6"/>
                </a:solidFill>
                <a:latin typeface="Franklin Gothic Medium" charset="0"/>
                <a:ea typeface="Franklin Gothic Demi" charset="0"/>
                <a:cs typeface="Franklin Gothic Demi" charset="0"/>
              </a:defRPr>
            </a:lvl1pPr>
          </a:lstStyle>
          <a:p>
            <a:pPr>
              <a:lnSpc>
                <a:spcPct val="100000"/>
              </a:lnSpc>
            </a:pPr>
            <a:r>
              <a:rPr lang="en-US" sz="2400" dirty="0">
                <a:solidFill>
                  <a:schemeClr val="bg1"/>
                </a:solidFill>
              </a:rPr>
              <a:t>Planned Giving</a:t>
            </a:r>
          </a:p>
          <a:p>
            <a:pPr>
              <a:lnSpc>
                <a:spcPct val="100000"/>
              </a:lnSpc>
            </a:pPr>
            <a:r>
              <a:rPr lang="en-US" sz="1800" i="1" dirty="0">
                <a:solidFill>
                  <a:schemeClr val="bg1"/>
                </a:solidFill>
              </a:rPr>
              <a:t>Snapshot – FY19 Q2</a:t>
            </a:r>
          </a:p>
        </p:txBody>
      </p:sp>
      <p:graphicFrame>
        <p:nvGraphicFramePr>
          <p:cNvPr id="12" name="Table 11">
            <a:extLst>
              <a:ext uri="{FF2B5EF4-FFF2-40B4-BE49-F238E27FC236}">
                <a16:creationId xmlns:a16="http://schemas.microsoft.com/office/drawing/2014/main" id="{065C58A6-DEB6-4ABF-8EE6-AAEA7EDF4EA0}"/>
              </a:ext>
            </a:extLst>
          </p:cNvPr>
          <p:cNvGraphicFramePr>
            <a:graphicFrameLocks noGrp="1"/>
          </p:cNvGraphicFramePr>
          <p:nvPr>
            <p:extLst>
              <p:ext uri="{D42A27DB-BD31-4B8C-83A1-F6EECF244321}">
                <p14:modId xmlns:p14="http://schemas.microsoft.com/office/powerpoint/2010/main" val="1304928699"/>
              </p:ext>
            </p:extLst>
          </p:nvPr>
        </p:nvGraphicFramePr>
        <p:xfrm>
          <a:off x="872228" y="1030891"/>
          <a:ext cx="10703085" cy="282226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66098">
                  <a:extLst>
                    <a:ext uri="{9D8B030D-6E8A-4147-A177-3AD203B41FA5}">
                      <a16:colId xmlns:a16="http://schemas.microsoft.com/office/drawing/2014/main" val="510110592"/>
                    </a:ext>
                  </a:extLst>
                </a:gridCol>
                <a:gridCol w="1407429">
                  <a:extLst>
                    <a:ext uri="{9D8B030D-6E8A-4147-A177-3AD203B41FA5}">
                      <a16:colId xmlns:a16="http://schemas.microsoft.com/office/drawing/2014/main" val="3568688648"/>
                    </a:ext>
                  </a:extLst>
                </a:gridCol>
                <a:gridCol w="1407429">
                  <a:extLst>
                    <a:ext uri="{9D8B030D-6E8A-4147-A177-3AD203B41FA5}">
                      <a16:colId xmlns:a16="http://schemas.microsoft.com/office/drawing/2014/main" val="3154977532"/>
                    </a:ext>
                  </a:extLst>
                </a:gridCol>
                <a:gridCol w="1407429">
                  <a:extLst>
                    <a:ext uri="{9D8B030D-6E8A-4147-A177-3AD203B41FA5}">
                      <a16:colId xmlns:a16="http://schemas.microsoft.com/office/drawing/2014/main" val="2513058952"/>
                    </a:ext>
                  </a:extLst>
                </a:gridCol>
                <a:gridCol w="1224698">
                  <a:extLst>
                    <a:ext uri="{9D8B030D-6E8A-4147-A177-3AD203B41FA5}">
                      <a16:colId xmlns:a16="http://schemas.microsoft.com/office/drawing/2014/main" val="3653120813"/>
                    </a:ext>
                  </a:extLst>
                </a:gridCol>
                <a:gridCol w="1614133">
                  <a:extLst>
                    <a:ext uri="{9D8B030D-6E8A-4147-A177-3AD203B41FA5}">
                      <a16:colId xmlns:a16="http://schemas.microsoft.com/office/drawing/2014/main" val="2360748238"/>
                    </a:ext>
                  </a:extLst>
                </a:gridCol>
                <a:gridCol w="1475869">
                  <a:extLst>
                    <a:ext uri="{9D8B030D-6E8A-4147-A177-3AD203B41FA5}">
                      <a16:colId xmlns:a16="http://schemas.microsoft.com/office/drawing/2014/main" val="3263041057"/>
                    </a:ext>
                  </a:extLst>
                </a:gridCol>
              </a:tblGrid>
              <a:tr h="710300">
                <a:tc>
                  <a:txBody>
                    <a:bodyPr/>
                    <a:lstStyle/>
                    <a:p>
                      <a:endParaRPr lang="en-US" sz="2000" dirty="0">
                        <a:latin typeface="+mn-lt"/>
                        <a:cs typeface="Calibri" panose="020F0502020204030204" pitchFamily="34" charset="0"/>
                      </a:endParaRPr>
                    </a:p>
                  </a:txBody>
                  <a:tcPr/>
                </a:tc>
                <a:tc>
                  <a:txBody>
                    <a:bodyPr/>
                    <a:lstStyle/>
                    <a:p>
                      <a:pPr algn="ctr"/>
                      <a:r>
                        <a:rPr lang="en-US" sz="2000" dirty="0">
                          <a:latin typeface="+mn-lt"/>
                          <a:cs typeface="Calibri" panose="020F0502020204030204" pitchFamily="34" charset="0"/>
                        </a:rPr>
                        <a:t>FY19 </a:t>
                      </a:r>
                    </a:p>
                    <a:p>
                      <a:pPr algn="ctr"/>
                      <a:r>
                        <a:rPr lang="en-US" sz="2000" dirty="0">
                          <a:latin typeface="+mn-lt"/>
                          <a:cs typeface="Calibri" panose="020F0502020204030204" pitchFamily="34" charset="0"/>
                        </a:rPr>
                        <a:t>Budget</a:t>
                      </a:r>
                    </a:p>
                    <a:p>
                      <a:pPr algn="ctr"/>
                      <a:r>
                        <a:rPr lang="en-US" sz="2000" dirty="0">
                          <a:latin typeface="+mn-lt"/>
                          <a:cs typeface="Calibri" panose="020F0502020204030204" pitchFamily="34" charset="0"/>
                        </a:rPr>
                        <a:t>Goals</a:t>
                      </a:r>
                    </a:p>
                  </a:txBody>
                  <a:tcPr/>
                </a:tc>
                <a:tc>
                  <a:txBody>
                    <a:bodyPr/>
                    <a:lstStyle/>
                    <a:p>
                      <a:pPr algn="ctr"/>
                      <a:r>
                        <a:rPr lang="en-US" sz="2000" dirty="0">
                          <a:latin typeface="+mn-lt"/>
                          <a:cs typeface="Calibri" panose="020F0502020204030204" pitchFamily="34" charset="0"/>
                        </a:rPr>
                        <a:t>FY19</a:t>
                      </a:r>
                    </a:p>
                    <a:p>
                      <a:pPr algn="ctr"/>
                      <a:r>
                        <a:rPr lang="en-US" sz="2000" dirty="0">
                          <a:latin typeface="+mn-lt"/>
                          <a:cs typeface="Calibri" panose="020F0502020204030204" pitchFamily="34" charset="0"/>
                        </a:rPr>
                        <a:t>Budget </a:t>
                      </a:r>
                    </a:p>
                    <a:p>
                      <a:pPr algn="ctr"/>
                      <a:r>
                        <a:rPr lang="en-US" sz="2000" dirty="0">
                          <a:latin typeface="+mn-lt"/>
                          <a:cs typeface="Calibri" panose="020F0502020204030204" pitchFamily="34" charset="0"/>
                        </a:rPr>
                        <a:t>YTD</a:t>
                      </a:r>
                    </a:p>
                  </a:txBody>
                  <a:tcPr/>
                </a:tc>
                <a:tc>
                  <a:txBody>
                    <a:bodyPr/>
                    <a:lstStyle/>
                    <a:p>
                      <a:pPr algn="ctr"/>
                      <a:r>
                        <a:rPr lang="en-US" sz="2000" dirty="0">
                          <a:latin typeface="+mn-lt"/>
                          <a:cs typeface="Calibri" panose="020F0502020204030204" pitchFamily="34" charset="0"/>
                        </a:rPr>
                        <a:t>FY19 </a:t>
                      </a:r>
                    </a:p>
                    <a:p>
                      <a:pPr algn="ctr"/>
                      <a:r>
                        <a:rPr lang="en-US" sz="2000" dirty="0">
                          <a:latin typeface="+mn-lt"/>
                          <a:cs typeface="Calibri" panose="020F0502020204030204" pitchFamily="34" charset="0"/>
                        </a:rPr>
                        <a:t>Actuals </a:t>
                      </a:r>
                    </a:p>
                    <a:p>
                      <a:pPr algn="ctr"/>
                      <a:r>
                        <a:rPr lang="en-US" sz="2000" dirty="0">
                          <a:latin typeface="+mn-lt"/>
                          <a:cs typeface="Calibri" panose="020F0502020204030204" pitchFamily="34" charset="0"/>
                        </a:rPr>
                        <a:t>YTD</a:t>
                      </a:r>
                    </a:p>
                  </a:txBody>
                  <a:tcPr/>
                </a:tc>
                <a:tc>
                  <a:txBody>
                    <a:bodyPr/>
                    <a:lstStyle/>
                    <a:p>
                      <a:pPr algn="ctr"/>
                      <a:r>
                        <a:rPr lang="en-US" sz="2000" dirty="0">
                          <a:latin typeface="+mn-lt"/>
                          <a:cs typeface="Calibri" panose="020F0502020204030204" pitchFamily="34" charset="0"/>
                        </a:rPr>
                        <a:t>% to </a:t>
                      </a:r>
                    </a:p>
                    <a:p>
                      <a:pPr algn="ctr"/>
                      <a:r>
                        <a:rPr lang="en-US" sz="2000" dirty="0">
                          <a:latin typeface="+mn-lt"/>
                          <a:cs typeface="Calibri" panose="020F0502020204030204" pitchFamily="34" charset="0"/>
                        </a:rPr>
                        <a:t>Budget </a:t>
                      </a:r>
                    </a:p>
                    <a:p>
                      <a:pPr algn="ctr"/>
                      <a:r>
                        <a:rPr lang="en-US" sz="2000" dirty="0">
                          <a:latin typeface="+mn-lt"/>
                          <a:cs typeface="Calibri" panose="020F0502020204030204" pitchFamily="34" charset="0"/>
                        </a:rPr>
                        <a:t>FY19</a:t>
                      </a:r>
                    </a:p>
                  </a:txBody>
                  <a:tcPr/>
                </a:tc>
                <a:tc>
                  <a:txBody>
                    <a:bodyPr/>
                    <a:lstStyle/>
                    <a:p>
                      <a:pPr algn="ctr"/>
                      <a:r>
                        <a:rPr lang="en-US" sz="2000" dirty="0">
                          <a:latin typeface="+mn-lt"/>
                          <a:cs typeface="Calibri" panose="020F0502020204030204" pitchFamily="34" charset="0"/>
                        </a:rPr>
                        <a:t>% to Budget</a:t>
                      </a:r>
                    </a:p>
                    <a:p>
                      <a:pPr algn="ctr"/>
                      <a:r>
                        <a:rPr lang="en-US" sz="2000" dirty="0">
                          <a:latin typeface="+mn-lt"/>
                          <a:cs typeface="Calibri" panose="020F0502020204030204" pitchFamily="34" charset="0"/>
                        </a:rPr>
                        <a:t>YTD</a:t>
                      </a:r>
                    </a:p>
                  </a:txBody>
                  <a:tcPr/>
                </a:tc>
                <a:tc>
                  <a:txBody>
                    <a:bodyPr/>
                    <a:lstStyle/>
                    <a:p>
                      <a:pPr algn="ctr"/>
                      <a:r>
                        <a:rPr lang="en-US" sz="2000">
                          <a:latin typeface="+mn-lt"/>
                          <a:cs typeface="Calibri" panose="020F0502020204030204" pitchFamily="34" charset="0"/>
                        </a:rPr>
                        <a:t>Variance</a:t>
                      </a:r>
                    </a:p>
                    <a:p>
                      <a:pPr algn="ctr"/>
                      <a:r>
                        <a:rPr lang="en-US" sz="2000">
                          <a:latin typeface="+mn-lt"/>
                          <a:cs typeface="Calibri" panose="020F0502020204030204" pitchFamily="34" charset="0"/>
                        </a:rPr>
                        <a:t>YTD</a:t>
                      </a:r>
                    </a:p>
                  </a:txBody>
                  <a:tcPr/>
                </a:tc>
                <a:extLst>
                  <a:ext uri="{0D108BD9-81ED-4DB2-BD59-A6C34878D82A}">
                    <a16:rowId xmlns:a16="http://schemas.microsoft.com/office/drawing/2014/main" val="2298896515"/>
                  </a:ext>
                </a:extLst>
              </a:tr>
              <a:tr h="577119">
                <a:tc>
                  <a:txBody>
                    <a:bodyPr/>
                    <a:lstStyle/>
                    <a:p>
                      <a:r>
                        <a:rPr lang="en-US" sz="2000" dirty="0">
                          <a:latin typeface="+mn-lt"/>
                          <a:cs typeface="Calibri" panose="020F0502020204030204" pitchFamily="34" charset="0"/>
                        </a:rPr>
                        <a:t>New Leg Soc </a:t>
                      </a:r>
                    </a:p>
                    <a:p>
                      <a:r>
                        <a:rPr lang="en-US" sz="2000" dirty="0">
                          <a:latin typeface="+mn-lt"/>
                          <a:cs typeface="Calibri" panose="020F0502020204030204" pitchFamily="34" charset="0"/>
                        </a:rPr>
                        <a:t>Members</a:t>
                      </a:r>
                    </a:p>
                  </a:txBody>
                  <a:tcPr anchor="ctr"/>
                </a:tc>
                <a:tc>
                  <a:txBody>
                    <a:bodyPr/>
                    <a:lstStyle/>
                    <a:p>
                      <a:pPr algn="ctr" fontAlgn="ctr"/>
                      <a:r>
                        <a:rPr lang="en-US" sz="2000" b="0" i="0" u="none" strike="noStrike">
                          <a:solidFill>
                            <a:srgbClr val="000000"/>
                          </a:solidFill>
                          <a:effectLst/>
                          <a:latin typeface="+mn-lt"/>
                        </a:rPr>
                        <a:t>50</a:t>
                      </a:r>
                    </a:p>
                  </a:txBody>
                  <a:tcPr marL="0" marR="0" marT="0" marB="0" anchor="ctr"/>
                </a:tc>
                <a:tc>
                  <a:txBody>
                    <a:bodyPr/>
                    <a:lstStyle/>
                    <a:p>
                      <a:pPr algn="ctr" fontAlgn="ctr"/>
                      <a:r>
                        <a:rPr lang="en-US" sz="2000" b="0" i="0" u="none" strike="noStrike">
                          <a:solidFill>
                            <a:srgbClr val="000000"/>
                          </a:solidFill>
                          <a:effectLst/>
                          <a:latin typeface="+mn-lt"/>
                        </a:rPr>
                        <a:t>25</a:t>
                      </a:r>
                    </a:p>
                  </a:txBody>
                  <a:tcPr marL="0" marR="0" marT="0" marB="0" anchor="ctr"/>
                </a:tc>
                <a:tc>
                  <a:txBody>
                    <a:bodyPr/>
                    <a:lstStyle/>
                    <a:p>
                      <a:pPr algn="ctr" fontAlgn="ctr"/>
                      <a:r>
                        <a:rPr lang="en-US" sz="2000" b="0" i="0" u="none" strike="noStrike" dirty="0">
                          <a:solidFill>
                            <a:srgbClr val="000000"/>
                          </a:solidFill>
                          <a:effectLst/>
                          <a:latin typeface="+mn-lt"/>
                        </a:rPr>
                        <a:t>28</a:t>
                      </a:r>
                    </a:p>
                  </a:txBody>
                  <a:tcPr marL="0" marR="0" marT="0" marB="0" anchor="ctr"/>
                </a:tc>
                <a:tc>
                  <a:txBody>
                    <a:bodyPr/>
                    <a:lstStyle/>
                    <a:p>
                      <a:pPr algn="ctr" fontAlgn="ctr"/>
                      <a:r>
                        <a:rPr lang="en-US" sz="2000" b="0" i="0" u="none" strike="noStrike" dirty="0">
                          <a:solidFill>
                            <a:srgbClr val="000000"/>
                          </a:solidFill>
                          <a:effectLst/>
                          <a:latin typeface="+mn-lt"/>
                        </a:rPr>
                        <a:t>56%</a:t>
                      </a:r>
                    </a:p>
                  </a:txBody>
                  <a:tcPr marL="0" marR="0" marT="0" marB="0" anchor="ctr"/>
                </a:tc>
                <a:tc>
                  <a:txBody>
                    <a:bodyPr/>
                    <a:lstStyle/>
                    <a:p>
                      <a:pPr marL="0" algn="ctr" defTabSz="457178" rtl="0" eaLnBrk="1" fontAlgn="ctr" latinLnBrk="0" hangingPunct="1"/>
                      <a:r>
                        <a:rPr lang="en-US" sz="2000" b="0" i="0" u="none" strike="noStrike" kern="1200" dirty="0">
                          <a:solidFill>
                            <a:srgbClr val="000000"/>
                          </a:solidFill>
                          <a:effectLst/>
                          <a:latin typeface="+mn-lt"/>
                          <a:ea typeface="+mn-ea"/>
                          <a:cs typeface="+mn-cs"/>
                        </a:rPr>
                        <a:t>112%</a:t>
                      </a:r>
                    </a:p>
                  </a:txBody>
                  <a:tcPr marL="0" marR="0" marT="0" marB="0" anchor="ctr"/>
                </a:tc>
                <a:tc>
                  <a:txBody>
                    <a:bodyPr/>
                    <a:lstStyle/>
                    <a:p>
                      <a:pPr algn="r"/>
                      <a:r>
                        <a:rPr lang="en-US" sz="2000" dirty="0">
                          <a:latin typeface="+mn-lt"/>
                          <a:cs typeface="Calibri"/>
                        </a:rPr>
                        <a:t>+3</a:t>
                      </a:r>
                    </a:p>
                  </a:txBody>
                  <a:tcPr anchor="ctr"/>
                </a:tc>
                <a:extLst>
                  <a:ext uri="{0D108BD9-81ED-4DB2-BD59-A6C34878D82A}">
                    <a16:rowId xmlns:a16="http://schemas.microsoft.com/office/drawing/2014/main" val="2783107815"/>
                  </a:ext>
                </a:extLst>
              </a:tr>
              <a:tr h="577119">
                <a:tc>
                  <a:txBody>
                    <a:bodyPr/>
                    <a:lstStyle/>
                    <a:p>
                      <a:r>
                        <a:rPr lang="en-US" sz="2000" dirty="0">
                          <a:latin typeface="+mn-lt"/>
                          <a:cs typeface="Calibri" panose="020F0502020204030204" pitchFamily="34" charset="0"/>
                        </a:rPr>
                        <a:t>Realized </a:t>
                      </a:r>
                      <a:r>
                        <a:rPr lang="en-US" sz="2000" dirty="0" err="1">
                          <a:latin typeface="+mn-lt"/>
                          <a:cs typeface="Calibri" panose="020F0502020204030204" pitchFamily="34" charset="0"/>
                        </a:rPr>
                        <a:t>Beq</a:t>
                      </a:r>
                      <a:r>
                        <a:rPr lang="en-US" sz="2000" dirty="0">
                          <a:latin typeface="+mn-lt"/>
                          <a:cs typeface="Calibri" panose="020F0502020204030204" pitchFamily="34" charset="0"/>
                        </a:rPr>
                        <a:t> &amp; </a:t>
                      </a:r>
                    </a:p>
                    <a:p>
                      <a:r>
                        <a:rPr lang="en-US" sz="2000" dirty="0">
                          <a:latin typeface="+mn-lt"/>
                          <a:cs typeface="Calibri" panose="020F0502020204030204" pitchFamily="34" charset="0"/>
                        </a:rPr>
                        <a:t>New CGAs</a:t>
                      </a:r>
                    </a:p>
                  </a:txBody>
                  <a:tcPr anchor="ctr"/>
                </a:tc>
                <a:tc>
                  <a:txBody>
                    <a:bodyPr/>
                    <a:lstStyle/>
                    <a:p>
                      <a:pPr algn="ctr" fontAlgn="ctr"/>
                      <a:r>
                        <a:rPr lang="en-US" sz="2000" b="0" i="0" u="none" strike="noStrike" dirty="0">
                          <a:solidFill>
                            <a:srgbClr val="000000"/>
                          </a:solidFill>
                          <a:effectLst/>
                          <a:latin typeface="+mn-lt"/>
                        </a:rPr>
                        <a:t>$7,000,000</a:t>
                      </a:r>
                    </a:p>
                  </a:txBody>
                  <a:tcPr marL="0" marR="0" marT="0" marB="0" anchor="ctr"/>
                </a:tc>
                <a:tc>
                  <a:txBody>
                    <a:bodyPr/>
                    <a:lstStyle/>
                    <a:p>
                      <a:pPr algn="ctr" fontAlgn="ctr"/>
                      <a:r>
                        <a:rPr lang="en-US" sz="2000" b="0" i="0" u="none" strike="noStrike">
                          <a:solidFill>
                            <a:srgbClr val="000000"/>
                          </a:solidFill>
                          <a:effectLst/>
                          <a:latin typeface="+mn-lt"/>
                        </a:rPr>
                        <a:t>$3,500,000</a:t>
                      </a:r>
                    </a:p>
                  </a:txBody>
                  <a:tcPr marL="0" marR="0" marT="0" marB="0" anchor="ctr"/>
                </a:tc>
                <a:tc>
                  <a:txBody>
                    <a:bodyPr/>
                    <a:lstStyle/>
                    <a:p>
                      <a:pPr algn="ctr" fontAlgn="ctr"/>
                      <a:r>
                        <a:rPr lang="en-US" sz="2000" b="0" i="0" u="none" strike="noStrike" dirty="0">
                          <a:solidFill>
                            <a:srgbClr val="000000"/>
                          </a:solidFill>
                          <a:effectLst/>
                          <a:latin typeface="+mn-lt"/>
                        </a:rPr>
                        <a:t>$4,167,000</a:t>
                      </a:r>
                    </a:p>
                  </a:txBody>
                  <a:tcPr marL="0" marR="0" marT="0" marB="0" anchor="ctr"/>
                </a:tc>
                <a:tc>
                  <a:txBody>
                    <a:bodyPr/>
                    <a:lstStyle/>
                    <a:p>
                      <a:pPr algn="ctr" fontAlgn="ctr"/>
                      <a:r>
                        <a:rPr lang="en-US" sz="2000" b="0" i="0" u="none" strike="noStrike">
                          <a:solidFill>
                            <a:srgbClr val="000000"/>
                          </a:solidFill>
                          <a:effectLst/>
                          <a:latin typeface="+mn-lt"/>
                        </a:rPr>
                        <a:t>60%</a:t>
                      </a:r>
                    </a:p>
                  </a:txBody>
                  <a:tcPr marL="0" marR="0" marT="0" marB="0" anchor="ctr"/>
                </a:tc>
                <a:tc>
                  <a:txBody>
                    <a:bodyPr/>
                    <a:lstStyle/>
                    <a:p>
                      <a:pPr marL="0" algn="ctr" defTabSz="457178" rtl="0" eaLnBrk="1" fontAlgn="ctr" latinLnBrk="0" hangingPunct="1"/>
                      <a:r>
                        <a:rPr lang="en-US" sz="2000" b="0" i="0" u="none" strike="noStrike" kern="1200" dirty="0">
                          <a:solidFill>
                            <a:srgbClr val="000000"/>
                          </a:solidFill>
                          <a:effectLst/>
                          <a:latin typeface="+mn-lt"/>
                          <a:ea typeface="+mn-ea"/>
                          <a:cs typeface="+mn-cs"/>
                        </a:rPr>
                        <a:t>119%</a:t>
                      </a:r>
                    </a:p>
                  </a:txBody>
                  <a:tcPr marL="0" marR="0" marT="0" marB="0" anchor="ctr"/>
                </a:tc>
                <a:tc>
                  <a:txBody>
                    <a:bodyPr/>
                    <a:lstStyle/>
                    <a:p>
                      <a:pPr algn="r"/>
                      <a:r>
                        <a:rPr lang="en-US" sz="2000" dirty="0">
                          <a:latin typeface="+mn-lt"/>
                          <a:cs typeface="Calibri" panose="020F0502020204030204" pitchFamily="34" charset="0"/>
                        </a:rPr>
                        <a:t>+$667,000</a:t>
                      </a:r>
                    </a:p>
                  </a:txBody>
                  <a:tcPr anchor="ctr"/>
                </a:tc>
                <a:extLst>
                  <a:ext uri="{0D108BD9-81ED-4DB2-BD59-A6C34878D82A}">
                    <a16:rowId xmlns:a16="http://schemas.microsoft.com/office/drawing/2014/main" val="175387472"/>
                  </a:ext>
                </a:extLst>
              </a:tr>
              <a:tr h="414342">
                <a:tc>
                  <a:txBody>
                    <a:bodyPr/>
                    <a:lstStyle/>
                    <a:p>
                      <a:r>
                        <a:rPr lang="en-US" sz="2000" dirty="0">
                          <a:latin typeface="+mn-lt"/>
                          <a:cs typeface="Calibri" panose="020F0502020204030204" pitchFamily="34" charset="0"/>
                        </a:rPr>
                        <a:t>New Intentions</a:t>
                      </a:r>
                    </a:p>
                  </a:txBody>
                  <a:tcPr anchor="ctr"/>
                </a:tc>
                <a:tc>
                  <a:txBody>
                    <a:bodyPr/>
                    <a:lstStyle/>
                    <a:p>
                      <a:pPr algn="ctr" fontAlgn="ctr"/>
                      <a:r>
                        <a:rPr lang="en-US" sz="2000" b="0" i="0" u="none" strike="noStrike">
                          <a:solidFill>
                            <a:srgbClr val="000000"/>
                          </a:solidFill>
                          <a:effectLst/>
                          <a:latin typeface="+mn-lt"/>
                        </a:rPr>
                        <a:t>$1,250,000</a:t>
                      </a:r>
                    </a:p>
                  </a:txBody>
                  <a:tcPr marL="0" marR="0" marT="0" marB="0" anchor="ctr"/>
                </a:tc>
                <a:tc>
                  <a:txBody>
                    <a:bodyPr/>
                    <a:lstStyle/>
                    <a:p>
                      <a:pPr algn="ctr" fontAlgn="ctr"/>
                      <a:r>
                        <a:rPr lang="en-US" sz="2000" b="0" i="0" u="none" strike="noStrike">
                          <a:solidFill>
                            <a:srgbClr val="000000"/>
                          </a:solidFill>
                          <a:effectLst/>
                          <a:latin typeface="+mn-lt"/>
                        </a:rPr>
                        <a:t>$620,000</a:t>
                      </a:r>
                    </a:p>
                  </a:txBody>
                  <a:tcPr marL="0" marR="0" marT="0" marB="0" anchor="ctr"/>
                </a:tc>
                <a:tc>
                  <a:txBody>
                    <a:bodyPr/>
                    <a:lstStyle/>
                    <a:p>
                      <a:pPr algn="ctr" fontAlgn="ctr"/>
                      <a:r>
                        <a:rPr lang="en-US" sz="2000" b="0" i="0" u="none" strike="noStrike">
                          <a:solidFill>
                            <a:srgbClr val="000000"/>
                          </a:solidFill>
                          <a:effectLst/>
                          <a:latin typeface="+mn-lt"/>
                        </a:rPr>
                        <a:t>$868,555</a:t>
                      </a:r>
                    </a:p>
                  </a:txBody>
                  <a:tcPr marL="0" marR="0" marT="0" marB="0" anchor="ctr"/>
                </a:tc>
                <a:tc>
                  <a:txBody>
                    <a:bodyPr/>
                    <a:lstStyle/>
                    <a:p>
                      <a:pPr algn="ctr" fontAlgn="ctr"/>
                      <a:r>
                        <a:rPr lang="en-US" sz="2000" b="0" i="0" u="none" strike="noStrike">
                          <a:solidFill>
                            <a:srgbClr val="000000"/>
                          </a:solidFill>
                          <a:effectLst/>
                          <a:latin typeface="+mn-lt"/>
                        </a:rPr>
                        <a:t>70%</a:t>
                      </a:r>
                    </a:p>
                  </a:txBody>
                  <a:tcPr marL="0" marR="0" marT="0" marB="0" anchor="ctr"/>
                </a:tc>
                <a:tc>
                  <a:txBody>
                    <a:bodyPr/>
                    <a:lstStyle/>
                    <a:p>
                      <a:pPr marL="0" algn="ctr" defTabSz="457178" rtl="0" eaLnBrk="1" fontAlgn="ctr" latinLnBrk="0" hangingPunct="1"/>
                      <a:r>
                        <a:rPr lang="en-US" sz="2000" b="0" i="0" u="none" strike="noStrike" kern="1200" dirty="0">
                          <a:solidFill>
                            <a:srgbClr val="000000"/>
                          </a:solidFill>
                          <a:effectLst/>
                          <a:latin typeface="+mn-lt"/>
                          <a:ea typeface="+mn-ea"/>
                          <a:cs typeface="+mn-cs"/>
                        </a:rPr>
                        <a:t>140%</a:t>
                      </a:r>
                    </a:p>
                  </a:txBody>
                  <a:tcPr marL="0" marR="0" marT="0" marB="0" anchor="ctr"/>
                </a:tc>
                <a:tc>
                  <a:txBody>
                    <a:bodyPr/>
                    <a:lstStyle/>
                    <a:p>
                      <a:pPr algn="r"/>
                      <a:r>
                        <a:rPr lang="en-US" sz="2000" dirty="0">
                          <a:latin typeface="+mn-lt"/>
                          <a:cs typeface="Calibri" panose="020F0502020204030204" pitchFamily="34" charset="0"/>
                        </a:rPr>
                        <a:t>+$248,555</a:t>
                      </a:r>
                    </a:p>
                  </a:txBody>
                  <a:tcPr anchor="ctr"/>
                </a:tc>
                <a:extLst>
                  <a:ext uri="{0D108BD9-81ED-4DB2-BD59-A6C34878D82A}">
                    <a16:rowId xmlns:a16="http://schemas.microsoft.com/office/drawing/2014/main" val="177133123"/>
                  </a:ext>
                </a:extLst>
              </a:tr>
            </a:tbl>
          </a:graphicData>
        </a:graphic>
      </p:graphicFrame>
      <p:sp>
        <p:nvSpPr>
          <p:cNvPr id="18" name="Title 1">
            <a:extLst>
              <a:ext uri="{FF2B5EF4-FFF2-40B4-BE49-F238E27FC236}">
                <a16:creationId xmlns:a16="http://schemas.microsoft.com/office/drawing/2014/main" id="{4A8F6779-0453-462B-9894-83DB3CD968C3}"/>
              </a:ext>
            </a:extLst>
          </p:cNvPr>
          <p:cNvSpPr>
            <a:spLocks noGrp="1"/>
          </p:cNvSpPr>
          <p:nvPr>
            <p:ph type="title"/>
          </p:nvPr>
        </p:nvSpPr>
        <p:spPr>
          <a:xfrm>
            <a:off x="937950" y="39445"/>
            <a:ext cx="8596668" cy="907228"/>
          </a:xfrm>
        </p:spPr>
        <p:txBody>
          <a:bodyPr>
            <a:normAutofit/>
          </a:bodyPr>
          <a:lstStyle/>
          <a:p>
            <a:r>
              <a:rPr lang="en-US" sz="4400" b="1" dirty="0">
                <a:effectLst>
                  <a:outerShdw blurRad="38100" dist="38100" dir="2700000" algn="tl">
                    <a:srgbClr val="000000">
                      <a:alpha val="43137"/>
                    </a:srgbClr>
                  </a:outerShdw>
                </a:effectLst>
              </a:rPr>
              <a:t>Sample PG KPI Sheet</a:t>
            </a:r>
            <a:endParaRPr lang="en-US" sz="4400" b="1" dirty="0"/>
          </a:p>
        </p:txBody>
      </p:sp>
      <p:graphicFrame>
        <p:nvGraphicFramePr>
          <p:cNvPr id="20" name="Table 19">
            <a:extLst>
              <a:ext uri="{FF2B5EF4-FFF2-40B4-BE49-F238E27FC236}">
                <a16:creationId xmlns:a16="http://schemas.microsoft.com/office/drawing/2014/main" id="{BBB0A27B-4F3D-4262-BF5A-6A634E1150C6}"/>
              </a:ext>
            </a:extLst>
          </p:cNvPr>
          <p:cNvGraphicFramePr>
            <a:graphicFrameLocks noGrp="1"/>
          </p:cNvGraphicFramePr>
          <p:nvPr>
            <p:extLst>
              <p:ext uri="{D42A27DB-BD31-4B8C-83A1-F6EECF244321}">
                <p14:modId xmlns:p14="http://schemas.microsoft.com/office/powerpoint/2010/main" val="4108063808"/>
              </p:ext>
            </p:extLst>
          </p:nvPr>
        </p:nvGraphicFramePr>
        <p:xfrm>
          <a:off x="842597" y="4247362"/>
          <a:ext cx="10732717" cy="2014715"/>
        </p:xfrm>
        <a:graphic>
          <a:graphicData uri="http://schemas.openxmlformats.org/drawingml/2006/table">
            <a:tbl>
              <a:tblPr firstRow="1" bandRow="1">
                <a:effectLst>
                  <a:outerShdw blurRad="50800" dist="38100" algn="l" rotWithShape="0">
                    <a:prstClr val="black">
                      <a:alpha val="40000"/>
                    </a:prstClr>
                  </a:outerShdw>
                </a:effectLst>
                <a:tableStyleId>{3B4B98B0-60AC-42C2-AFA5-B58CD77FA1E5}</a:tableStyleId>
              </a:tblPr>
              <a:tblGrid>
                <a:gridCol w="2012281">
                  <a:extLst>
                    <a:ext uri="{9D8B030D-6E8A-4147-A177-3AD203B41FA5}">
                      <a16:colId xmlns:a16="http://schemas.microsoft.com/office/drawing/2014/main" val="189448179"/>
                    </a:ext>
                  </a:extLst>
                </a:gridCol>
                <a:gridCol w="2075358">
                  <a:extLst>
                    <a:ext uri="{9D8B030D-6E8A-4147-A177-3AD203B41FA5}">
                      <a16:colId xmlns:a16="http://schemas.microsoft.com/office/drawing/2014/main" val="1703474477"/>
                    </a:ext>
                  </a:extLst>
                </a:gridCol>
                <a:gridCol w="2433539">
                  <a:extLst>
                    <a:ext uri="{9D8B030D-6E8A-4147-A177-3AD203B41FA5}">
                      <a16:colId xmlns:a16="http://schemas.microsoft.com/office/drawing/2014/main" val="385694597"/>
                    </a:ext>
                  </a:extLst>
                </a:gridCol>
                <a:gridCol w="2433539">
                  <a:extLst>
                    <a:ext uri="{9D8B030D-6E8A-4147-A177-3AD203B41FA5}">
                      <a16:colId xmlns:a16="http://schemas.microsoft.com/office/drawing/2014/main" val="4234767789"/>
                    </a:ext>
                  </a:extLst>
                </a:gridCol>
                <a:gridCol w="1778000">
                  <a:extLst>
                    <a:ext uri="{9D8B030D-6E8A-4147-A177-3AD203B41FA5}">
                      <a16:colId xmlns:a16="http://schemas.microsoft.com/office/drawing/2014/main" val="3419411307"/>
                    </a:ext>
                  </a:extLst>
                </a:gridCol>
              </a:tblGrid>
              <a:tr h="1533410">
                <a:tc>
                  <a:txBody>
                    <a:bodyPr/>
                    <a:lstStyle/>
                    <a:p>
                      <a:pPr algn="ctr"/>
                      <a:r>
                        <a:rPr lang="en-US" sz="2000" dirty="0">
                          <a:effectLst>
                            <a:outerShdw blurRad="38100" dist="38100" dir="2700000" algn="tl">
                              <a:srgbClr val="000000">
                                <a:alpha val="43137"/>
                              </a:srgbClr>
                            </a:outerShdw>
                          </a:effectLst>
                        </a:rPr>
                        <a:t>Current Legacy Society Members</a:t>
                      </a:r>
                    </a:p>
                  </a:txBody>
                  <a:tcPr marL="90520" marR="90520" marT="45261" marB="45261"/>
                </a:tc>
                <a:tc>
                  <a:txBody>
                    <a:bodyPr/>
                    <a:lstStyle/>
                    <a:p>
                      <a:pPr algn="ctr"/>
                      <a:r>
                        <a:rPr lang="en-US" sz="2000" dirty="0">
                          <a:effectLst>
                            <a:outerShdw blurRad="38100" dist="38100" dir="2700000" algn="tl">
                              <a:srgbClr val="000000">
                                <a:alpha val="43137"/>
                              </a:srgbClr>
                            </a:outerShdw>
                          </a:effectLst>
                        </a:rPr>
                        <a:t>~Value of KNOWN Gift Intentions</a:t>
                      </a:r>
                    </a:p>
                  </a:txBody>
                  <a:tcPr marL="90520" marR="90520" marT="45261" marB="45261">
                    <a:lnR w="12700" cap="flat" cmpd="sng" algn="ctr">
                      <a:solidFill>
                        <a:schemeClr val="tx1"/>
                      </a:solidFill>
                      <a:prstDash val="solid"/>
                      <a:round/>
                      <a:headEnd type="none" w="med" len="med"/>
                      <a:tailEnd type="none" w="med" len="med"/>
                    </a:lnR>
                  </a:tcPr>
                </a:tc>
                <a:tc>
                  <a:txBody>
                    <a:bodyPr/>
                    <a:lstStyle/>
                    <a:p>
                      <a:pPr algn="ctr"/>
                      <a:r>
                        <a:rPr lang="en-US" sz="2000" i="1" dirty="0">
                          <a:effectLst>
                            <a:outerShdw blurRad="38100" dist="38100" dir="2700000" algn="tl">
                              <a:srgbClr val="000000">
                                <a:alpha val="43137"/>
                              </a:srgbClr>
                            </a:outerShdw>
                          </a:effectLst>
                        </a:rPr>
                        <a:t>UNKNOWN Legacy Soc Members</a:t>
                      </a:r>
                    </a:p>
                    <a:p>
                      <a:pPr algn="ctr"/>
                      <a:r>
                        <a:rPr lang="en-US" sz="2000" i="1" dirty="0">
                          <a:effectLst>
                            <a:outerShdw blurRad="38100" dist="38100" dir="2700000" algn="tl">
                              <a:srgbClr val="000000">
                                <a:alpha val="43137"/>
                              </a:srgbClr>
                            </a:outerShdw>
                          </a:effectLst>
                        </a:rPr>
                        <a:t>(1:3 ratio)</a:t>
                      </a:r>
                      <a:endParaRPr lang="en-US" sz="2000" i="1" dirty="0">
                        <a:solidFill>
                          <a:schemeClr val="tx1"/>
                        </a:solidFill>
                        <a:effectLst>
                          <a:outerShdw blurRad="38100" dist="38100" dir="2700000" algn="tl">
                            <a:srgbClr val="000000">
                              <a:alpha val="43137"/>
                            </a:srgbClr>
                          </a:outerShdw>
                        </a:effectLst>
                      </a:endParaRPr>
                    </a:p>
                  </a:txBody>
                  <a:tcPr marL="90520" marR="90520" marT="45261" marB="45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i="1" dirty="0">
                          <a:effectLst>
                            <a:outerShdw blurRad="38100" dist="38100" dir="2700000" algn="tl">
                              <a:srgbClr val="000000">
                                <a:alpha val="43137"/>
                              </a:srgbClr>
                            </a:outerShdw>
                          </a:effectLst>
                        </a:rPr>
                        <a:t>~Value of UNKNOWN Gift Intent</a:t>
                      </a:r>
                    </a:p>
                    <a:p>
                      <a:pPr algn="ctr"/>
                      <a:r>
                        <a:rPr lang="en-US" sz="2000" i="1" dirty="0">
                          <a:effectLst>
                            <a:outerShdw blurRad="38100" dist="38100" dir="2700000" algn="tl">
                              <a:srgbClr val="000000">
                                <a:alpha val="43137"/>
                              </a:srgbClr>
                            </a:outerShdw>
                          </a:effectLst>
                        </a:rPr>
                        <a:t>(Av. $40k)</a:t>
                      </a:r>
                      <a:endParaRPr lang="en-US" sz="2000" i="1" dirty="0">
                        <a:solidFill>
                          <a:schemeClr val="tx1"/>
                        </a:solidFill>
                        <a:effectLst>
                          <a:outerShdw blurRad="38100" dist="38100" dir="2700000" algn="tl">
                            <a:srgbClr val="000000">
                              <a:alpha val="43137"/>
                            </a:srgbClr>
                          </a:outerShdw>
                        </a:effectLst>
                      </a:endParaRPr>
                    </a:p>
                  </a:txBody>
                  <a:tcPr marL="90520" marR="90520" marT="45261" marB="45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effectLst>
                            <a:outerShdw blurRad="38100" dist="38100" dir="2700000" algn="tl">
                              <a:srgbClr val="000000">
                                <a:alpha val="43137"/>
                              </a:srgbClr>
                            </a:outerShdw>
                          </a:effectLst>
                        </a:rPr>
                        <a:t>Total In PG Pipeline</a:t>
                      </a:r>
                    </a:p>
                  </a:txBody>
                  <a:tcPr marL="90520" marR="90520" marT="45261" marB="4526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54307970"/>
                  </a:ext>
                </a:extLst>
              </a:tr>
              <a:tr h="481305">
                <a:tc>
                  <a:txBody>
                    <a:bodyPr/>
                    <a:lstStyle/>
                    <a:p>
                      <a:pPr algn="ctr"/>
                      <a:r>
                        <a:rPr lang="en-US" sz="2000"/>
                        <a:t>311</a:t>
                      </a:r>
                    </a:p>
                  </a:txBody>
                  <a:tcPr marL="90520" marR="90520" marT="45261" marB="45261"/>
                </a:tc>
                <a:tc>
                  <a:txBody>
                    <a:bodyPr/>
                    <a:lstStyle/>
                    <a:p>
                      <a:pPr algn="ctr"/>
                      <a:r>
                        <a:rPr lang="en-US" sz="2000"/>
                        <a:t>$50.4 mil</a:t>
                      </a:r>
                    </a:p>
                  </a:txBody>
                  <a:tcPr marL="90520" marR="90520" marT="45261" marB="45261">
                    <a:lnR w="12700" cap="flat" cmpd="sng" algn="ctr">
                      <a:solidFill>
                        <a:schemeClr val="tx1"/>
                      </a:solidFill>
                      <a:prstDash val="solid"/>
                      <a:round/>
                      <a:headEnd type="none" w="med" len="med"/>
                      <a:tailEnd type="none" w="med" len="med"/>
                    </a:lnR>
                  </a:tcPr>
                </a:tc>
                <a:tc>
                  <a:txBody>
                    <a:bodyPr/>
                    <a:lstStyle/>
                    <a:p>
                      <a:pPr algn="ctr"/>
                      <a:r>
                        <a:rPr lang="en-US" sz="2000" i="1" dirty="0"/>
                        <a:t>933</a:t>
                      </a:r>
                    </a:p>
                  </a:txBody>
                  <a:tcPr marL="90520" marR="90520" marT="45261" marB="45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i="1" dirty="0"/>
                        <a:t>$37.3 mil</a:t>
                      </a:r>
                    </a:p>
                  </a:txBody>
                  <a:tcPr marL="90520" marR="90520" marT="45261" marB="45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$87.7 mil</a:t>
                      </a:r>
                    </a:p>
                  </a:txBody>
                  <a:tcPr marL="90520" marR="90520" marT="45261" marB="4526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09292103"/>
                  </a:ext>
                </a:extLst>
              </a:tr>
            </a:tbl>
          </a:graphicData>
        </a:graphic>
      </p:graphicFrame>
    </p:spTree>
    <p:extLst>
      <p:ext uri="{BB962C8B-B14F-4D97-AF65-F5344CB8AC3E}">
        <p14:creationId xmlns:p14="http://schemas.microsoft.com/office/powerpoint/2010/main" val="262681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D9C2C-3952-4FC0-BF85-A169147643C4}"/>
              </a:ext>
            </a:extLst>
          </p:cNvPr>
          <p:cNvSpPr>
            <a:spLocks noGrp="1"/>
          </p:cNvSpPr>
          <p:nvPr>
            <p:ph type="title"/>
          </p:nvPr>
        </p:nvSpPr>
        <p:spPr>
          <a:xfrm>
            <a:off x="677334" y="609600"/>
            <a:ext cx="8596668" cy="1320800"/>
          </a:xfrm>
        </p:spPr>
        <p:txBody>
          <a:bodyPr>
            <a:normAutofit/>
          </a:bodyPr>
          <a:lstStyle/>
          <a:p>
            <a:r>
              <a:rPr lang="en-US" sz="4400" b="1" dirty="0">
                <a:effectLst>
                  <a:outerShdw blurRad="38100" dist="38100" dir="2700000" algn="tl">
                    <a:srgbClr val="000000">
                      <a:alpha val="43137"/>
                    </a:srgbClr>
                  </a:outerShdw>
                </a:effectLst>
              </a:rPr>
              <a:t>Correlation Between MG &amp; PG</a:t>
            </a:r>
          </a:p>
        </p:txBody>
      </p:sp>
      <p:sp>
        <p:nvSpPr>
          <p:cNvPr id="4" name="Slide Number Placeholder 3">
            <a:extLst>
              <a:ext uri="{FF2B5EF4-FFF2-40B4-BE49-F238E27FC236}">
                <a16:creationId xmlns:a16="http://schemas.microsoft.com/office/drawing/2014/main" id="{7C127BEA-54A6-4258-82CB-718947574362}"/>
              </a:ext>
            </a:extLst>
          </p:cNvPr>
          <p:cNvSpPr>
            <a:spLocks noGrp="1"/>
          </p:cNvSpPr>
          <p:nvPr>
            <p:ph type="sldNum" sz="quarter" idx="12"/>
          </p:nvPr>
        </p:nvSpPr>
        <p:spPr>
          <a:xfrm>
            <a:off x="8590663" y="6041362"/>
            <a:ext cx="683339" cy="365125"/>
          </a:xfrm>
        </p:spPr>
        <p:txBody>
          <a:bodyPr>
            <a:normAutofit/>
          </a:bodyPr>
          <a:lstStyle/>
          <a:p>
            <a:pPr>
              <a:spcAft>
                <a:spcPts val="600"/>
              </a:spcAft>
            </a:pPr>
            <a:fld id="{20317813-932A-434D-AE76-14927A20856D}" type="slidenum">
              <a:rPr lang="en-US" smtClean="0"/>
              <a:pPr>
                <a:spcAft>
                  <a:spcPts val="600"/>
                </a:spcAft>
              </a:pPr>
              <a:t>19</a:t>
            </a:fld>
            <a:endParaRPr lang="en-US"/>
          </a:p>
        </p:txBody>
      </p:sp>
      <p:graphicFrame>
        <p:nvGraphicFramePr>
          <p:cNvPr id="5" name="Content Placeholder 4">
            <a:extLst>
              <a:ext uri="{FF2B5EF4-FFF2-40B4-BE49-F238E27FC236}">
                <a16:creationId xmlns:a16="http://schemas.microsoft.com/office/drawing/2014/main" id="{C93F2ED4-E02B-4661-AE6F-8C38985E24AE}"/>
              </a:ext>
            </a:extLst>
          </p:cNvPr>
          <p:cNvGraphicFramePr>
            <a:graphicFrameLocks noGrp="1"/>
          </p:cNvGraphicFramePr>
          <p:nvPr>
            <p:ph idx="1"/>
          </p:nvPr>
        </p:nvGraphicFramePr>
        <p:xfrm>
          <a:off x="677863" y="1427318"/>
          <a:ext cx="8596314" cy="3798879"/>
        </p:xfrm>
        <a:graphic>
          <a:graphicData uri="http://schemas.openxmlformats.org/drawingml/2006/table">
            <a:tbl>
              <a:tblPr firstRow="1" bandRow="1">
                <a:tableStyleId>{3B4B98B0-60AC-42C2-AFA5-B58CD77FA1E5}</a:tableStyleId>
              </a:tblPr>
              <a:tblGrid>
                <a:gridCol w="2367881">
                  <a:extLst>
                    <a:ext uri="{9D8B030D-6E8A-4147-A177-3AD203B41FA5}">
                      <a16:colId xmlns:a16="http://schemas.microsoft.com/office/drawing/2014/main" val="1369207974"/>
                    </a:ext>
                  </a:extLst>
                </a:gridCol>
                <a:gridCol w="1863432">
                  <a:extLst>
                    <a:ext uri="{9D8B030D-6E8A-4147-A177-3AD203B41FA5}">
                      <a16:colId xmlns:a16="http://schemas.microsoft.com/office/drawing/2014/main" val="1708928829"/>
                    </a:ext>
                  </a:extLst>
                </a:gridCol>
                <a:gridCol w="2293016">
                  <a:extLst>
                    <a:ext uri="{9D8B030D-6E8A-4147-A177-3AD203B41FA5}">
                      <a16:colId xmlns:a16="http://schemas.microsoft.com/office/drawing/2014/main" val="1678151619"/>
                    </a:ext>
                  </a:extLst>
                </a:gridCol>
                <a:gridCol w="2071985">
                  <a:extLst>
                    <a:ext uri="{9D8B030D-6E8A-4147-A177-3AD203B41FA5}">
                      <a16:colId xmlns:a16="http://schemas.microsoft.com/office/drawing/2014/main" val="3123521540"/>
                    </a:ext>
                  </a:extLst>
                </a:gridCol>
              </a:tblGrid>
              <a:tr h="1512706">
                <a:tc>
                  <a:txBody>
                    <a:bodyPr/>
                    <a:lstStyle/>
                    <a:p>
                      <a:endParaRPr lang="en-US" sz="2200">
                        <a:effectLst>
                          <a:outerShdw blurRad="38100" dist="38100" dir="2700000" algn="tl">
                            <a:srgbClr val="000000">
                              <a:alpha val="43137"/>
                            </a:srgbClr>
                          </a:outerShdw>
                        </a:effectLst>
                        <a:latin typeface="+mn-lt"/>
                        <a:cs typeface="Arial" panose="020B0604020202020204" pitchFamily="34" charset="0"/>
                      </a:endParaRPr>
                    </a:p>
                  </a:txBody>
                  <a:tcPr marL="102672" marR="102672" marT="51336" marB="51336" anchor="ctr"/>
                </a:tc>
                <a:tc>
                  <a:txBody>
                    <a:bodyPr/>
                    <a:lstStyle/>
                    <a:p>
                      <a:pPr algn="ctr"/>
                      <a:r>
                        <a:rPr lang="en-US" sz="2200" dirty="0">
                          <a:effectLst>
                            <a:outerShdw blurRad="38100" dist="38100" dir="2700000" algn="tl">
                              <a:srgbClr val="000000">
                                <a:alpha val="43137"/>
                              </a:srgbClr>
                            </a:outerShdw>
                          </a:effectLst>
                        </a:rPr>
                        <a:t># of Current Legacy Society</a:t>
                      </a:r>
                    </a:p>
                    <a:p>
                      <a:pPr algn="ctr"/>
                      <a:r>
                        <a:rPr lang="en-US" sz="2200" dirty="0">
                          <a:effectLst>
                            <a:outerShdw blurRad="38100" dist="38100" dir="2700000" algn="tl">
                              <a:srgbClr val="000000">
                                <a:alpha val="43137"/>
                              </a:srgbClr>
                            </a:outerShdw>
                          </a:effectLst>
                        </a:rPr>
                        <a:t>(</a:t>
                      </a:r>
                      <a:r>
                        <a:rPr lang="en-US" sz="2200" dirty="0" err="1">
                          <a:effectLst>
                            <a:outerShdw blurRad="38100" dist="38100" dir="2700000" algn="tl">
                              <a:srgbClr val="000000">
                                <a:alpha val="43137"/>
                              </a:srgbClr>
                            </a:outerShdw>
                          </a:effectLst>
                        </a:rPr>
                        <a:t>Beq</a:t>
                      </a:r>
                      <a:r>
                        <a:rPr lang="en-US" sz="2200" dirty="0">
                          <a:effectLst>
                            <a:outerShdw blurRad="38100" dist="38100" dir="2700000" algn="tl">
                              <a:srgbClr val="000000">
                                <a:alpha val="43137"/>
                              </a:srgbClr>
                            </a:outerShdw>
                          </a:effectLst>
                        </a:rPr>
                        <a:t> only)</a:t>
                      </a:r>
                      <a:endParaRPr lang="en-US" sz="2200" b="1" dirty="0">
                        <a:effectLst>
                          <a:outerShdw blurRad="38100" dist="38100" dir="2700000" algn="tl">
                            <a:srgbClr val="000000">
                              <a:alpha val="43137"/>
                            </a:srgbClr>
                          </a:outerShdw>
                        </a:effectLst>
                        <a:latin typeface="+mn-lt"/>
                        <a:cs typeface="Arial" panose="020B0604020202020204" pitchFamily="34" charset="0"/>
                      </a:endParaRPr>
                    </a:p>
                  </a:txBody>
                  <a:tcPr marL="102672" marR="102672" marT="51336" marB="51336" anchor="ctr"/>
                </a:tc>
                <a:tc>
                  <a:txBody>
                    <a:bodyPr/>
                    <a:lstStyle/>
                    <a:p>
                      <a:pPr algn="ctr"/>
                      <a:r>
                        <a:rPr lang="en-US" sz="2200" dirty="0">
                          <a:effectLst>
                            <a:outerShdw blurRad="38100" dist="38100" dir="2700000" algn="tl">
                              <a:srgbClr val="000000">
                                <a:alpha val="43137"/>
                              </a:srgbClr>
                            </a:outerShdw>
                          </a:effectLst>
                        </a:rPr>
                        <a:t>Total</a:t>
                      </a:r>
                      <a:r>
                        <a:rPr lang="en-US" sz="2200" baseline="0" dirty="0">
                          <a:effectLst>
                            <a:outerShdw blurRad="38100" dist="38100" dir="2700000" algn="tl">
                              <a:srgbClr val="000000">
                                <a:alpha val="43137"/>
                              </a:srgbClr>
                            </a:outerShdw>
                          </a:effectLst>
                        </a:rPr>
                        <a:t> $ Amount of Outright Gifts</a:t>
                      </a:r>
                      <a:endParaRPr lang="en-US" sz="2200" b="1" dirty="0">
                        <a:effectLst>
                          <a:outerShdw blurRad="38100" dist="38100" dir="2700000" algn="tl">
                            <a:srgbClr val="000000">
                              <a:alpha val="43137"/>
                            </a:srgbClr>
                          </a:outerShdw>
                        </a:effectLst>
                        <a:latin typeface="+mn-lt"/>
                        <a:cs typeface="Arial" panose="020B0604020202020204" pitchFamily="34" charset="0"/>
                      </a:endParaRPr>
                    </a:p>
                  </a:txBody>
                  <a:tcPr marL="102672" marR="102672" marT="51336" marB="51336" anchor="ctr"/>
                </a:tc>
                <a:tc>
                  <a:txBody>
                    <a:bodyPr/>
                    <a:lstStyle/>
                    <a:p>
                      <a:pPr algn="ctr"/>
                      <a:r>
                        <a:rPr lang="en-US" sz="2200">
                          <a:effectLst>
                            <a:outerShdw blurRad="38100" dist="38100" dir="2700000" algn="tl">
                              <a:srgbClr val="000000">
                                <a:alpha val="43137"/>
                              </a:srgbClr>
                            </a:outerShdw>
                          </a:effectLst>
                        </a:rPr>
                        <a:t>Total $ Amount </a:t>
                      </a:r>
                      <a:r>
                        <a:rPr lang="en-US" sz="2200" u="sng">
                          <a:effectLst>
                            <a:outerShdw blurRad="38100" dist="38100" dir="2700000" algn="tl">
                              <a:srgbClr val="000000">
                                <a:alpha val="43137"/>
                              </a:srgbClr>
                            </a:outerShdw>
                          </a:effectLst>
                        </a:rPr>
                        <a:t>Planned Gifts</a:t>
                      </a:r>
                      <a:endParaRPr lang="en-US" sz="2200" b="1" u="sng">
                        <a:effectLst>
                          <a:outerShdw blurRad="38100" dist="38100" dir="2700000" algn="tl">
                            <a:srgbClr val="000000">
                              <a:alpha val="43137"/>
                            </a:srgbClr>
                          </a:outerShdw>
                        </a:effectLst>
                        <a:latin typeface="+mn-lt"/>
                        <a:cs typeface="Arial" panose="020B0604020202020204" pitchFamily="34" charset="0"/>
                      </a:endParaRPr>
                    </a:p>
                  </a:txBody>
                  <a:tcPr marL="102672" marR="102672" marT="51336" marB="51336" anchor="ctr"/>
                </a:tc>
                <a:extLst>
                  <a:ext uri="{0D108BD9-81ED-4DB2-BD59-A6C34878D82A}">
                    <a16:rowId xmlns:a16="http://schemas.microsoft.com/office/drawing/2014/main" val="3883955578"/>
                  </a:ext>
                </a:extLst>
              </a:tr>
              <a:tr h="828224">
                <a:tc>
                  <a:txBody>
                    <a:bodyPr/>
                    <a:lstStyle/>
                    <a:p>
                      <a:r>
                        <a:rPr lang="en-US" sz="2200" dirty="0"/>
                        <a:t>Outright gifts of </a:t>
                      </a:r>
                    </a:p>
                    <a:p>
                      <a:r>
                        <a:rPr lang="en-US" sz="2200" dirty="0"/>
                        <a:t>$1 million+ </a:t>
                      </a:r>
                      <a:endParaRPr lang="en-US" sz="2200" b="1" dirty="0">
                        <a:latin typeface="+mn-lt"/>
                        <a:cs typeface="Arial" panose="020B0604020202020204" pitchFamily="34" charset="0"/>
                      </a:endParaRPr>
                    </a:p>
                  </a:txBody>
                  <a:tcPr marL="102672" marR="102672" marT="51336" marB="51336" anchor="ctr"/>
                </a:tc>
                <a:tc>
                  <a:txBody>
                    <a:bodyPr/>
                    <a:lstStyle/>
                    <a:p>
                      <a:pPr algn="ctr"/>
                      <a:r>
                        <a:rPr lang="en-US" sz="2200"/>
                        <a:t>4</a:t>
                      </a:r>
                      <a:endParaRPr lang="en-US" sz="2200" b="1">
                        <a:latin typeface="+mn-lt"/>
                        <a:cs typeface="Arial" panose="020B0604020202020204" pitchFamily="34" charset="0"/>
                      </a:endParaRPr>
                    </a:p>
                  </a:txBody>
                  <a:tcPr marL="102672" marR="102672" marT="51336" marB="51336" anchor="ctr"/>
                </a:tc>
                <a:tc>
                  <a:txBody>
                    <a:bodyPr/>
                    <a:lstStyle/>
                    <a:p>
                      <a:pPr algn="ctr"/>
                      <a:r>
                        <a:rPr lang="en-US" sz="2200"/>
                        <a:t>$8.9 mil</a:t>
                      </a:r>
                      <a:endParaRPr lang="en-US" sz="2200" b="1">
                        <a:latin typeface="+mn-lt"/>
                        <a:cs typeface="Arial" panose="020B0604020202020204" pitchFamily="34" charset="0"/>
                      </a:endParaRPr>
                    </a:p>
                  </a:txBody>
                  <a:tcPr marL="102672" marR="102672" marT="51336" marB="51336" anchor="ctr"/>
                </a:tc>
                <a:tc>
                  <a:txBody>
                    <a:bodyPr/>
                    <a:lstStyle/>
                    <a:p>
                      <a:pPr algn="ctr"/>
                      <a:r>
                        <a:rPr lang="en-US" sz="2200"/>
                        <a:t>$5.2 mil</a:t>
                      </a:r>
                      <a:endParaRPr lang="en-US" sz="2200" b="1">
                        <a:latin typeface="+mn-lt"/>
                        <a:cs typeface="Arial" panose="020B0604020202020204" pitchFamily="34" charset="0"/>
                      </a:endParaRPr>
                    </a:p>
                  </a:txBody>
                  <a:tcPr marL="102672" marR="102672" marT="51336" marB="51336" anchor="ctr"/>
                </a:tc>
                <a:extLst>
                  <a:ext uri="{0D108BD9-81ED-4DB2-BD59-A6C34878D82A}">
                    <a16:rowId xmlns:a16="http://schemas.microsoft.com/office/drawing/2014/main" val="149495817"/>
                  </a:ext>
                </a:extLst>
              </a:tr>
              <a:tr h="485983">
                <a:tc>
                  <a:txBody>
                    <a:bodyPr/>
                    <a:lstStyle/>
                    <a:p>
                      <a:r>
                        <a:rPr lang="en-US" sz="2200" baseline="0"/>
                        <a:t>$100k-$999k </a:t>
                      </a:r>
                      <a:endParaRPr lang="en-US" sz="2200" b="1">
                        <a:latin typeface="+mn-lt"/>
                        <a:cs typeface="Arial" panose="020B0604020202020204" pitchFamily="34" charset="0"/>
                      </a:endParaRPr>
                    </a:p>
                  </a:txBody>
                  <a:tcPr marL="102672" marR="102672" marT="51336" marB="51336" anchor="ctr"/>
                </a:tc>
                <a:tc>
                  <a:txBody>
                    <a:bodyPr/>
                    <a:lstStyle/>
                    <a:p>
                      <a:pPr algn="ctr"/>
                      <a:r>
                        <a:rPr lang="en-US" sz="2200"/>
                        <a:t>9</a:t>
                      </a:r>
                      <a:endParaRPr lang="en-US" sz="2200" b="1">
                        <a:latin typeface="+mn-lt"/>
                        <a:cs typeface="Arial" panose="020B0604020202020204" pitchFamily="34" charset="0"/>
                      </a:endParaRPr>
                    </a:p>
                  </a:txBody>
                  <a:tcPr marL="102672" marR="102672" marT="51336" marB="51336" anchor="ctr"/>
                </a:tc>
                <a:tc>
                  <a:txBody>
                    <a:bodyPr/>
                    <a:lstStyle/>
                    <a:p>
                      <a:pPr algn="ctr"/>
                      <a:r>
                        <a:rPr lang="en-US" sz="2200"/>
                        <a:t>$3.5 mil</a:t>
                      </a:r>
                      <a:endParaRPr lang="en-US" sz="2200" b="1">
                        <a:latin typeface="+mn-lt"/>
                        <a:cs typeface="Arial" panose="020B0604020202020204" pitchFamily="34" charset="0"/>
                      </a:endParaRPr>
                    </a:p>
                  </a:txBody>
                  <a:tcPr marL="102672" marR="102672" marT="51336" marB="51336" anchor="ctr"/>
                </a:tc>
                <a:tc>
                  <a:txBody>
                    <a:bodyPr/>
                    <a:lstStyle/>
                    <a:p>
                      <a:pPr algn="ctr"/>
                      <a:r>
                        <a:rPr lang="en-US" sz="2200"/>
                        <a:t>$7.6 mil*</a:t>
                      </a:r>
                      <a:endParaRPr lang="en-US" sz="2200" b="1">
                        <a:latin typeface="+mn-lt"/>
                        <a:cs typeface="Arial" panose="020B0604020202020204" pitchFamily="34" charset="0"/>
                      </a:endParaRPr>
                    </a:p>
                  </a:txBody>
                  <a:tcPr marL="102672" marR="102672" marT="51336" marB="51336" anchor="ctr"/>
                </a:tc>
                <a:extLst>
                  <a:ext uri="{0D108BD9-81ED-4DB2-BD59-A6C34878D82A}">
                    <a16:rowId xmlns:a16="http://schemas.microsoft.com/office/drawing/2014/main" val="104970745"/>
                  </a:ext>
                </a:extLst>
              </a:tr>
              <a:tr h="485983">
                <a:tc>
                  <a:txBody>
                    <a:bodyPr/>
                    <a:lstStyle/>
                    <a:p>
                      <a:r>
                        <a:rPr lang="en-US" sz="2200"/>
                        <a:t>$10k-$99k</a:t>
                      </a:r>
                      <a:r>
                        <a:rPr lang="en-US" sz="2200" baseline="0"/>
                        <a:t> </a:t>
                      </a:r>
                      <a:endParaRPr lang="en-US" sz="2200" b="1" baseline="0">
                        <a:latin typeface="+mn-lt"/>
                        <a:cs typeface="Arial" panose="020B0604020202020204" pitchFamily="34" charset="0"/>
                      </a:endParaRPr>
                    </a:p>
                  </a:txBody>
                  <a:tcPr marL="102672" marR="102672" marT="51336" marB="51336" anchor="ctr"/>
                </a:tc>
                <a:tc>
                  <a:txBody>
                    <a:bodyPr/>
                    <a:lstStyle/>
                    <a:p>
                      <a:pPr algn="ctr"/>
                      <a:r>
                        <a:rPr lang="en-US" sz="2200" baseline="0"/>
                        <a:t>18</a:t>
                      </a:r>
                      <a:endParaRPr lang="en-US" sz="2200" b="1" baseline="0">
                        <a:latin typeface="+mn-lt"/>
                        <a:cs typeface="Arial" panose="020B0604020202020204" pitchFamily="34" charset="0"/>
                      </a:endParaRPr>
                    </a:p>
                  </a:txBody>
                  <a:tcPr marL="102672" marR="102672" marT="51336" marB="51336" anchor="ctr"/>
                </a:tc>
                <a:tc>
                  <a:txBody>
                    <a:bodyPr/>
                    <a:lstStyle/>
                    <a:p>
                      <a:pPr algn="ctr"/>
                      <a:r>
                        <a:rPr lang="en-US" sz="2200"/>
                        <a:t>$518 k</a:t>
                      </a:r>
                      <a:endParaRPr lang="en-US" sz="2200" b="1">
                        <a:latin typeface="+mn-lt"/>
                        <a:cs typeface="Arial" panose="020B0604020202020204" pitchFamily="34" charset="0"/>
                      </a:endParaRPr>
                    </a:p>
                  </a:txBody>
                  <a:tcPr marL="102672" marR="102672" marT="51336" marB="51336" anchor="ctr"/>
                </a:tc>
                <a:tc>
                  <a:txBody>
                    <a:bodyPr/>
                    <a:lstStyle/>
                    <a:p>
                      <a:pPr algn="ctr"/>
                      <a:r>
                        <a:rPr lang="en-US" sz="2200"/>
                        <a:t>$2.9 mil</a:t>
                      </a:r>
                      <a:endParaRPr lang="en-US" sz="2200" b="1">
                        <a:latin typeface="+mn-lt"/>
                        <a:cs typeface="Arial" panose="020B0604020202020204" pitchFamily="34" charset="0"/>
                      </a:endParaRPr>
                    </a:p>
                  </a:txBody>
                  <a:tcPr marL="102672" marR="102672" marT="51336" marB="51336" anchor="ctr"/>
                </a:tc>
                <a:extLst>
                  <a:ext uri="{0D108BD9-81ED-4DB2-BD59-A6C34878D82A}">
                    <a16:rowId xmlns:a16="http://schemas.microsoft.com/office/drawing/2014/main" val="4197963611"/>
                  </a:ext>
                </a:extLst>
              </a:tr>
              <a:tr h="485983">
                <a:tc>
                  <a:txBody>
                    <a:bodyPr/>
                    <a:lstStyle/>
                    <a:p>
                      <a:r>
                        <a:rPr lang="en-US" sz="2200"/>
                        <a:t>&lt; $10k</a:t>
                      </a:r>
                      <a:endParaRPr lang="en-US" sz="2200" b="1">
                        <a:latin typeface="+mn-lt"/>
                        <a:cs typeface="Arial" panose="020B0604020202020204" pitchFamily="34" charset="0"/>
                      </a:endParaRPr>
                    </a:p>
                  </a:txBody>
                  <a:tcPr marL="102672" marR="102672" marT="51336" marB="51336" anchor="ctr"/>
                </a:tc>
                <a:tc>
                  <a:txBody>
                    <a:bodyPr/>
                    <a:lstStyle/>
                    <a:p>
                      <a:pPr algn="ctr"/>
                      <a:r>
                        <a:rPr lang="en-US" sz="2200" dirty="0"/>
                        <a:t>267**</a:t>
                      </a:r>
                      <a:endParaRPr lang="en-US" sz="2200" b="1" dirty="0">
                        <a:latin typeface="+mn-lt"/>
                        <a:cs typeface="Arial" panose="020B0604020202020204" pitchFamily="34" charset="0"/>
                      </a:endParaRPr>
                    </a:p>
                  </a:txBody>
                  <a:tcPr marL="102672" marR="102672" marT="51336" marB="51336" anchor="ctr"/>
                </a:tc>
                <a:tc>
                  <a:txBody>
                    <a:bodyPr/>
                    <a:lstStyle/>
                    <a:p>
                      <a:pPr algn="ctr"/>
                      <a:r>
                        <a:rPr lang="en-US" sz="2200"/>
                        <a:t>$269 k</a:t>
                      </a:r>
                      <a:endParaRPr lang="en-US" sz="2200" b="1">
                        <a:latin typeface="+mn-lt"/>
                        <a:cs typeface="Arial" panose="020B0604020202020204" pitchFamily="34" charset="0"/>
                      </a:endParaRPr>
                    </a:p>
                  </a:txBody>
                  <a:tcPr marL="102672" marR="102672" marT="51336" marB="51336" anchor="ctr"/>
                </a:tc>
                <a:tc>
                  <a:txBody>
                    <a:bodyPr/>
                    <a:lstStyle/>
                    <a:p>
                      <a:pPr algn="ctr"/>
                      <a:r>
                        <a:rPr lang="en-US" sz="2200" dirty="0"/>
                        <a:t>$36.3 mil</a:t>
                      </a:r>
                      <a:endParaRPr lang="en-US" sz="2200" b="1" dirty="0">
                        <a:latin typeface="+mn-lt"/>
                        <a:cs typeface="Arial" panose="020B0604020202020204" pitchFamily="34" charset="0"/>
                      </a:endParaRPr>
                    </a:p>
                  </a:txBody>
                  <a:tcPr marL="102672" marR="102672" marT="51336" marB="51336" anchor="ctr"/>
                </a:tc>
                <a:extLst>
                  <a:ext uri="{0D108BD9-81ED-4DB2-BD59-A6C34878D82A}">
                    <a16:rowId xmlns:a16="http://schemas.microsoft.com/office/drawing/2014/main" val="3698549778"/>
                  </a:ext>
                </a:extLst>
              </a:tr>
            </a:tbl>
          </a:graphicData>
        </a:graphic>
      </p:graphicFrame>
      <p:sp>
        <p:nvSpPr>
          <p:cNvPr id="6" name="TextBox 5">
            <a:extLst>
              <a:ext uri="{FF2B5EF4-FFF2-40B4-BE49-F238E27FC236}">
                <a16:creationId xmlns:a16="http://schemas.microsoft.com/office/drawing/2014/main" id="{6E2D59B2-4B87-46BE-AFF4-840CE8C5E50B}"/>
              </a:ext>
            </a:extLst>
          </p:cNvPr>
          <p:cNvSpPr txBox="1"/>
          <p:nvPr/>
        </p:nvSpPr>
        <p:spPr>
          <a:xfrm>
            <a:off x="677334" y="5226197"/>
            <a:ext cx="9661133" cy="523220"/>
          </a:xfrm>
          <a:prstGeom prst="rect">
            <a:avLst/>
          </a:prstGeom>
          <a:noFill/>
        </p:spPr>
        <p:txBody>
          <a:bodyPr wrap="square" rtlCol="0">
            <a:spAutoFit/>
          </a:bodyPr>
          <a:lstStyle/>
          <a:p>
            <a:r>
              <a:rPr lang="en-US" sz="1200" i="1">
                <a:latin typeface="Arial" panose="020B0604020202020204" pitchFamily="34" charset="0"/>
                <a:cs typeface="Arial" panose="020B0604020202020204" pitchFamily="34" charset="0"/>
              </a:rPr>
              <a:t>* </a:t>
            </a:r>
            <a:r>
              <a:rPr lang="en-US" sz="1400" i="1">
                <a:latin typeface="Arial" panose="020B0604020202020204" pitchFamily="34" charset="0"/>
                <a:cs typeface="Arial" panose="020B0604020202020204" pitchFamily="34" charset="0"/>
              </a:rPr>
              <a:t>There is one PG for $5 mil in this section.</a:t>
            </a:r>
          </a:p>
          <a:p>
            <a:r>
              <a:rPr lang="en-US" sz="1400" i="1">
                <a:latin typeface="Arial" panose="020B0604020202020204" pitchFamily="34" charset="0"/>
                <a:cs typeface="Arial" panose="020B0604020202020204" pitchFamily="34" charset="0"/>
              </a:rPr>
              <a:t>** Of these people, 8 have made PG of $1 million+ to NPF. Their total lifetime giving is $12,225… combined.</a:t>
            </a:r>
            <a:endParaRPr lang="en-US" sz="1400" i="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4DC4B6AA-1853-4F92-9726-635F04BCE24F}"/>
              </a:ext>
            </a:extLst>
          </p:cNvPr>
          <p:cNvSpPr/>
          <p:nvPr/>
        </p:nvSpPr>
        <p:spPr>
          <a:xfrm>
            <a:off x="588207" y="4702977"/>
            <a:ext cx="8803219" cy="52322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43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BCAEEEBD-779B-4609-A737-4BEFD64744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6" name="Straight Connector 55">
              <a:extLst>
                <a:ext uri="{FF2B5EF4-FFF2-40B4-BE49-F238E27FC236}">
                  <a16:creationId xmlns:a16="http://schemas.microsoft.com/office/drawing/2014/main" id="{9F865128-9162-4A93-BA38-3EDA100D0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7FAD7EB-2975-48FE-9C11-06D44B0DB0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8F958341-3D13-40CF-B851-BBFE57BD4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5">
              <a:extLst>
                <a:ext uri="{FF2B5EF4-FFF2-40B4-BE49-F238E27FC236}">
                  <a16:creationId xmlns:a16="http://schemas.microsoft.com/office/drawing/2014/main" id="{E52E91BF-6028-4758-83D2-479E08BC6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BB6FFE21-EADD-48B3-B3A3-7D6CEBD0A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7">
              <a:extLst>
                <a:ext uri="{FF2B5EF4-FFF2-40B4-BE49-F238E27FC236}">
                  <a16:creationId xmlns:a16="http://schemas.microsoft.com/office/drawing/2014/main" id="{1DC66C91-0E5F-44BB-A970-EBE30BD37F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8">
              <a:extLst>
                <a:ext uri="{FF2B5EF4-FFF2-40B4-BE49-F238E27FC236}">
                  <a16:creationId xmlns:a16="http://schemas.microsoft.com/office/drawing/2014/main" id="{B94AAD67-2A87-45F4-89D1-050773C99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9">
              <a:extLst>
                <a:ext uri="{FF2B5EF4-FFF2-40B4-BE49-F238E27FC236}">
                  <a16:creationId xmlns:a16="http://schemas.microsoft.com/office/drawing/2014/main" id="{7051A6E4-D760-437F-8BB3-F99D4A20F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2A6C2BC1-D612-48ED-923C-0F0024DB0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3EC7FFC4-633F-4F2A-AB36-3D953B16B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9CDE5AB0-29A3-4300-9846-C603CDCEFDF0}"/>
              </a:ext>
            </a:extLst>
          </p:cNvPr>
          <p:cNvSpPr txBox="1"/>
          <p:nvPr/>
        </p:nvSpPr>
        <p:spPr>
          <a:xfrm>
            <a:off x="4056463" y="609600"/>
            <a:ext cx="5217538" cy="1320800"/>
          </a:xfrm>
          <a:prstGeom prst="rect">
            <a:avLst/>
          </a:prstGeom>
        </p:spPr>
        <p:txBody>
          <a:bodyPr vert="horz" lIns="91440" tIns="45720" rIns="91440" bIns="45720" rtlCol="0" anchor="t">
            <a:normAutofit/>
          </a:bodyPr>
          <a:lstStyle/>
          <a:p>
            <a:pPr>
              <a:spcBef>
                <a:spcPct val="0"/>
              </a:spcBef>
              <a:spcAft>
                <a:spcPts val="600"/>
              </a:spcAft>
            </a:pPr>
            <a:r>
              <a:rPr lang="en-US" sz="4400" b="1" dirty="0">
                <a:solidFill>
                  <a:schemeClr val="accent1"/>
                </a:solidFill>
                <a:effectLst>
                  <a:outerShdw blurRad="38100" dist="38100" dir="2700000" algn="tl">
                    <a:srgbClr val="000000">
                      <a:alpha val="43137"/>
                    </a:srgbClr>
                  </a:outerShdw>
                </a:effectLst>
                <a:latin typeface="+mj-lt"/>
                <a:ea typeface="+mj-ea"/>
                <a:cs typeface="+mj-cs"/>
              </a:rPr>
              <a:t>Presenters</a:t>
            </a:r>
          </a:p>
        </p:txBody>
      </p:sp>
      <p:pic>
        <p:nvPicPr>
          <p:cNvPr id="12" name="Picture 11" descr="A person smiling for the camera&#10;&#10;Description automatically generated">
            <a:extLst>
              <a:ext uri="{FF2B5EF4-FFF2-40B4-BE49-F238E27FC236}">
                <a16:creationId xmlns:a16="http://schemas.microsoft.com/office/drawing/2014/main" id="{BB907D39-AF83-46DF-8AA0-719FC413B2F7}"/>
              </a:ext>
            </a:extLst>
          </p:cNvPr>
          <p:cNvPicPr>
            <a:picLocks noChangeAspect="1"/>
          </p:cNvPicPr>
          <p:nvPr/>
        </p:nvPicPr>
        <p:blipFill rotWithShape="1">
          <a:blip r:embed="rId3"/>
          <a:srcRect t="10261" r="4" b="34514"/>
          <a:stretch/>
        </p:blipFill>
        <p:spPr>
          <a:xfrm>
            <a:off x="677334" y="609600"/>
            <a:ext cx="3144597" cy="2601747"/>
          </a:xfrm>
          <a:prstGeom prst="rect">
            <a:avLst/>
          </a:prstGeom>
        </p:spPr>
      </p:pic>
      <p:sp>
        <p:nvSpPr>
          <p:cNvPr id="67" name="Isosceles Triangle 8">
            <a:extLst>
              <a:ext uri="{FF2B5EF4-FFF2-40B4-BE49-F238E27FC236}">
                <a16:creationId xmlns:a16="http://schemas.microsoft.com/office/drawing/2014/main" id="{8B4C3E9C-D9F6-4DE9-A1CE-0FD8AD783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p:cNvSpPr txBox="1"/>
          <p:nvPr/>
        </p:nvSpPr>
        <p:spPr>
          <a:xfrm>
            <a:off x="4062394" y="1699708"/>
            <a:ext cx="5735781" cy="4341655"/>
          </a:xfrm>
          <a:prstGeom prst="rect">
            <a:avLst/>
          </a:prstGeom>
        </p:spPr>
        <p:txBody>
          <a:bodyPr vert="horz" lIns="91440" tIns="45720" rIns="91440" bIns="45720" rtlCol="0">
            <a:normAutofit/>
          </a:bodyPr>
          <a:lstStyle/>
          <a:p>
            <a:pPr>
              <a:spcBef>
                <a:spcPts val="1000"/>
              </a:spcBef>
              <a:buClr>
                <a:schemeClr val="accent1"/>
              </a:buClr>
              <a:buSzPct val="80000"/>
            </a:pPr>
            <a:r>
              <a:rPr lang="en-US" sz="2400" b="1" dirty="0">
                <a:solidFill>
                  <a:schemeClr val="tx1">
                    <a:lumMod val="75000"/>
                    <a:lumOff val="25000"/>
                  </a:schemeClr>
                </a:solidFill>
              </a:rPr>
              <a:t>Nicole Engdahl</a:t>
            </a:r>
          </a:p>
          <a:p>
            <a:pPr>
              <a:spcBef>
                <a:spcPts val="1000"/>
              </a:spcBef>
              <a:buClr>
                <a:schemeClr val="accent1"/>
              </a:buClr>
              <a:buSzPct val="80000"/>
              <a:buFont typeface="Wingdings 3" charset="2"/>
              <a:buChar char=""/>
            </a:pPr>
            <a:r>
              <a:rPr lang="en-US" sz="2000" dirty="0">
                <a:solidFill>
                  <a:schemeClr val="tx1">
                    <a:lumMod val="75000"/>
                    <a:lumOff val="25000"/>
                  </a:schemeClr>
                </a:solidFill>
              </a:rPr>
              <a:t>Vice President, Planned and Annual Giving</a:t>
            </a:r>
          </a:p>
          <a:p>
            <a:pPr>
              <a:spcBef>
                <a:spcPts val="1000"/>
              </a:spcBef>
              <a:buClr>
                <a:schemeClr val="accent1"/>
              </a:buClr>
              <a:buSzPct val="80000"/>
              <a:buFont typeface="Wingdings 3" charset="2"/>
              <a:buChar char=""/>
            </a:pPr>
            <a:r>
              <a:rPr lang="en-US" sz="2000" dirty="0">
                <a:solidFill>
                  <a:schemeClr val="tx1">
                    <a:lumMod val="75000"/>
                    <a:lumOff val="25000"/>
                  </a:schemeClr>
                </a:solidFill>
              </a:rPr>
              <a:t>National Park Foundation</a:t>
            </a:r>
          </a:p>
          <a:p>
            <a:pPr>
              <a:spcBef>
                <a:spcPts val="1000"/>
              </a:spcBef>
              <a:buClr>
                <a:schemeClr val="accent1"/>
              </a:buClr>
              <a:buSzPct val="80000"/>
              <a:buFont typeface="Wingdings 3" charset="2"/>
              <a:buChar char=""/>
            </a:pPr>
            <a:endParaRPr lang="en-US" sz="2400" dirty="0">
              <a:solidFill>
                <a:schemeClr val="tx1">
                  <a:lumMod val="75000"/>
                  <a:lumOff val="25000"/>
                </a:schemeClr>
              </a:solidFill>
            </a:endParaRPr>
          </a:p>
          <a:p>
            <a:pPr>
              <a:spcBef>
                <a:spcPts val="1000"/>
              </a:spcBef>
              <a:buClr>
                <a:schemeClr val="accent1"/>
              </a:buClr>
              <a:buSzPct val="80000"/>
              <a:buFont typeface="Wingdings 3" charset="2"/>
              <a:buChar char=""/>
            </a:pPr>
            <a:endParaRPr lang="en-US" sz="2400" dirty="0">
              <a:solidFill>
                <a:schemeClr val="tx1">
                  <a:lumMod val="75000"/>
                  <a:lumOff val="25000"/>
                </a:schemeClr>
              </a:solidFill>
            </a:endParaRPr>
          </a:p>
          <a:p>
            <a:pPr>
              <a:spcBef>
                <a:spcPts val="1000"/>
              </a:spcBef>
              <a:buClr>
                <a:schemeClr val="accent1"/>
              </a:buClr>
              <a:buSzPct val="80000"/>
            </a:pPr>
            <a:r>
              <a:rPr lang="en-US" sz="2400" b="1" dirty="0">
                <a:solidFill>
                  <a:schemeClr val="tx1">
                    <a:lumMod val="75000"/>
                    <a:lumOff val="25000"/>
                  </a:schemeClr>
                </a:solidFill>
              </a:rPr>
              <a:t>Meg Roberts</a:t>
            </a:r>
          </a:p>
          <a:p>
            <a:pPr>
              <a:spcBef>
                <a:spcPts val="1000"/>
              </a:spcBef>
              <a:buClr>
                <a:schemeClr val="accent1"/>
              </a:buClr>
              <a:buSzPct val="80000"/>
              <a:buFont typeface="Wingdings 3" charset="2"/>
              <a:buChar char=""/>
            </a:pPr>
            <a:r>
              <a:rPr lang="en-US" sz="2000" dirty="0">
                <a:solidFill>
                  <a:schemeClr val="tx1">
                    <a:lumMod val="75000"/>
                    <a:lumOff val="25000"/>
                  </a:schemeClr>
                </a:solidFill>
              </a:rPr>
              <a:t>Vice President, Gift Planning</a:t>
            </a:r>
          </a:p>
          <a:p>
            <a:pPr>
              <a:spcBef>
                <a:spcPts val="1000"/>
              </a:spcBef>
              <a:buClr>
                <a:schemeClr val="accent1"/>
              </a:buClr>
              <a:buSzPct val="80000"/>
              <a:buFont typeface="Wingdings 3" charset="2"/>
              <a:buChar char=""/>
            </a:pPr>
            <a:r>
              <a:rPr lang="en-US" sz="2000" dirty="0">
                <a:solidFill>
                  <a:schemeClr val="tx1">
                    <a:lumMod val="75000"/>
                    <a:lumOff val="25000"/>
                  </a:schemeClr>
                </a:solidFill>
              </a:rPr>
              <a:t>Impact Communications</a:t>
            </a:r>
          </a:p>
          <a:p>
            <a:pPr>
              <a:spcBef>
                <a:spcPts val="1000"/>
              </a:spcBef>
              <a:buClr>
                <a:schemeClr val="accent1"/>
              </a:buClr>
              <a:buSzPct val="80000"/>
              <a:buFont typeface="Wingdings 3" charset="2"/>
              <a:buChar char=""/>
            </a:pPr>
            <a:endParaRPr lang="en-US" sz="2400" dirty="0">
              <a:solidFill>
                <a:schemeClr val="tx1">
                  <a:lumMod val="75000"/>
                  <a:lumOff val="25000"/>
                </a:schemeClr>
              </a:solidFill>
            </a:endParaRPr>
          </a:p>
          <a:p>
            <a:pPr>
              <a:spcBef>
                <a:spcPts val="1000"/>
              </a:spcBef>
              <a:buClr>
                <a:schemeClr val="accent1"/>
              </a:buClr>
              <a:buSzPct val="80000"/>
              <a:buFont typeface="Wingdings 3" charset="2"/>
              <a:buChar char=""/>
            </a:pPr>
            <a:endParaRPr lang="en-US" sz="2400" dirty="0">
              <a:solidFill>
                <a:schemeClr val="tx1">
                  <a:lumMod val="75000"/>
                  <a:lumOff val="25000"/>
                </a:schemeClr>
              </a:solidFill>
            </a:endParaRPr>
          </a:p>
          <a:p>
            <a:pPr>
              <a:spcBef>
                <a:spcPts val="1000"/>
              </a:spcBef>
              <a:buClr>
                <a:schemeClr val="accent1"/>
              </a:buClr>
              <a:buSzPct val="80000"/>
              <a:buFont typeface="Wingdings 3" charset="2"/>
              <a:buChar char=""/>
            </a:pPr>
            <a:endParaRPr lang="en-US" sz="2400" dirty="0">
              <a:solidFill>
                <a:schemeClr val="tx1">
                  <a:lumMod val="75000"/>
                  <a:lumOff val="25000"/>
                </a:schemeClr>
              </a:solidFill>
            </a:endParaRPr>
          </a:p>
          <a:p>
            <a:pPr>
              <a:spcBef>
                <a:spcPts val="1000"/>
              </a:spcBef>
              <a:buClr>
                <a:schemeClr val="accent1"/>
              </a:buClr>
              <a:buSzPct val="80000"/>
              <a:buFont typeface="Wingdings 3" charset="2"/>
              <a:buChar char=""/>
            </a:pPr>
            <a:endParaRPr lang="en-US" sz="2400" dirty="0">
              <a:solidFill>
                <a:schemeClr val="tx1">
                  <a:lumMod val="75000"/>
                  <a:lumOff val="25000"/>
                </a:schemeClr>
              </a:solidFill>
            </a:endParaRPr>
          </a:p>
          <a:p>
            <a:pPr>
              <a:spcBef>
                <a:spcPts val="1000"/>
              </a:spcBef>
              <a:buClr>
                <a:schemeClr val="accent1"/>
              </a:buClr>
              <a:buSzPct val="80000"/>
              <a:buFont typeface="Wingdings 3" charset="2"/>
              <a:buChar char=""/>
            </a:pPr>
            <a:endParaRPr lang="en-US" sz="2400" dirty="0">
              <a:solidFill>
                <a:schemeClr val="tx1">
                  <a:lumMod val="75000"/>
                  <a:lumOff val="25000"/>
                </a:schemeClr>
              </a:solidFill>
            </a:endParaRPr>
          </a:p>
        </p:txBody>
      </p:sp>
      <p:sp>
        <p:nvSpPr>
          <p:cNvPr id="69" name="Rectangle 68">
            <a:extLst>
              <a:ext uri="{FF2B5EF4-FFF2-40B4-BE49-F238E27FC236}">
                <a16:creationId xmlns:a16="http://schemas.microsoft.com/office/drawing/2014/main" id="{7218418D-24E2-4892-810C-B0157DFDD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26230" y="5618029"/>
            <a:ext cx="618066" cy="228600"/>
          </a:xfrm>
          <a:prstGeom prst="rect">
            <a:avLst/>
          </a:prstGeom>
          <a:solidFill>
            <a:srgbClr val="EA2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MRoberts.jpeg"/>
          <p:cNvPicPr>
            <a:picLocks/>
          </p:cNvPicPr>
          <p:nvPr/>
        </p:nvPicPr>
        <p:blipFill rotWithShape="1">
          <a:blip r:embed="rId4">
            <a:extLst>
              <a:ext uri="{28A0092B-C50C-407E-A947-70E740481C1C}">
                <a14:useLocalDpi xmlns:a14="http://schemas.microsoft.com/office/drawing/2010/main" val="0"/>
              </a:ext>
            </a:extLst>
          </a:blip>
          <a:srcRect t="9380" r="3" b="19882"/>
          <a:stretch/>
        </p:blipFill>
        <p:spPr>
          <a:xfrm>
            <a:off x="677334" y="3439947"/>
            <a:ext cx="3144597" cy="2601746"/>
          </a:xfrm>
          <a:prstGeom prst="rect">
            <a:avLst/>
          </a:prstGeom>
        </p:spPr>
      </p:pic>
      <p:sp>
        <p:nvSpPr>
          <p:cNvPr id="8" name="Slide Number Placeholder 7">
            <a:extLst>
              <a:ext uri="{FF2B5EF4-FFF2-40B4-BE49-F238E27FC236}">
                <a16:creationId xmlns:a16="http://schemas.microsoft.com/office/drawing/2014/main" id="{287B2B75-3D32-4D7B-8627-1AB0A5183993}"/>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20317813-932A-434D-AE76-14927A20856D}" type="slidenum">
              <a:rPr lang="en-US" smtClean="0"/>
              <a:pPr defTabSz="914400">
                <a:spcAft>
                  <a:spcPts val="600"/>
                </a:spcAft>
              </a:pPr>
              <a:t>2</a:t>
            </a:fld>
            <a:endParaRPr lang="en-US"/>
          </a:p>
        </p:txBody>
      </p:sp>
    </p:spTree>
    <p:extLst>
      <p:ext uri="{BB962C8B-B14F-4D97-AF65-F5344CB8AC3E}">
        <p14:creationId xmlns:p14="http://schemas.microsoft.com/office/powerpoint/2010/main" val="61051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3D226564-EFCD-4D87-995C-E889003DA13F}"/>
              </a:ext>
            </a:extLst>
          </p:cNvPr>
          <p:cNvSpPr>
            <a:spLocks noGrp="1"/>
          </p:cNvSpPr>
          <p:nvPr>
            <p:ph type="sldNum" sz="quarter" idx="12"/>
          </p:nvPr>
        </p:nvSpPr>
        <p:spPr>
          <a:xfrm>
            <a:off x="11072194" y="6150524"/>
            <a:ext cx="683339" cy="365125"/>
          </a:xfrm>
        </p:spPr>
        <p:txBody>
          <a:bodyPr>
            <a:normAutofit/>
          </a:bodyPr>
          <a:lstStyle/>
          <a:p>
            <a:pPr>
              <a:spcAft>
                <a:spcPts val="600"/>
              </a:spcAft>
            </a:pPr>
            <a:fld id="{20317813-932A-434D-AE76-14927A20856D}" type="slidenum">
              <a:rPr lang="en-US" smtClean="0"/>
              <a:pPr>
                <a:spcAft>
                  <a:spcPts val="600"/>
                </a:spcAft>
              </a:pPr>
              <a:t>20</a:t>
            </a:fld>
            <a:endParaRPr lang="en-US" dirty="0"/>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93406FAC-7A13-47EC-A496-56CAC9773F06}"/>
              </a:ext>
            </a:extLst>
          </p:cNvPr>
          <p:cNvSpPr>
            <a:spLocks noGrp="1"/>
          </p:cNvSpPr>
          <p:nvPr>
            <p:ph type="title"/>
          </p:nvPr>
        </p:nvSpPr>
        <p:spPr>
          <a:xfrm>
            <a:off x="1333502" y="609600"/>
            <a:ext cx="8596668" cy="746932"/>
          </a:xfrm>
        </p:spPr>
        <p:txBody>
          <a:bodyPr>
            <a:noAutofit/>
          </a:bodyPr>
          <a:lstStyle/>
          <a:p>
            <a:r>
              <a:rPr lang="en-US" sz="4400" b="1" dirty="0">
                <a:effectLst>
                  <a:outerShdw blurRad="38100" dist="38100" dir="2700000" algn="tl">
                    <a:srgbClr val="000000">
                      <a:alpha val="43137"/>
                    </a:srgbClr>
                  </a:outerShdw>
                </a:effectLst>
              </a:rPr>
              <a:t>MG/PG Correlation</a:t>
            </a:r>
          </a:p>
        </p:txBody>
      </p:sp>
      <p:graphicFrame>
        <p:nvGraphicFramePr>
          <p:cNvPr id="10" name="Content Placeholder 5">
            <a:extLst>
              <a:ext uri="{FF2B5EF4-FFF2-40B4-BE49-F238E27FC236}">
                <a16:creationId xmlns:a16="http://schemas.microsoft.com/office/drawing/2014/main" id="{3817FBC4-AB6E-467B-8040-E2D319E3FB5C}"/>
              </a:ext>
            </a:extLst>
          </p:cNvPr>
          <p:cNvGraphicFramePr>
            <a:graphicFrameLocks noGrp="1"/>
          </p:cNvGraphicFramePr>
          <p:nvPr>
            <p:ph idx="1"/>
            <p:extLst>
              <p:ext uri="{D42A27DB-BD31-4B8C-83A1-F6EECF244321}">
                <p14:modId xmlns:p14="http://schemas.microsoft.com/office/powerpoint/2010/main" val="3713598531"/>
              </p:ext>
            </p:extLst>
          </p:nvPr>
        </p:nvGraphicFramePr>
        <p:xfrm>
          <a:off x="1333500" y="1570616"/>
          <a:ext cx="10080364" cy="447140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41058F8D-1F5D-4592-BAD1-6354E7D7753E}"/>
              </a:ext>
            </a:extLst>
          </p:cNvPr>
          <p:cNvSpPr txBox="1"/>
          <p:nvPr/>
        </p:nvSpPr>
        <p:spPr>
          <a:xfrm>
            <a:off x="2345167" y="5435600"/>
            <a:ext cx="1461923" cy="400110"/>
          </a:xfrm>
          <a:prstGeom prst="rect">
            <a:avLst/>
          </a:prstGeom>
          <a:noFill/>
        </p:spPr>
        <p:txBody>
          <a:bodyPr wrap="square" rtlCol="0">
            <a:spAutoFit/>
          </a:bodyPr>
          <a:lstStyle/>
          <a:p>
            <a:r>
              <a:rPr lang="en-US" sz="2000" dirty="0"/>
              <a:t>&lt;$10k</a:t>
            </a:r>
          </a:p>
        </p:txBody>
      </p:sp>
      <p:sp>
        <p:nvSpPr>
          <p:cNvPr id="14" name="TextBox 13">
            <a:extLst>
              <a:ext uri="{FF2B5EF4-FFF2-40B4-BE49-F238E27FC236}">
                <a16:creationId xmlns:a16="http://schemas.microsoft.com/office/drawing/2014/main" id="{F5598AFA-466D-4D12-8336-8D07BB66AC4C}"/>
              </a:ext>
            </a:extLst>
          </p:cNvPr>
          <p:cNvSpPr txBox="1"/>
          <p:nvPr/>
        </p:nvSpPr>
        <p:spPr>
          <a:xfrm>
            <a:off x="4737627" y="5435600"/>
            <a:ext cx="1636055" cy="400110"/>
          </a:xfrm>
          <a:prstGeom prst="rect">
            <a:avLst/>
          </a:prstGeom>
          <a:noFill/>
        </p:spPr>
        <p:txBody>
          <a:bodyPr wrap="square" rtlCol="0">
            <a:spAutoFit/>
          </a:bodyPr>
          <a:lstStyle/>
          <a:p>
            <a:r>
              <a:rPr lang="en-US" sz="2000" dirty="0"/>
              <a:t>$10k-$99k</a:t>
            </a:r>
          </a:p>
        </p:txBody>
      </p:sp>
      <p:sp>
        <p:nvSpPr>
          <p:cNvPr id="15" name="TextBox 14">
            <a:extLst>
              <a:ext uri="{FF2B5EF4-FFF2-40B4-BE49-F238E27FC236}">
                <a16:creationId xmlns:a16="http://schemas.microsoft.com/office/drawing/2014/main" id="{E2A7B004-0862-4159-B3D5-BDC293A8C43D}"/>
              </a:ext>
            </a:extLst>
          </p:cNvPr>
          <p:cNvSpPr txBox="1"/>
          <p:nvPr/>
        </p:nvSpPr>
        <p:spPr>
          <a:xfrm>
            <a:off x="7627189" y="5427831"/>
            <a:ext cx="1636055" cy="400110"/>
          </a:xfrm>
          <a:prstGeom prst="rect">
            <a:avLst/>
          </a:prstGeom>
          <a:noFill/>
        </p:spPr>
        <p:txBody>
          <a:bodyPr wrap="square" rtlCol="0">
            <a:spAutoFit/>
          </a:bodyPr>
          <a:lstStyle/>
          <a:p>
            <a:r>
              <a:rPr lang="en-US" sz="2000" dirty="0"/>
              <a:t>$100k-$999k</a:t>
            </a:r>
          </a:p>
        </p:txBody>
      </p:sp>
      <p:sp>
        <p:nvSpPr>
          <p:cNvPr id="16" name="TextBox 15">
            <a:extLst>
              <a:ext uri="{FF2B5EF4-FFF2-40B4-BE49-F238E27FC236}">
                <a16:creationId xmlns:a16="http://schemas.microsoft.com/office/drawing/2014/main" id="{8772ABD8-2BC5-4A3E-B721-567DB66B5929}"/>
              </a:ext>
            </a:extLst>
          </p:cNvPr>
          <p:cNvSpPr txBox="1"/>
          <p:nvPr/>
        </p:nvSpPr>
        <p:spPr>
          <a:xfrm>
            <a:off x="10456882" y="5466099"/>
            <a:ext cx="956982" cy="400110"/>
          </a:xfrm>
          <a:prstGeom prst="rect">
            <a:avLst/>
          </a:prstGeom>
          <a:noFill/>
        </p:spPr>
        <p:txBody>
          <a:bodyPr wrap="square" rtlCol="0">
            <a:spAutoFit/>
          </a:bodyPr>
          <a:lstStyle/>
          <a:p>
            <a:r>
              <a:rPr lang="en-US" sz="2000" dirty="0"/>
              <a:t>$1 mil</a:t>
            </a:r>
          </a:p>
        </p:txBody>
      </p:sp>
      <p:sp>
        <p:nvSpPr>
          <p:cNvPr id="17" name="Rectangle 16">
            <a:extLst>
              <a:ext uri="{FF2B5EF4-FFF2-40B4-BE49-F238E27FC236}">
                <a16:creationId xmlns:a16="http://schemas.microsoft.com/office/drawing/2014/main" id="{35659B81-3CB7-4C6E-BA66-77FDFE130331}"/>
              </a:ext>
            </a:extLst>
          </p:cNvPr>
          <p:cNvSpPr/>
          <p:nvPr/>
        </p:nvSpPr>
        <p:spPr>
          <a:xfrm>
            <a:off x="3520416" y="6079630"/>
            <a:ext cx="5706532" cy="400110"/>
          </a:xfrm>
          <a:prstGeom prst="rect">
            <a:avLst/>
          </a:prstGeom>
        </p:spPr>
        <p:txBody>
          <a:bodyPr wrap="square">
            <a:spAutoFit/>
          </a:bodyPr>
          <a:lstStyle/>
          <a:p>
            <a:pPr algn="ctr">
              <a:defRPr sz="2000" b="0" i="0" u="none" strike="noStrike" kern="1200" cap="all" baseline="0">
                <a:solidFill>
                  <a:prstClr val="black"/>
                </a:solidFill>
                <a:latin typeface="+mn-lt"/>
                <a:ea typeface="+mn-ea"/>
                <a:cs typeface="+mn-cs"/>
              </a:defRPr>
            </a:pPr>
            <a:r>
              <a:rPr lang="en-US" dirty="0"/>
              <a:t>Legacy Society Members</a:t>
            </a:r>
          </a:p>
        </p:txBody>
      </p:sp>
      <p:sp>
        <p:nvSpPr>
          <p:cNvPr id="18" name="Rectangle 17">
            <a:extLst>
              <a:ext uri="{FF2B5EF4-FFF2-40B4-BE49-F238E27FC236}">
                <a16:creationId xmlns:a16="http://schemas.microsoft.com/office/drawing/2014/main" id="{1F57BC05-89DE-48AE-B8D0-20486D8CBE6C}"/>
              </a:ext>
            </a:extLst>
          </p:cNvPr>
          <p:cNvSpPr/>
          <p:nvPr/>
        </p:nvSpPr>
        <p:spPr>
          <a:xfrm rot="16200000">
            <a:off x="-296423" y="3524650"/>
            <a:ext cx="2808461" cy="400110"/>
          </a:xfrm>
          <a:prstGeom prst="rect">
            <a:avLst/>
          </a:prstGeom>
        </p:spPr>
        <p:txBody>
          <a:bodyPr wrap="none">
            <a:spAutoFit/>
          </a:bodyPr>
          <a:lstStyle/>
          <a:p>
            <a:pPr algn="ctr">
              <a:defRPr sz="2000" b="0" i="0" u="none" strike="noStrike" kern="1200" cap="all" baseline="0">
                <a:solidFill>
                  <a:prstClr val="black"/>
                </a:solidFill>
                <a:latin typeface="+mn-lt"/>
                <a:ea typeface="+mn-ea"/>
                <a:cs typeface="+mn-cs"/>
              </a:defRPr>
            </a:pPr>
            <a:r>
              <a:rPr lang="en-US" dirty="0"/>
              <a:t>Gift Value (millions)</a:t>
            </a:r>
          </a:p>
        </p:txBody>
      </p:sp>
    </p:spTree>
    <p:extLst>
      <p:ext uri="{BB962C8B-B14F-4D97-AF65-F5344CB8AC3E}">
        <p14:creationId xmlns:p14="http://schemas.microsoft.com/office/powerpoint/2010/main" val="777516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F3595-D5A3-4598-A81C-77376E96D7A1}"/>
              </a:ext>
            </a:extLst>
          </p:cNvPr>
          <p:cNvSpPr>
            <a:spLocks noGrp="1"/>
          </p:cNvSpPr>
          <p:nvPr>
            <p:ph sz="half" idx="1"/>
          </p:nvPr>
        </p:nvSpPr>
        <p:spPr>
          <a:xfrm>
            <a:off x="677334" y="1488614"/>
            <a:ext cx="4184035" cy="3880772"/>
          </a:xfrm>
        </p:spPr>
        <p:txBody>
          <a:bodyPr/>
          <a:lstStyle/>
          <a:p>
            <a:pPr marL="0" indent="0" algn="r">
              <a:lnSpc>
                <a:spcPct val="90000"/>
              </a:lnSpc>
              <a:spcBef>
                <a:spcPct val="0"/>
              </a:spcBef>
              <a:spcAft>
                <a:spcPts val="600"/>
              </a:spcAft>
              <a:buNone/>
            </a:pPr>
            <a:r>
              <a:rPr lang="en-US" sz="3200" b="1" dirty="0">
                <a:solidFill>
                  <a:schemeClr val="accent1"/>
                </a:solidFill>
              </a:rPr>
              <a:t>This is our donor </a:t>
            </a:r>
          </a:p>
          <a:p>
            <a:pPr marL="0" indent="0" algn="r">
              <a:lnSpc>
                <a:spcPct val="90000"/>
              </a:lnSpc>
              <a:spcBef>
                <a:spcPct val="0"/>
              </a:spcBef>
              <a:spcAft>
                <a:spcPts val="600"/>
              </a:spcAft>
              <a:buNone/>
            </a:pPr>
            <a:r>
              <a:rPr lang="en-US" sz="3200" b="1" dirty="0">
                <a:solidFill>
                  <a:schemeClr val="accent1"/>
                </a:solidFill>
              </a:rPr>
              <a:t>with the largest </a:t>
            </a:r>
          </a:p>
          <a:p>
            <a:pPr marL="0" indent="0" algn="r">
              <a:lnSpc>
                <a:spcPct val="90000"/>
              </a:lnSpc>
              <a:spcBef>
                <a:spcPct val="0"/>
              </a:spcBef>
              <a:spcAft>
                <a:spcPts val="600"/>
              </a:spcAft>
              <a:buNone/>
            </a:pPr>
            <a:r>
              <a:rPr lang="en-US" sz="3200" b="1" dirty="0">
                <a:solidFill>
                  <a:schemeClr val="accent1"/>
                </a:solidFill>
              </a:rPr>
              <a:t>planned gift.</a:t>
            </a:r>
            <a:r>
              <a:rPr lang="en-US" b="1" dirty="0">
                <a:solidFill>
                  <a:schemeClr val="accent1"/>
                </a:solidFill>
              </a:rPr>
              <a:t> </a:t>
            </a:r>
          </a:p>
          <a:p>
            <a:pPr algn="r">
              <a:lnSpc>
                <a:spcPct val="90000"/>
              </a:lnSpc>
              <a:spcBef>
                <a:spcPct val="0"/>
              </a:spcBef>
              <a:spcAft>
                <a:spcPts val="600"/>
              </a:spcAft>
            </a:pPr>
            <a:endParaRPr lang="en-US" b="1" dirty="0">
              <a:solidFill>
                <a:schemeClr val="accent1"/>
              </a:solidFill>
            </a:endParaRPr>
          </a:p>
          <a:p>
            <a:pPr marL="0" indent="0" algn="r">
              <a:lnSpc>
                <a:spcPct val="90000"/>
              </a:lnSpc>
              <a:spcBef>
                <a:spcPct val="0"/>
              </a:spcBef>
              <a:spcAft>
                <a:spcPts val="600"/>
              </a:spcAft>
              <a:buNone/>
            </a:pPr>
            <a:r>
              <a:rPr lang="en-US" sz="2400" b="1" dirty="0">
                <a:solidFill>
                  <a:schemeClr val="accent1"/>
                </a:solidFill>
              </a:rPr>
              <a:t>(</a:t>
            </a:r>
            <a:r>
              <a:rPr lang="en-US" sz="2400" b="1" i="1" dirty="0">
                <a:solidFill>
                  <a:schemeClr val="accent1"/>
                </a:solidFill>
              </a:rPr>
              <a:t>Millionaire next door</a:t>
            </a:r>
            <a:r>
              <a:rPr lang="en-US" sz="2400" b="1" dirty="0">
                <a:solidFill>
                  <a:schemeClr val="accent1"/>
                </a:solidFill>
              </a:rPr>
              <a:t>)</a:t>
            </a:r>
            <a:endParaRPr lang="en-US" sz="2400" b="1" dirty="0"/>
          </a:p>
        </p:txBody>
      </p:sp>
      <p:sp>
        <p:nvSpPr>
          <p:cNvPr id="5" name="Slide Number Placeholder 4">
            <a:extLst>
              <a:ext uri="{FF2B5EF4-FFF2-40B4-BE49-F238E27FC236}">
                <a16:creationId xmlns:a16="http://schemas.microsoft.com/office/drawing/2014/main" id="{EC85133E-251C-4EEA-80FF-0B49A2277D50}"/>
              </a:ext>
            </a:extLst>
          </p:cNvPr>
          <p:cNvSpPr>
            <a:spLocks noGrp="1"/>
          </p:cNvSpPr>
          <p:nvPr>
            <p:ph type="sldNum" sz="quarter" idx="12"/>
          </p:nvPr>
        </p:nvSpPr>
        <p:spPr/>
        <p:txBody>
          <a:bodyPr/>
          <a:lstStyle/>
          <a:p>
            <a:fld id="{20317813-932A-434D-AE76-14927A20856D}" type="slidenum">
              <a:rPr lang="en-US" smtClean="0"/>
              <a:t>21</a:t>
            </a:fld>
            <a:endParaRPr lang="en-US"/>
          </a:p>
        </p:txBody>
      </p:sp>
      <p:pic>
        <p:nvPicPr>
          <p:cNvPr id="6" name="Content Placeholder 5">
            <a:extLst>
              <a:ext uri="{FF2B5EF4-FFF2-40B4-BE49-F238E27FC236}">
                <a16:creationId xmlns:a16="http://schemas.microsoft.com/office/drawing/2014/main" id="{A3D917BA-5AFA-42D7-989D-A34A097C355D}"/>
              </a:ext>
            </a:extLst>
          </p:cNvPr>
          <p:cNvPicPr>
            <a:picLocks noGrp="1" noChangeAspect="1"/>
          </p:cNvPicPr>
          <p:nvPr>
            <p:ph sz="half" idx="2"/>
          </p:nvPr>
        </p:nvPicPr>
        <p:blipFill>
          <a:blip r:embed="rId3"/>
          <a:stretch>
            <a:fillRect/>
          </a:stretch>
        </p:blipFill>
        <p:spPr>
          <a:xfrm rot="5400000" flipV="1">
            <a:off x="5240338" y="1973129"/>
            <a:ext cx="3881437" cy="2911077"/>
          </a:xfrm>
          <a:prstGeom prst="rect">
            <a:avLst/>
          </a:prstGeom>
        </p:spPr>
      </p:pic>
    </p:spTree>
    <p:extLst>
      <p:ext uri="{BB962C8B-B14F-4D97-AF65-F5344CB8AC3E}">
        <p14:creationId xmlns:p14="http://schemas.microsoft.com/office/powerpoint/2010/main" val="17592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4EA53AC-CC13-4586-8FEA-89526733804F}"/>
              </a:ext>
            </a:extLst>
          </p:cNvPr>
          <p:cNvPicPr>
            <a:picLocks noChangeAspect="1"/>
          </p:cNvPicPr>
          <p:nvPr/>
        </p:nvPicPr>
        <p:blipFill>
          <a:blip r:embed="rId3"/>
          <a:stretch>
            <a:fillRect/>
          </a:stretch>
        </p:blipFill>
        <p:spPr>
          <a:xfrm>
            <a:off x="1840607" y="644376"/>
            <a:ext cx="5556381" cy="5584302"/>
          </a:xfrm>
          <a:prstGeom prst="rect">
            <a:avLst/>
          </a:prstGeom>
        </p:spPr>
      </p:pic>
      <p:sp>
        <p:nvSpPr>
          <p:cNvPr id="5" name="Slide Number Placeholder 4">
            <a:extLst>
              <a:ext uri="{FF2B5EF4-FFF2-40B4-BE49-F238E27FC236}">
                <a16:creationId xmlns:a16="http://schemas.microsoft.com/office/drawing/2014/main" id="{D71290D6-0544-4A42-AED2-8C42DC933C72}"/>
              </a:ext>
            </a:extLst>
          </p:cNvPr>
          <p:cNvSpPr>
            <a:spLocks noGrp="1"/>
          </p:cNvSpPr>
          <p:nvPr>
            <p:ph type="sldNum" sz="quarter" idx="12"/>
          </p:nvPr>
        </p:nvSpPr>
        <p:spPr>
          <a:xfrm>
            <a:off x="11031649" y="6229056"/>
            <a:ext cx="683339" cy="365125"/>
          </a:xfrm>
        </p:spPr>
        <p:txBody>
          <a:bodyPr vert="horz" lIns="91440" tIns="45720" rIns="91440" bIns="45720" rtlCol="0" anchor="ctr">
            <a:normAutofit/>
          </a:bodyPr>
          <a:lstStyle/>
          <a:p>
            <a:pPr>
              <a:spcAft>
                <a:spcPts val="600"/>
              </a:spcAft>
            </a:pPr>
            <a:fld id="{20317813-932A-434D-AE76-14927A20856D}" type="slidenum">
              <a:rPr lang="en-US">
                <a:solidFill>
                  <a:srgbClr val="FFFFFF"/>
                </a:solidFill>
              </a:rPr>
              <a:pPr>
                <a:spcAft>
                  <a:spcPts val="600"/>
                </a:spcAft>
              </a:pPr>
              <a:t>22</a:t>
            </a:fld>
            <a:endParaRPr lang="en-US">
              <a:solidFill>
                <a:srgbClr val="FFFFFF"/>
              </a:solidFill>
            </a:endParaRPr>
          </a:p>
        </p:txBody>
      </p:sp>
    </p:spTree>
    <p:extLst>
      <p:ext uri="{BB962C8B-B14F-4D97-AF65-F5344CB8AC3E}">
        <p14:creationId xmlns:p14="http://schemas.microsoft.com/office/powerpoint/2010/main" val="4031906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72"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3" name="Straight Connector 72">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3" name="Rectangle 82">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Freeform: Shape 86">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0"/>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9" name="Straight Connector 88">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sp>
        <p:nvSpPr>
          <p:cNvPr id="93" name="Isosceles Triangle 92">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96F15B8-754F-484E-8775-69B24BB21E4A}"/>
              </a:ext>
            </a:extLst>
          </p:cNvPr>
          <p:cNvSpPr>
            <a:spLocks noGrp="1"/>
          </p:cNvSpPr>
          <p:nvPr>
            <p:ph type="title"/>
          </p:nvPr>
        </p:nvSpPr>
        <p:spPr>
          <a:xfrm>
            <a:off x="829734" y="854529"/>
            <a:ext cx="5799665" cy="5148943"/>
          </a:xfrm>
        </p:spPr>
        <p:txBody>
          <a:bodyPr vert="horz" lIns="91440" tIns="45720" rIns="91440" bIns="45720" rtlCol="0" anchor="ctr">
            <a:normAutofit/>
          </a:bodyPr>
          <a:lstStyle/>
          <a:p>
            <a:pPr algn="r"/>
            <a:r>
              <a:rPr lang="en-US" sz="6000" b="1" dirty="0">
                <a:effectLst>
                  <a:outerShdw blurRad="38100" dist="38100" dir="2700000" algn="tl">
                    <a:srgbClr val="000000">
                      <a:alpha val="43137"/>
                    </a:srgbClr>
                  </a:outerShdw>
                </a:effectLst>
              </a:rPr>
              <a:t>Questions?</a:t>
            </a:r>
          </a:p>
        </p:txBody>
      </p:sp>
      <p:sp>
        <p:nvSpPr>
          <p:cNvPr id="4" name="Slide Number Placeholder 3">
            <a:extLst>
              <a:ext uri="{FF2B5EF4-FFF2-40B4-BE49-F238E27FC236}">
                <a16:creationId xmlns:a16="http://schemas.microsoft.com/office/drawing/2014/main" id="{147AA9D1-795B-4C8C-90D8-B8EBDA41E77E}"/>
              </a:ext>
            </a:extLst>
          </p:cNvPr>
          <p:cNvSpPr>
            <a:spLocks noGrp="1"/>
          </p:cNvSpPr>
          <p:nvPr>
            <p:ph type="sldNum" sz="quarter" idx="12"/>
          </p:nvPr>
        </p:nvSpPr>
        <p:spPr>
          <a:xfrm>
            <a:off x="11087363" y="6079514"/>
            <a:ext cx="683339" cy="365125"/>
          </a:xfrm>
        </p:spPr>
        <p:txBody>
          <a:bodyPr vert="horz" lIns="91440" tIns="45720" rIns="91440" bIns="45720" rtlCol="0" anchor="ctr">
            <a:normAutofit/>
          </a:bodyPr>
          <a:lstStyle/>
          <a:p>
            <a:pPr>
              <a:spcAft>
                <a:spcPts val="600"/>
              </a:spcAft>
            </a:pPr>
            <a:fld id="{20317813-932A-434D-AE76-14927A20856D}" type="slidenum">
              <a:rPr lang="en-US">
                <a:solidFill>
                  <a:srgbClr val="FFFFFF"/>
                </a:solidFill>
              </a:rPr>
              <a:pPr>
                <a:spcAft>
                  <a:spcPts val="600"/>
                </a:spcAft>
              </a:pPr>
              <a:t>23</a:t>
            </a:fld>
            <a:endParaRPr lang="en-US" dirty="0">
              <a:solidFill>
                <a:srgbClr val="FFFFFF"/>
              </a:solidFill>
            </a:endParaRPr>
          </a:p>
        </p:txBody>
      </p:sp>
    </p:spTree>
    <p:extLst>
      <p:ext uri="{BB962C8B-B14F-4D97-AF65-F5344CB8AC3E}">
        <p14:creationId xmlns:p14="http://schemas.microsoft.com/office/powerpoint/2010/main" val="378427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40" name="Straight Connector 39">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5B9E0B3-F0D9-4EA5-9F4B-4EE92B172111}"/>
              </a:ext>
            </a:extLst>
          </p:cNvPr>
          <p:cNvSpPr>
            <a:spLocks noGrp="1"/>
          </p:cNvSpPr>
          <p:nvPr>
            <p:ph type="title"/>
          </p:nvPr>
        </p:nvSpPr>
        <p:spPr>
          <a:xfrm>
            <a:off x="499510" y="1378252"/>
            <a:ext cx="2964468" cy="4093028"/>
          </a:xfrm>
        </p:spPr>
        <p:txBody>
          <a:bodyPr anchor="ctr">
            <a:normAutofit/>
          </a:bodyPr>
          <a:lstStyle/>
          <a:p>
            <a:pPr algn="ctr"/>
            <a:r>
              <a:rPr lang="en-US" sz="6000" b="1" dirty="0">
                <a:solidFill>
                  <a:schemeClr val="accent1">
                    <a:lumMod val="75000"/>
                  </a:schemeClr>
                </a:solidFill>
                <a:effectLst>
                  <a:outerShdw blurRad="38100" dist="38100" dir="2700000" algn="tl">
                    <a:srgbClr val="000000">
                      <a:alpha val="43137"/>
                    </a:srgbClr>
                  </a:outerShdw>
                </a:effectLst>
                <a:latin typeface="+mn-lt"/>
              </a:rPr>
              <a:t>Thank you!</a:t>
            </a:r>
          </a:p>
        </p:txBody>
      </p:sp>
      <p:sp>
        <p:nvSpPr>
          <p:cNvPr id="50" name="Rectangle 49">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A0D4A09-2208-480A-9B80-8FBB505F9468}"/>
              </a:ext>
            </a:extLst>
          </p:cNvPr>
          <p:cNvSpPr>
            <a:spLocks noGrp="1"/>
          </p:cNvSpPr>
          <p:nvPr>
            <p:ph type="sldNum" sz="quarter" idx="12"/>
          </p:nvPr>
        </p:nvSpPr>
        <p:spPr>
          <a:xfrm>
            <a:off x="10529090" y="6041362"/>
            <a:ext cx="683339" cy="365125"/>
          </a:xfrm>
        </p:spPr>
        <p:txBody>
          <a:bodyPr>
            <a:normAutofit/>
          </a:bodyPr>
          <a:lstStyle/>
          <a:p>
            <a:pPr>
              <a:spcAft>
                <a:spcPts val="600"/>
              </a:spcAft>
            </a:pPr>
            <a:fld id="{20317813-932A-434D-AE76-14927A20856D}" type="slidenum">
              <a:rPr lang="en-US">
                <a:solidFill>
                  <a:srgbClr val="FFFFFF"/>
                </a:solidFill>
              </a:rPr>
              <a:pPr>
                <a:spcAft>
                  <a:spcPts val="600"/>
                </a:spcAft>
              </a:pPr>
              <a:t>24</a:t>
            </a:fld>
            <a:endParaRPr lang="en-US">
              <a:solidFill>
                <a:srgbClr val="FFFFFF"/>
              </a:solidFill>
            </a:endParaRPr>
          </a:p>
        </p:txBody>
      </p:sp>
      <p:graphicFrame>
        <p:nvGraphicFramePr>
          <p:cNvPr id="32" name="Content Placeholder 2">
            <a:extLst>
              <a:ext uri="{FF2B5EF4-FFF2-40B4-BE49-F238E27FC236}">
                <a16:creationId xmlns:a16="http://schemas.microsoft.com/office/drawing/2014/main" id="{0A225415-9CC5-4172-83EB-532B2FD40D47}"/>
              </a:ext>
            </a:extLst>
          </p:cNvPr>
          <p:cNvGraphicFramePr>
            <a:graphicFrameLocks noGrp="1"/>
          </p:cNvGraphicFramePr>
          <p:nvPr>
            <p:ph idx="1"/>
            <p:extLst>
              <p:ext uri="{D42A27DB-BD31-4B8C-83A1-F6EECF244321}">
                <p14:modId xmlns:p14="http://schemas.microsoft.com/office/powerpoint/2010/main" val="2538048584"/>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943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9" name="Straight Connector 78">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0" name="Rectangle 8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2" name="Rectangle 9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9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Isosceles Triangle 10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Freeform: Shape 10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987491-7706-4954-9A47-CD6D8D9ED72A}"/>
              </a:ext>
            </a:extLst>
          </p:cNvPr>
          <p:cNvSpPr>
            <a:spLocks noGrp="1"/>
          </p:cNvSpPr>
          <p:nvPr>
            <p:ph type="title"/>
          </p:nvPr>
        </p:nvSpPr>
        <p:spPr>
          <a:xfrm>
            <a:off x="7181723" y="365171"/>
            <a:ext cx="4512989" cy="2227730"/>
          </a:xfrm>
        </p:spPr>
        <p:txBody>
          <a:bodyPr vert="horz" lIns="91440" tIns="45720" rIns="91440" bIns="45720" rtlCol="0" anchor="ctr">
            <a:normAutofit/>
          </a:bodyPr>
          <a:lstStyle/>
          <a:p>
            <a:r>
              <a:rPr lang="en-US" sz="4400" b="1" dirty="0">
                <a:solidFill>
                  <a:srgbClr val="FFFFFF"/>
                </a:solidFill>
                <a:effectLst>
                  <a:outerShdw blurRad="38100" dist="38100" dir="2700000" algn="tl">
                    <a:srgbClr val="000000">
                      <a:alpha val="43137"/>
                    </a:srgbClr>
                  </a:outerShdw>
                </a:effectLst>
              </a:rPr>
              <a:t>Learning Objectives</a:t>
            </a:r>
          </a:p>
        </p:txBody>
      </p:sp>
      <p:pic>
        <p:nvPicPr>
          <p:cNvPr id="8" name="Content Placeholder 7" descr="kisspng-business-finance-budget-marketing-company-financial-institution-5b0d2bb4dbea50.9146192615275898129008.png">
            <a:extLst>
              <a:ext uri="{FF2B5EF4-FFF2-40B4-BE49-F238E27FC236}">
                <a16:creationId xmlns:a16="http://schemas.microsoft.com/office/drawing/2014/main" id="{29EAF4A8-896B-4649-BFFF-08FFED18842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308" r="24910" b="-1"/>
          <a:stretch/>
        </p:blipFill>
        <p:spPr>
          <a:xfrm>
            <a:off x="757251" y="2092994"/>
            <a:ext cx="3856774" cy="2760910"/>
          </a:xfrm>
          <a:prstGeom prst="rect">
            <a:avLst/>
          </a:prstGeom>
        </p:spPr>
      </p:pic>
      <p:sp>
        <p:nvSpPr>
          <p:cNvPr id="3" name="Content Placeholder 2">
            <a:extLst>
              <a:ext uri="{FF2B5EF4-FFF2-40B4-BE49-F238E27FC236}">
                <a16:creationId xmlns:a16="http://schemas.microsoft.com/office/drawing/2014/main" id="{9E29EEC3-64E2-4950-9D8A-EF8DCEBFBC98}"/>
              </a:ext>
            </a:extLst>
          </p:cNvPr>
          <p:cNvSpPr>
            <a:spLocks noGrp="1"/>
          </p:cNvSpPr>
          <p:nvPr>
            <p:ph sz="half" idx="1"/>
          </p:nvPr>
        </p:nvSpPr>
        <p:spPr>
          <a:xfrm>
            <a:off x="7181725" y="2837329"/>
            <a:ext cx="4512988" cy="3317938"/>
          </a:xfrm>
        </p:spPr>
        <p:txBody>
          <a:bodyPr vert="horz" lIns="91440" tIns="45720" rIns="91440" bIns="45720" rtlCol="0" anchor="t">
            <a:noAutofit/>
          </a:bodyPr>
          <a:lstStyle/>
          <a:p>
            <a:pPr>
              <a:spcAft>
                <a:spcPts val="600"/>
              </a:spcAft>
              <a:buClr>
                <a:schemeClr val="bg2"/>
              </a:buClr>
              <a:buFont typeface="Wingdings" panose="05000000000000000000" pitchFamily="2" charset="2"/>
              <a:buChar char="Ø"/>
            </a:pPr>
            <a:r>
              <a:rPr lang="en-US" sz="2800" b="1" dirty="0">
                <a:solidFill>
                  <a:srgbClr val="FFFFFF"/>
                </a:solidFill>
                <a:effectLst>
                  <a:outerShdw blurRad="38100" dist="38100" dir="2700000" algn="tl">
                    <a:srgbClr val="000000">
                      <a:alpha val="43137"/>
                    </a:srgbClr>
                  </a:outerShdw>
                </a:effectLst>
              </a:rPr>
              <a:t>Measuring success</a:t>
            </a:r>
          </a:p>
          <a:p>
            <a:pPr marL="0" indent="0">
              <a:spcAft>
                <a:spcPts val="600"/>
              </a:spcAft>
              <a:buClr>
                <a:schemeClr val="bg2"/>
              </a:buClr>
              <a:buNone/>
            </a:pPr>
            <a:endParaRPr lang="en-US" sz="1400" b="1" dirty="0">
              <a:solidFill>
                <a:srgbClr val="FFFFFF"/>
              </a:solidFill>
              <a:effectLst>
                <a:outerShdw blurRad="38100" dist="38100" dir="2700000" algn="tl">
                  <a:srgbClr val="000000">
                    <a:alpha val="43137"/>
                  </a:srgbClr>
                </a:outerShdw>
              </a:effectLst>
            </a:endParaRPr>
          </a:p>
          <a:p>
            <a:pPr>
              <a:spcAft>
                <a:spcPts val="600"/>
              </a:spcAft>
              <a:buClr>
                <a:schemeClr val="bg2"/>
              </a:buClr>
              <a:buFont typeface="Wingdings" panose="05000000000000000000" pitchFamily="2" charset="2"/>
              <a:buChar char="Ø"/>
            </a:pPr>
            <a:r>
              <a:rPr lang="en-US" sz="2800" b="1" dirty="0">
                <a:solidFill>
                  <a:srgbClr val="FFFFFF"/>
                </a:solidFill>
                <a:effectLst>
                  <a:outerShdw blurRad="38100" dist="38100" dir="2700000" algn="tl">
                    <a:srgbClr val="000000">
                      <a:alpha val="43137"/>
                    </a:srgbClr>
                  </a:outerShdw>
                </a:effectLst>
              </a:rPr>
              <a:t>How to share results</a:t>
            </a:r>
          </a:p>
          <a:p>
            <a:pPr marL="0" indent="0">
              <a:spcAft>
                <a:spcPts val="600"/>
              </a:spcAft>
              <a:buClr>
                <a:schemeClr val="bg2"/>
              </a:buClr>
              <a:buNone/>
            </a:pPr>
            <a:endParaRPr lang="en-US" sz="1400" b="1" dirty="0">
              <a:solidFill>
                <a:srgbClr val="FFFFFF"/>
              </a:solidFill>
              <a:effectLst>
                <a:outerShdw blurRad="38100" dist="38100" dir="2700000" algn="tl">
                  <a:srgbClr val="000000">
                    <a:alpha val="43137"/>
                  </a:srgbClr>
                </a:outerShdw>
              </a:effectLst>
            </a:endParaRPr>
          </a:p>
          <a:p>
            <a:pPr>
              <a:spcAft>
                <a:spcPts val="600"/>
              </a:spcAft>
              <a:buClr>
                <a:schemeClr val="bg2"/>
              </a:buClr>
              <a:buFont typeface="Wingdings" panose="05000000000000000000" pitchFamily="2" charset="2"/>
              <a:buChar char="Ø"/>
            </a:pPr>
            <a:r>
              <a:rPr lang="en-US" sz="2800" b="1" dirty="0">
                <a:solidFill>
                  <a:srgbClr val="FFFFFF"/>
                </a:solidFill>
                <a:effectLst>
                  <a:outerShdw blurRad="38100" dist="38100" dir="2700000" algn="tl">
                    <a:srgbClr val="000000">
                      <a:alpha val="43137"/>
                    </a:srgbClr>
                  </a:outerShdw>
                </a:effectLst>
              </a:rPr>
              <a:t>Make the case for investment</a:t>
            </a:r>
          </a:p>
        </p:txBody>
      </p:sp>
      <p:sp>
        <p:nvSpPr>
          <p:cNvPr id="5" name="Slide Number Placeholder 4">
            <a:extLst>
              <a:ext uri="{FF2B5EF4-FFF2-40B4-BE49-F238E27FC236}">
                <a16:creationId xmlns:a16="http://schemas.microsoft.com/office/drawing/2014/main" id="{16E97FD4-D878-457B-9482-9C76DA989399}"/>
              </a:ext>
            </a:extLst>
          </p:cNvPr>
          <p:cNvSpPr>
            <a:spLocks noGrp="1"/>
          </p:cNvSpPr>
          <p:nvPr>
            <p:ph type="sldNum" sz="quarter" idx="12"/>
          </p:nvPr>
        </p:nvSpPr>
        <p:spPr>
          <a:xfrm>
            <a:off x="10997725" y="6111876"/>
            <a:ext cx="566186" cy="365125"/>
          </a:xfrm>
        </p:spPr>
        <p:txBody>
          <a:bodyPr vert="horz" lIns="91440" tIns="45720" rIns="91440" bIns="45720" rtlCol="0" anchor="ctr">
            <a:normAutofit/>
          </a:bodyPr>
          <a:lstStyle/>
          <a:p>
            <a:pPr>
              <a:spcAft>
                <a:spcPts val="600"/>
              </a:spcAft>
            </a:pPr>
            <a:fld id="{20317813-932A-434D-AE76-14927A20856D}"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381566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9"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0" name="Straight Connector 29">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75EFB29-01FA-41BE-A3CE-07CBE6EE3EBD}"/>
              </a:ext>
            </a:extLst>
          </p:cNvPr>
          <p:cNvSpPr>
            <a:spLocks noGrp="1"/>
          </p:cNvSpPr>
          <p:nvPr>
            <p:ph type="title"/>
          </p:nvPr>
        </p:nvSpPr>
        <p:spPr>
          <a:xfrm>
            <a:off x="5736521" y="1959468"/>
            <a:ext cx="3987501" cy="1763406"/>
          </a:xfrm>
        </p:spPr>
        <p:txBody>
          <a:bodyPr vert="horz" lIns="91440" tIns="45720" rIns="91440" bIns="45720" rtlCol="0" anchor="b">
            <a:normAutofit/>
          </a:bodyPr>
          <a:lstStyle/>
          <a:p>
            <a:r>
              <a:rPr lang="en-US" sz="4400" b="1" dirty="0">
                <a:effectLst>
                  <a:outerShdw blurRad="38100" dist="38100" dir="2700000" algn="tl">
                    <a:srgbClr val="000000">
                      <a:alpha val="43137"/>
                    </a:srgbClr>
                  </a:outerShdw>
                </a:effectLst>
              </a:rPr>
              <a:t>Meaningful Measurements</a:t>
            </a:r>
          </a:p>
        </p:txBody>
      </p:sp>
      <p:sp>
        <p:nvSpPr>
          <p:cNvPr id="47" name="Isosceles Triangle 39">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F83C5344-0539-4EC0-8DA7-2B625051A65B}"/>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20317813-932A-434D-AE76-14927A20856D}" type="slidenum">
              <a:rPr lang="en-US" smtClean="0"/>
              <a:pPr>
                <a:spcAft>
                  <a:spcPts val="600"/>
                </a:spcAft>
              </a:pPr>
              <a:t>4</a:t>
            </a:fld>
            <a:endParaRPr lang="en-US"/>
          </a:p>
        </p:txBody>
      </p:sp>
      <p:sp>
        <p:nvSpPr>
          <p:cNvPr id="8" name="TextBox 7">
            <a:extLst>
              <a:ext uri="{FF2B5EF4-FFF2-40B4-BE49-F238E27FC236}">
                <a16:creationId xmlns:a16="http://schemas.microsoft.com/office/drawing/2014/main" id="{4F885D61-FC4C-EA4E-9627-1005DCF2132C}"/>
              </a:ext>
            </a:extLst>
          </p:cNvPr>
          <p:cNvSpPr txBox="1"/>
          <p:nvPr/>
        </p:nvSpPr>
        <p:spPr>
          <a:xfrm>
            <a:off x="737394" y="5625306"/>
            <a:ext cx="4064000" cy="230832"/>
          </a:xfrm>
          <a:prstGeom prst="rect">
            <a:avLst/>
          </a:prstGeom>
          <a:noFill/>
        </p:spPr>
        <p:txBody>
          <a:bodyPr wrap="square" rtlCol="0">
            <a:spAutoFit/>
          </a:bodyPr>
          <a:lstStyle/>
          <a:p>
            <a:r>
              <a:rPr lang="en-US" sz="900" dirty="0">
                <a:hlinkClick r:id="rId3" tooltip="http://stats.stackexchange.com/questions/423/what-is-your-favorite-data-analysis-cartoon"/>
              </a:rPr>
              <a:t>This Photo</a:t>
            </a:r>
            <a:r>
              <a:rPr lang="en-US" sz="900" dirty="0"/>
              <a:t> by Unknown Author is licensed under </a:t>
            </a:r>
            <a:r>
              <a:rPr lang="en-US" sz="900" dirty="0">
                <a:hlinkClick r:id="rId4" tooltip="https://creativecommons.org/licenses/by-sa/3.0/"/>
              </a:rPr>
              <a:t>CC BY-SA</a:t>
            </a:r>
            <a:endParaRPr lang="en-US" sz="900" dirty="0"/>
          </a:p>
        </p:txBody>
      </p:sp>
      <p:pic>
        <p:nvPicPr>
          <p:cNvPr id="10" name="Picture 9" descr="Tech Tip: Create a Graph | Mostly True Stories of K. Renae P.">
            <a:extLst>
              <a:ext uri="{FF2B5EF4-FFF2-40B4-BE49-F238E27FC236}">
                <a16:creationId xmlns:a16="http://schemas.microsoft.com/office/drawing/2014/main" id="{874EA46E-3256-3E46-8A79-6D2062DEF05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85780" y="1586495"/>
            <a:ext cx="5026170" cy="3872878"/>
          </a:xfrm>
          <a:prstGeom prst="rect">
            <a:avLst/>
          </a:prstGeom>
        </p:spPr>
      </p:pic>
    </p:spTree>
    <p:extLst>
      <p:ext uri="{BB962C8B-B14F-4D97-AF65-F5344CB8AC3E}">
        <p14:creationId xmlns:p14="http://schemas.microsoft.com/office/powerpoint/2010/main" val="309168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985969" y="4553712"/>
            <a:ext cx="8288032" cy="1096316"/>
          </a:xfrm>
          <a:prstGeom prst="rect">
            <a:avLst/>
          </a:prstGeom>
        </p:spPr>
        <p:txBody>
          <a:bodyPr vert="horz" lIns="91440" tIns="45720" rIns="91440" bIns="45720" rtlCol="0" anchor="b">
            <a:normAutofit/>
          </a:bodyPr>
          <a:lstStyle/>
          <a:p>
            <a:pPr algn="ctr">
              <a:spcBef>
                <a:spcPct val="0"/>
              </a:spcBef>
              <a:spcAft>
                <a:spcPts val="600"/>
              </a:spcAft>
            </a:pPr>
            <a:r>
              <a:rPr lang="en-US" sz="4400" b="1" dirty="0">
                <a:solidFill>
                  <a:schemeClr val="accent1"/>
                </a:solidFill>
                <a:effectLst>
                  <a:outerShdw blurRad="38100" dist="38100" dir="2700000" algn="tl">
                    <a:srgbClr val="000000">
                      <a:alpha val="43137"/>
                    </a:srgbClr>
                  </a:outerShdw>
                </a:effectLst>
                <a:latin typeface="+mj-lt"/>
                <a:ea typeface="+mj-ea"/>
                <a:cs typeface="+mj-cs"/>
              </a:rPr>
              <a:t>Quick Poll</a:t>
            </a:r>
          </a:p>
        </p:txBody>
      </p:sp>
      <p:pic>
        <p:nvPicPr>
          <p:cNvPr id="6" name="Picture 5" descr="Hands.png"/>
          <p:cNvPicPr>
            <a:picLocks noChangeAspect="1"/>
          </p:cNvPicPr>
          <p:nvPr/>
        </p:nvPicPr>
        <p:blipFill rotWithShape="1">
          <a:blip r:embed="rId3">
            <a:extLst>
              <a:ext uri="{28A0092B-C50C-407E-A947-70E740481C1C}">
                <a14:useLocalDpi xmlns:a14="http://schemas.microsoft.com/office/drawing/2010/main" val="0"/>
              </a:ext>
            </a:extLst>
          </a:blip>
          <a:srcRect r="-2" b="369"/>
          <a:stretch/>
        </p:blipFill>
        <p:spPr>
          <a:xfrm>
            <a:off x="1701489" y="934222"/>
            <a:ext cx="6856991" cy="3299450"/>
          </a:xfrm>
          <a:prstGeom prst="rect">
            <a:avLst/>
          </a:prstGeom>
        </p:spPr>
      </p:pic>
      <p:sp>
        <p:nvSpPr>
          <p:cNvPr id="7" name="Slide Number Placeholder 6">
            <a:extLst>
              <a:ext uri="{FF2B5EF4-FFF2-40B4-BE49-F238E27FC236}">
                <a16:creationId xmlns:a16="http://schemas.microsoft.com/office/drawing/2014/main" id="{D9A679B8-0565-4D28-96D0-B556D0111DDD}"/>
              </a:ext>
            </a:extLst>
          </p:cNvPr>
          <p:cNvSpPr>
            <a:spLocks noGrp="1"/>
          </p:cNvSpPr>
          <p:nvPr>
            <p:ph type="sldNum" sz="quarter" idx="12"/>
          </p:nvPr>
        </p:nvSpPr>
        <p:spPr>
          <a:xfrm>
            <a:off x="8542023" y="6352651"/>
            <a:ext cx="683339" cy="365125"/>
          </a:xfrm>
        </p:spPr>
        <p:txBody>
          <a:bodyPr vert="horz" lIns="91440" tIns="45720" rIns="91440" bIns="45720" rtlCol="0" anchor="ctr">
            <a:normAutofit/>
          </a:bodyPr>
          <a:lstStyle/>
          <a:p>
            <a:pPr>
              <a:spcAft>
                <a:spcPts val="600"/>
              </a:spcAft>
              <a:defRPr/>
            </a:pPr>
            <a:fld id="{20317813-932A-434D-AE76-14927A20856D}" type="slidenum">
              <a:rPr lang="en-US" smtClean="0"/>
              <a:pPr>
                <a:spcAft>
                  <a:spcPts val="600"/>
                </a:spcAft>
                <a:defRPr/>
              </a:pPr>
              <a:t>5</a:t>
            </a:fld>
            <a:endParaRPr lang="en-US"/>
          </a:p>
        </p:txBody>
      </p:sp>
    </p:spTree>
    <p:extLst>
      <p:ext uri="{BB962C8B-B14F-4D97-AF65-F5344CB8AC3E}">
        <p14:creationId xmlns:p14="http://schemas.microsoft.com/office/powerpoint/2010/main" val="379014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094855" y="1261331"/>
            <a:ext cx="3497565" cy="30026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57200">
              <a:spcAft>
                <a:spcPts val="600"/>
              </a:spcAft>
            </a:pPr>
            <a:r>
              <a:rPr lang="en-US" sz="4400" b="1" dirty="0">
                <a:solidFill>
                  <a:schemeClr val="accent1"/>
                </a:solidFill>
                <a:effectLst>
                  <a:outerShdw blurRad="38100" dist="38100" dir="2700000" algn="tl">
                    <a:srgbClr val="000000">
                      <a:alpha val="43137"/>
                    </a:srgbClr>
                  </a:outerShdw>
                </a:effectLst>
              </a:rPr>
              <a:t>Gift Officer Metrics</a:t>
            </a:r>
          </a:p>
        </p:txBody>
      </p:sp>
      <p:sp>
        <p:nvSpPr>
          <p:cNvPr id="5" name="Slide Number Placeholder 4">
            <a:extLst>
              <a:ext uri="{FF2B5EF4-FFF2-40B4-BE49-F238E27FC236}">
                <a16:creationId xmlns:a16="http://schemas.microsoft.com/office/drawing/2014/main" id="{05CCB43C-038F-4551-BFE5-8E720B66E6AD}"/>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20317813-932A-434D-AE76-14927A20856D}" type="slidenum">
              <a:rPr lang="en-US" smtClean="0"/>
              <a:pPr>
                <a:spcAft>
                  <a:spcPts val="600"/>
                </a:spcAft>
              </a:pPr>
              <a:t>6</a:t>
            </a:fld>
            <a:endParaRPr lang="en-US"/>
          </a:p>
        </p:txBody>
      </p:sp>
      <p:graphicFrame>
        <p:nvGraphicFramePr>
          <p:cNvPr id="2" name="Table 1">
            <a:extLst>
              <a:ext uri="{FF2B5EF4-FFF2-40B4-BE49-F238E27FC236}">
                <a16:creationId xmlns:a16="http://schemas.microsoft.com/office/drawing/2014/main" id="{E37208E2-57E6-7747-8FD2-E574C38CEF7F}"/>
              </a:ext>
            </a:extLst>
          </p:cNvPr>
          <p:cNvGraphicFramePr>
            <a:graphicFrameLocks noGrp="1"/>
          </p:cNvGraphicFramePr>
          <p:nvPr>
            <p:extLst>
              <p:ext uri="{D42A27DB-BD31-4B8C-83A1-F6EECF244321}">
                <p14:modId xmlns:p14="http://schemas.microsoft.com/office/powerpoint/2010/main" val="4080570380"/>
              </p:ext>
            </p:extLst>
          </p:nvPr>
        </p:nvGraphicFramePr>
        <p:xfrm>
          <a:off x="918883" y="1558364"/>
          <a:ext cx="4244787" cy="1238624"/>
        </p:xfrm>
        <a:graphic>
          <a:graphicData uri="http://schemas.openxmlformats.org/drawingml/2006/table">
            <a:tbl>
              <a:tblPr>
                <a:tableStyleId>{5C22544A-7EE6-4342-B048-85BDC9FD1C3A}</a:tableStyleId>
              </a:tblPr>
              <a:tblGrid>
                <a:gridCol w="1210808">
                  <a:extLst>
                    <a:ext uri="{9D8B030D-6E8A-4147-A177-3AD203B41FA5}">
                      <a16:colId xmlns:a16="http://schemas.microsoft.com/office/drawing/2014/main" val="2162821306"/>
                    </a:ext>
                  </a:extLst>
                </a:gridCol>
                <a:gridCol w="1210808">
                  <a:extLst>
                    <a:ext uri="{9D8B030D-6E8A-4147-A177-3AD203B41FA5}">
                      <a16:colId xmlns:a16="http://schemas.microsoft.com/office/drawing/2014/main" val="1510791121"/>
                    </a:ext>
                  </a:extLst>
                </a:gridCol>
                <a:gridCol w="1823171">
                  <a:extLst>
                    <a:ext uri="{9D8B030D-6E8A-4147-A177-3AD203B41FA5}">
                      <a16:colId xmlns:a16="http://schemas.microsoft.com/office/drawing/2014/main" val="3691126572"/>
                    </a:ext>
                  </a:extLst>
                </a:gridCol>
              </a:tblGrid>
              <a:tr h="619312">
                <a:tc>
                  <a:txBody>
                    <a:bodyPr/>
                    <a:lstStyle/>
                    <a:p>
                      <a:pPr algn="ctr" fontAlgn="b"/>
                      <a:r>
                        <a:rPr lang="en-US" sz="1800" b="1" u="none" strike="noStrike" dirty="0">
                          <a:effectLst/>
                        </a:rPr>
                        <a:t>Visits</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Proposals</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Documented Gifts</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9210783"/>
                  </a:ext>
                </a:extLst>
              </a:tr>
              <a:tr h="619312">
                <a:tc>
                  <a:txBody>
                    <a:bodyPr/>
                    <a:lstStyle/>
                    <a:p>
                      <a:pPr algn="ctr" fontAlgn="b"/>
                      <a:r>
                        <a:rPr lang="en-US" sz="1800" u="none" strike="noStrike">
                          <a:effectLst/>
                        </a:rPr>
                        <a:t>120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$1,750,000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883691"/>
                  </a:ext>
                </a:extLst>
              </a:tr>
            </a:tbl>
          </a:graphicData>
        </a:graphic>
      </p:graphicFrame>
      <p:graphicFrame>
        <p:nvGraphicFramePr>
          <p:cNvPr id="3" name="Table 2">
            <a:extLst>
              <a:ext uri="{FF2B5EF4-FFF2-40B4-BE49-F238E27FC236}">
                <a16:creationId xmlns:a16="http://schemas.microsoft.com/office/drawing/2014/main" id="{ACAF1AB4-49B0-B344-9028-3CD0C962BDEC}"/>
              </a:ext>
            </a:extLst>
          </p:cNvPr>
          <p:cNvGraphicFramePr>
            <a:graphicFrameLocks noGrp="1"/>
          </p:cNvGraphicFramePr>
          <p:nvPr>
            <p:extLst>
              <p:ext uri="{D42A27DB-BD31-4B8C-83A1-F6EECF244321}">
                <p14:modId xmlns:p14="http://schemas.microsoft.com/office/powerpoint/2010/main" val="2283112979"/>
              </p:ext>
            </p:extLst>
          </p:nvPr>
        </p:nvGraphicFramePr>
        <p:xfrm>
          <a:off x="918882" y="3283511"/>
          <a:ext cx="4244787" cy="980482"/>
        </p:xfrm>
        <a:graphic>
          <a:graphicData uri="http://schemas.openxmlformats.org/drawingml/2006/table">
            <a:tbl>
              <a:tblPr>
                <a:tableStyleId>{5C22544A-7EE6-4342-B048-85BDC9FD1C3A}</a:tableStyleId>
              </a:tblPr>
              <a:tblGrid>
                <a:gridCol w="1656038">
                  <a:extLst>
                    <a:ext uri="{9D8B030D-6E8A-4147-A177-3AD203B41FA5}">
                      <a16:colId xmlns:a16="http://schemas.microsoft.com/office/drawing/2014/main" val="1625220553"/>
                    </a:ext>
                  </a:extLst>
                </a:gridCol>
                <a:gridCol w="2588749">
                  <a:extLst>
                    <a:ext uri="{9D8B030D-6E8A-4147-A177-3AD203B41FA5}">
                      <a16:colId xmlns:a16="http://schemas.microsoft.com/office/drawing/2014/main" val="3188793706"/>
                    </a:ext>
                  </a:extLst>
                </a:gridCol>
              </a:tblGrid>
              <a:tr h="636076">
                <a:tc>
                  <a:txBody>
                    <a:bodyPr/>
                    <a:lstStyle/>
                    <a:p>
                      <a:pPr algn="ctr" fontAlgn="b"/>
                      <a:r>
                        <a:rPr lang="en-US" sz="1800" b="1" u="none" strike="noStrike" dirty="0">
                          <a:effectLst/>
                        </a:rPr>
                        <a:t>Lead Conversion</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Documented Gift Amount</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8260557"/>
                  </a:ext>
                </a:extLst>
              </a:tr>
              <a:tr h="344406">
                <a:tc>
                  <a:txBody>
                    <a:bodyPr/>
                    <a:lstStyle/>
                    <a:p>
                      <a:pPr algn="ctr" fontAlgn="b"/>
                      <a:r>
                        <a:rPr lang="en-US" sz="1800" u="none" strike="noStrike">
                          <a:effectLst/>
                        </a:rPr>
                        <a:t>38%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$750,000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8271533"/>
                  </a:ext>
                </a:extLst>
              </a:tr>
            </a:tbl>
          </a:graphicData>
        </a:graphic>
      </p:graphicFrame>
    </p:spTree>
    <p:extLst>
      <p:ext uri="{BB962C8B-B14F-4D97-AF65-F5344CB8AC3E}">
        <p14:creationId xmlns:p14="http://schemas.microsoft.com/office/powerpoint/2010/main" val="285500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6094855" y="1261331"/>
            <a:ext cx="3497565" cy="30026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57200">
              <a:spcAft>
                <a:spcPts val="600"/>
              </a:spcAft>
            </a:pPr>
            <a:r>
              <a:rPr lang="en-US" sz="4400" b="1" dirty="0">
                <a:solidFill>
                  <a:schemeClr val="accent1"/>
                </a:solidFill>
                <a:effectLst>
                  <a:outerShdw blurRad="38100" dist="38100" dir="2700000" algn="tl">
                    <a:srgbClr val="000000">
                      <a:alpha val="43137"/>
                    </a:srgbClr>
                  </a:outerShdw>
                </a:effectLst>
              </a:rPr>
              <a:t>FY 2018  Planned Giving Results</a:t>
            </a:r>
          </a:p>
        </p:txBody>
      </p:sp>
      <p:sp>
        <p:nvSpPr>
          <p:cNvPr id="34" name="Isosceles Triangle 33">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05CCB43C-038F-4551-BFE5-8E720B66E6AD}"/>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20317813-932A-434D-AE76-14927A20856D}" type="slidenum">
              <a:rPr lang="en-US" smtClean="0"/>
              <a:pPr>
                <a:spcAft>
                  <a:spcPts val="600"/>
                </a:spcAft>
              </a:pPr>
              <a:t>7</a:t>
            </a:fld>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2229655658"/>
              </p:ext>
            </p:extLst>
          </p:nvPr>
        </p:nvGraphicFramePr>
        <p:xfrm>
          <a:off x="888603" y="1343600"/>
          <a:ext cx="4887355" cy="4170804"/>
        </p:xfrm>
        <a:graphic>
          <a:graphicData uri="http://schemas.openxmlformats.org/drawingml/2006/table">
            <a:tbl>
              <a:tblPr firstRow="1" bandRow="1">
                <a:tableStyleId>{5C22544A-7EE6-4342-B048-85BDC9FD1C3A}</a:tableStyleId>
              </a:tblPr>
              <a:tblGrid>
                <a:gridCol w="2813166">
                  <a:extLst>
                    <a:ext uri="{9D8B030D-6E8A-4147-A177-3AD203B41FA5}">
                      <a16:colId xmlns:a16="http://schemas.microsoft.com/office/drawing/2014/main" val="20000"/>
                    </a:ext>
                  </a:extLst>
                </a:gridCol>
                <a:gridCol w="2074189">
                  <a:extLst>
                    <a:ext uri="{9D8B030D-6E8A-4147-A177-3AD203B41FA5}">
                      <a16:colId xmlns:a16="http://schemas.microsoft.com/office/drawing/2014/main" val="20001"/>
                    </a:ext>
                  </a:extLst>
                </a:gridCol>
              </a:tblGrid>
              <a:tr h="426562">
                <a:tc>
                  <a:txBody>
                    <a:bodyPr/>
                    <a:lstStyle/>
                    <a:p>
                      <a:pPr algn="l" fontAlgn="b"/>
                      <a:r>
                        <a:rPr lang="en-US" sz="2500" u="none" strike="noStrike" dirty="0">
                          <a:effectLst/>
                        </a:rPr>
                        <a:t>Total Sent</a:t>
                      </a:r>
                      <a:endParaRPr lang="en-US" sz="2500" b="1" i="0" u="none" strike="noStrike" dirty="0">
                        <a:solidFill>
                          <a:schemeClr val="tx1"/>
                        </a:solidFill>
                        <a:effectLst/>
                        <a:latin typeface="Calibri"/>
                      </a:endParaRPr>
                    </a:p>
                  </a:txBody>
                  <a:tcPr marL="12409" marR="12409" marT="12409" marB="0" anchor="b"/>
                </a:tc>
                <a:tc>
                  <a:txBody>
                    <a:bodyPr/>
                    <a:lstStyle/>
                    <a:p>
                      <a:pPr algn="ctr" fontAlgn="b"/>
                      <a:r>
                        <a:rPr lang="en-US" sz="2500" u="none" strike="noStrike">
                          <a:effectLst/>
                        </a:rPr>
                        <a:t>234,767 </a:t>
                      </a:r>
                      <a:endParaRPr lang="en-US" sz="2500" b="0" i="0" u="none" strike="noStrike">
                        <a:solidFill>
                          <a:srgbClr val="000000"/>
                        </a:solidFill>
                        <a:effectLst/>
                        <a:latin typeface="Calibri"/>
                      </a:endParaRPr>
                    </a:p>
                  </a:txBody>
                  <a:tcPr marL="12409" marR="12409" marT="12409" marB="0" anchor="b"/>
                </a:tc>
                <a:extLst>
                  <a:ext uri="{0D108BD9-81ED-4DB2-BD59-A6C34878D82A}">
                    <a16:rowId xmlns:a16="http://schemas.microsoft.com/office/drawing/2014/main" val="10000"/>
                  </a:ext>
                </a:extLst>
              </a:tr>
              <a:tr h="426562">
                <a:tc>
                  <a:txBody>
                    <a:bodyPr/>
                    <a:lstStyle/>
                    <a:p>
                      <a:pPr algn="l" fontAlgn="b"/>
                      <a:r>
                        <a:rPr lang="en-US" sz="2500" u="none" strike="noStrike" dirty="0">
                          <a:effectLst/>
                        </a:rPr>
                        <a:t>Left Gift</a:t>
                      </a:r>
                      <a:endParaRPr lang="en-US" sz="2500" b="1" i="0" u="none" strike="noStrike" dirty="0">
                        <a:solidFill>
                          <a:schemeClr val="tx1"/>
                        </a:solidFill>
                        <a:effectLst/>
                        <a:latin typeface="Calibri"/>
                      </a:endParaRPr>
                    </a:p>
                  </a:txBody>
                  <a:tcPr marL="12409" marR="12409" marT="12409"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500" u="none" strike="noStrike">
                          <a:effectLst/>
                        </a:rPr>
                        <a:t>58</a:t>
                      </a:r>
                      <a:endParaRPr lang="en-US" sz="2500" b="0" i="0" u="none" strike="noStrike">
                        <a:solidFill>
                          <a:srgbClr val="000000"/>
                        </a:solidFill>
                        <a:effectLst/>
                        <a:latin typeface="Calibri"/>
                      </a:endParaRPr>
                    </a:p>
                  </a:txBody>
                  <a:tcPr marL="12409" marR="12409" marT="12409" marB="0" anchor="b"/>
                </a:tc>
                <a:extLst>
                  <a:ext uri="{0D108BD9-81ED-4DB2-BD59-A6C34878D82A}">
                    <a16:rowId xmlns:a16="http://schemas.microsoft.com/office/drawing/2014/main" val="10001"/>
                  </a:ext>
                </a:extLst>
              </a:tr>
              <a:tr h="426562">
                <a:tc>
                  <a:txBody>
                    <a:bodyPr/>
                    <a:lstStyle/>
                    <a:p>
                      <a:pPr algn="l" fontAlgn="b"/>
                      <a:r>
                        <a:rPr lang="en-US" sz="2500" u="none" strike="noStrike" dirty="0">
                          <a:effectLst/>
                        </a:rPr>
                        <a:t>Intending</a:t>
                      </a:r>
                      <a:endParaRPr lang="en-US" sz="2500" b="1" i="0" u="none" strike="noStrike" dirty="0">
                        <a:solidFill>
                          <a:schemeClr val="tx1"/>
                        </a:solidFill>
                        <a:effectLst/>
                        <a:latin typeface="Calibri"/>
                      </a:endParaRPr>
                    </a:p>
                  </a:txBody>
                  <a:tcPr marL="12409" marR="12409" marT="12409" marB="0" anchor="b"/>
                </a:tc>
                <a:tc>
                  <a:txBody>
                    <a:bodyPr/>
                    <a:lstStyle/>
                    <a:p>
                      <a:pPr algn="ctr" fontAlgn="b"/>
                      <a:r>
                        <a:rPr lang="en-US" sz="2500" u="none" strike="noStrike" dirty="0">
                          <a:effectLst/>
                        </a:rPr>
                        <a:t>36</a:t>
                      </a:r>
                      <a:endParaRPr lang="en-US" sz="2500" b="0" i="0" u="none" strike="noStrike" dirty="0">
                        <a:solidFill>
                          <a:srgbClr val="000000"/>
                        </a:solidFill>
                        <a:effectLst/>
                        <a:latin typeface="Calibri"/>
                      </a:endParaRPr>
                    </a:p>
                  </a:txBody>
                  <a:tcPr marL="12409" marR="12409" marT="12409" marB="0" anchor="b"/>
                </a:tc>
                <a:extLst>
                  <a:ext uri="{0D108BD9-81ED-4DB2-BD59-A6C34878D82A}">
                    <a16:rowId xmlns:a16="http://schemas.microsoft.com/office/drawing/2014/main" val="10002"/>
                  </a:ext>
                </a:extLst>
              </a:tr>
              <a:tr h="426562">
                <a:tc>
                  <a:txBody>
                    <a:bodyPr/>
                    <a:lstStyle/>
                    <a:p>
                      <a:pPr algn="l" fontAlgn="b"/>
                      <a:r>
                        <a:rPr lang="en-US" sz="2500" u="none" strike="noStrike" dirty="0">
                          <a:effectLst/>
                        </a:rPr>
                        <a:t>Considering</a:t>
                      </a:r>
                      <a:endParaRPr lang="en-US" sz="2500" b="1" i="0" u="none" strike="noStrike" dirty="0">
                        <a:solidFill>
                          <a:schemeClr val="tx1"/>
                        </a:solidFill>
                        <a:effectLst/>
                        <a:latin typeface="Calibri"/>
                      </a:endParaRPr>
                    </a:p>
                  </a:txBody>
                  <a:tcPr marL="12409" marR="12409" marT="12409" marB="0" anchor="b"/>
                </a:tc>
                <a:tc>
                  <a:txBody>
                    <a:bodyPr/>
                    <a:lstStyle/>
                    <a:p>
                      <a:pPr algn="ctr" fontAlgn="b"/>
                      <a:r>
                        <a:rPr lang="en-US" sz="2500" u="none" strike="noStrike" dirty="0">
                          <a:effectLst/>
                        </a:rPr>
                        <a:t>421 </a:t>
                      </a:r>
                      <a:endParaRPr lang="en-US" sz="2500" b="0" i="0" u="none" strike="noStrike" dirty="0">
                        <a:solidFill>
                          <a:srgbClr val="000000"/>
                        </a:solidFill>
                        <a:effectLst/>
                        <a:latin typeface="Calibri"/>
                      </a:endParaRPr>
                    </a:p>
                  </a:txBody>
                  <a:tcPr marL="12409" marR="12409" marT="12409" marB="0" anchor="b"/>
                </a:tc>
                <a:extLst>
                  <a:ext uri="{0D108BD9-81ED-4DB2-BD59-A6C34878D82A}">
                    <a16:rowId xmlns:a16="http://schemas.microsoft.com/office/drawing/2014/main" val="10003"/>
                  </a:ext>
                </a:extLst>
              </a:tr>
              <a:tr h="805716">
                <a:tc>
                  <a:txBody>
                    <a:bodyPr/>
                    <a:lstStyle/>
                    <a:p>
                      <a:pPr algn="l" fontAlgn="b"/>
                      <a:r>
                        <a:rPr lang="en-US" sz="2500" u="none" strike="noStrike">
                          <a:effectLst/>
                        </a:rPr>
                        <a:t>Requested Information</a:t>
                      </a:r>
                      <a:endParaRPr lang="en-US" sz="2500" b="1" i="0" u="none" strike="noStrike">
                        <a:solidFill>
                          <a:schemeClr val="tx1"/>
                        </a:solidFill>
                        <a:effectLst/>
                        <a:latin typeface="Calibri"/>
                      </a:endParaRPr>
                    </a:p>
                  </a:txBody>
                  <a:tcPr marL="12409" marR="12409" marT="12409" marB="0" anchor="b"/>
                </a:tc>
                <a:tc>
                  <a:txBody>
                    <a:bodyPr/>
                    <a:lstStyle/>
                    <a:p>
                      <a:pPr algn="ctr" fontAlgn="b"/>
                      <a:r>
                        <a:rPr lang="en-US" sz="2500" u="none" strike="noStrike" dirty="0">
                          <a:effectLst/>
                        </a:rPr>
                        <a:t>222 </a:t>
                      </a:r>
                      <a:endParaRPr lang="en-US" sz="2500" b="0" i="0" u="none" strike="noStrike" dirty="0">
                        <a:solidFill>
                          <a:srgbClr val="000000"/>
                        </a:solidFill>
                        <a:effectLst/>
                        <a:latin typeface="Calibri"/>
                      </a:endParaRPr>
                    </a:p>
                  </a:txBody>
                  <a:tcPr marL="12409" marR="12409" marT="12409" marB="0" anchor="b"/>
                </a:tc>
                <a:extLst>
                  <a:ext uri="{0D108BD9-81ED-4DB2-BD59-A6C34878D82A}">
                    <a16:rowId xmlns:a16="http://schemas.microsoft.com/office/drawing/2014/main" val="10004"/>
                  </a:ext>
                </a:extLst>
              </a:tr>
              <a:tr h="426562">
                <a:tc>
                  <a:txBody>
                    <a:bodyPr/>
                    <a:lstStyle/>
                    <a:p>
                      <a:pPr algn="l" fontAlgn="b"/>
                      <a:r>
                        <a:rPr lang="en-US" sz="2500" u="none" strike="noStrike">
                          <a:effectLst/>
                        </a:rPr>
                        <a:t>Total Leads</a:t>
                      </a:r>
                      <a:endParaRPr lang="en-US" sz="2500" b="1" i="0" u="none" strike="noStrike">
                        <a:solidFill>
                          <a:schemeClr val="tx1"/>
                        </a:solidFill>
                        <a:effectLst/>
                        <a:latin typeface="Calibri"/>
                      </a:endParaRPr>
                    </a:p>
                  </a:txBody>
                  <a:tcPr marL="12409" marR="12409" marT="12409" marB="0" anchor="b"/>
                </a:tc>
                <a:tc>
                  <a:txBody>
                    <a:bodyPr/>
                    <a:lstStyle/>
                    <a:p>
                      <a:pPr algn="ctr" fontAlgn="b"/>
                      <a:r>
                        <a:rPr lang="en-US" sz="2500" u="none" strike="noStrike" dirty="0">
                          <a:effectLst/>
                        </a:rPr>
                        <a:t>694 </a:t>
                      </a:r>
                      <a:endParaRPr lang="en-US" sz="2500" b="0" i="0" u="none" strike="noStrike" dirty="0">
                        <a:solidFill>
                          <a:srgbClr val="000000"/>
                        </a:solidFill>
                        <a:effectLst/>
                        <a:latin typeface="Calibri"/>
                      </a:endParaRPr>
                    </a:p>
                  </a:txBody>
                  <a:tcPr marL="12409" marR="12409" marT="12409" marB="0" anchor="b"/>
                </a:tc>
                <a:extLst>
                  <a:ext uri="{0D108BD9-81ED-4DB2-BD59-A6C34878D82A}">
                    <a16:rowId xmlns:a16="http://schemas.microsoft.com/office/drawing/2014/main" val="10005"/>
                  </a:ext>
                </a:extLst>
              </a:tr>
              <a:tr h="805716">
                <a:tc>
                  <a:txBody>
                    <a:bodyPr/>
                    <a:lstStyle/>
                    <a:p>
                      <a:pPr algn="l" fontAlgn="b"/>
                      <a:r>
                        <a:rPr lang="en-US" sz="2500" u="none" strike="noStrike">
                          <a:effectLst/>
                        </a:rPr>
                        <a:t>Lead Response Rate</a:t>
                      </a:r>
                      <a:endParaRPr lang="en-US" sz="2500" b="1" i="0" u="none" strike="noStrike">
                        <a:solidFill>
                          <a:schemeClr val="tx1"/>
                        </a:solidFill>
                        <a:effectLst/>
                        <a:latin typeface="Calibri"/>
                      </a:endParaRPr>
                    </a:p>
                  </a:txBody>
                  <a:tcPr marL="12409" marR="12409" marT="12409" marB="0" anchor="b"/>
                </a:tc>
                <a:tc>
                  <a:txBody>
                    <a:bodyPr/>
                    <a:lstStyle/>
                    <a:p>
                      <a:pPr algn="ctr" fontAlgn="b"/>
                      <a:r>
                        <a:rPr lang="en-US" sz="2500" u="none" strike="noStrike" dirty="0">
                          <a:effectLst/>
                        </a:rPr>
                        <a:t>.3%</a:t>
                      </a:r>
                      <a:endParaRPr lang="en-US" sz="2500" b="0" i="0" u="none" strike="noStrike" dirty="0">
                        <a:solidFill>
                          <a:srgbClr val="000000"/>
                        </a:solidFill>
                        <a:effectLst/>
                        <a:latin typeface="Calibri"/>
                      </a:endParaRPr>
                    </a:p>
                  </a:txBody>
                  <a:tcPr marL="12409" marR="12409" marT="12409" marB="0" anchor="b"/>
                </a:tc>
                <a:extLst>
                  <a:ext uri="{0D108BD9-81ED-4DB2-BD59-A6C34878D82A}">
                    <a16:rowId xmlns:a16="http://schemas.microsoft.com/office/drawing/2014/main" val="10006"/>
                  </a:ext>
                </a:extLst>
              </a:tr>
              <a:tr h="426562">
                <a:tc>
                  <a:txBody>
                    <a:bodyPr/>
                    <a:lstStyle/>
                    <a:p>
                      <a:pPr algn="l" fontAlgn="b"/>
                      <a:r>
                        <a:rPr lang="en-US" sz="2500" u="none" strike="noStrike">
                          <a:effectLst/>
                        </a:rPr>
                        <a:t>Potential Pipeline</a:t>
                      </a:r>
                      <a:endParaRPr lang="en-US" sz="2500" b="1" i="0" u="none" strike="noStrike">
                        <a:solidFill>
                          <a:schemeClr val="tx1"/>
                        </a:solidFill>
                        <a:effectLst/>
                        <a:latin typeface="Calibri"/>
                      </a:endParaRPr>
                    </a:p>
                  </a:txBody>
                  <a:tcPr marL="12409" marR="12409" marT="12409" marB="0" anchor="b"/>
                </a:tc>
                <a:tc>
                  <a:txBody>
                    <a:bodyPr/>
                    <a:lstStyle/>
                    <a:p>
                      <a:pPr algn="ctr" fontAlgn="b"/>
                      <a:r>
                        <a:rPr lang="en-US" sz="2500" u="none" strike="noStrike" dirty="0">
                          <a:effectLst/>
                        </a:rPr>
                        <a:t>$15,928,000</a:t>
                      </a:r>
                      <a:endParaRPr lang="en-US" sz="2500" b="0" i="0" u="none" strike="noStrike" dirty="0">
                        <a:solidFill>
                          <a:srgbClr val="000000"/>
                        </a:solidFill>
                        <a:effectLst/>
                        <a:latin typeface="Calibri"/>
                      </a:endParaRPr>
                    </a:p>
                  </a:txBody>
                  <a:tcPr marL="12409" marR="12409" marT="12409"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77854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BE5D-8ED4-1642-848D-812CD0FFEA19}"/>
              </a:ext>
            </a:extLst>
          </p:cNvPr>
          <p:cNvSpPr>
            <a:spLocks noGrp="1"/>
          </p:cNvSpPr>
          <p:nvPr>
            <p:ph type="title"/>
          </p:nvPr>
        </p:nvSpPr>
        <p:spPr>
          <a:xfrm>
            <a:off x="677334" y="609600"/>
            <a:ext cx="8596668" cy="1320800"/>
          </a:xfrm>
        </p:spPr>
        <p:txBody>
          <a:bodyPr>
            <a:normAutofit/>
          </a:bodyPr>
          <a:lstStyle/>
          <a:p>
            <a:r>
              <a:rPr lang="en-US" b="1" dirty="0">
                <a:effectLst>
                  <a:outerShdw blurRad="38100" dist="38100" dir="2700000" algn="tl">
                    <a:srgbClr val="000000">
                      <a:alpha val="43137"/>
                    </a:srgbClr>
                  </a:outerShdw>
                </a:effectLst>
              </a:rPr>
              <a:t>FY 2018  Fall Appeal Results</a:t>
            </a:r>
            <a:br>
              <a:rPr lang="en-US" b="1" dirty="0">
                <a:effectLst>
                  <a:outerShdw blurRad="38100" dist="38100" dir="2700000" algn="tl">
                    <a:srgbClr val="000000">
                      <a:alpha val="43137"/>
                    </a:srgbClr>
                  </a:outerShdw>
                </a:effectLst>
              </a:rPr>
            </a:br>
            <a:endParaRPr lang="en-US" dirty="0"/>
          </a:p>
        </p:txBody>
      </p:sp>
      <p:sp>
        <p:nvSpPr>
          <p:cNvPr id="4" name="Slide Number Placeholder 3">
            <a:extLst>
              <a:ext uri="{FF2B5EF4-FFF2-40B4-BE49-F238E27FC236}">
                <a16:creationId xmlns:a16="http://schemas.microsoft.com/office/drawing/2014/main" id="{73039B29-C219-4043-B9F1-3ABADF5D4F92}"/>
              </a:ext>
            </a:extLst>
          </p:cNvPr>
          <p:cNvSpPr>
            <a:spLocks noGrp="1"/>
          </p:cNvSpPr>
          <p:nvPr>
            <p:ph type="sldNum" sz="quarter" idx="12"/>
          </p:nvPr>
        </p:nvSpPr>
        <p:spPr>
          <a:xfrm>
            <a:off x="8590663" y="6041362"/>
            <a:ext cx="683339" cy="365125"/>
          </a:xfrm>
        </p:spPr>
        <p:txBody>
          <a:bodyPr>
            <a:normAutofit/>
          </a:bodyPr>
          <a:lstStyle/>
          <a:p>
            <a:pPr>
              <a:spcAft>
                <a:spcPts val="600"/>
              </a:spcAft>
            </a:pPr>
            <a:fld id="{20317813-932A-434D-AE76-14927A20856D}" type="slidenum">
              <a:rPr lang="en-US" smtClean="0"/>
              <a:pPr>
                <a:spcAft>
                  <a:spcPts val="600"/>
                </a:spcAft>
              </a:pPr>
              <a:t>8</a:t>
            </a:fld>
            <a:endParaRPr lang="en-US"/>
          </a:p>
        </p:txBody>
      </p:sp>
      <p:graphicFrame>
        <p:nvGraphicFramePr>
          <p:cNvPr id="5" name="Content Placeholder 4">
            <a:extLst>
              <a:ext uri="{FF2B5EF4-FFF2-40B4-BE49-F238E27FC236}">
                <a16:creationId xmlns:a16="http://schemas.microsoft.com/office/drawing/2014/main" id="{534521DD-2B22-1848-A386-1DA26A1705EB}"/>
              </a:ext>
            </a:extLst>
          </p:cNvPr>
          <p:cNvGraphicFramePr>
            <a:graphicFrameLocks noGrp="1"/>
          </p:cNvGraphicFramePr>
          <p:nvPr>
            <p:ph idx="1"/>
            <p:extLst>
              <p:ext uri="{D42A27DB-BD31-4B8C-83A1-F6EECF244321}">
                <p14:modId xmlns:p14="http://schemas.microsoft.com/office/powerpoint/2010/main" val="4154801731"/>
              </p:ext>
            </p:extLst>
          </p:nvPr>
        </p:nvGraphicFramePr>
        <p:xfrm>
          <a:off x="860612" y="1398494"/>
          <a:ext cx="8211670" cy="4267204"/>
        </p:xfrm>
        <a:graphic>
          <a:graphicData uri="http://schemas.openxmlformats.org/drawingml/2006/table">
            <a:tbl>
              <a:tblPr/>
              <a:tblGrid>
                <a:gridCol w="4955852">
                  <a:extLst>
                    <a:ext uri="{9D8B030D-6E8A-4147-A177-3AD203B41FA5}">
                      <a16:colId xmlns:a16="http://schemas.microsoft.com/office/drawing/2014/main" val="639221018"/>
                    </a:ext>
                  </a:extLst>
                </a:gridCol>
                <a:gridCol w="3255818">
                  <a:extLst>
                    <a:ext uri="{9D8B030D-6E8A-4147-A177-3AD203B41FA5}">
                      <a16:colId xmlns:a16="http://schemas.microsoft.com/office/drawing/2014/main" val="3957348720"/>
                    </a:ext>
                  </a:extLst>
                </a:gridCol>
              </a:tblGrid>
              <a:tr h="510114">
                <a:tc gridSpan="2">
                  <a:txBody>
                    <a:bodyPr/>
                    <a:lstStyle/>
                    <a:p>
                      <a:pPr algn="l" fontAlgn="b">
                        <a:spcBef>
                          <a:spcPts val="0"/>
                        </a:spcBef>
                        <a:spcAft>
                          <a:spcPts val="0"/>
                        </a:spcAft>
                      </a:pPr>
                      <a:r>
                        <a:rPr lang="en-US" sz="2000" b="1" i="0" u="none" strike="noStrike" dirty="0">
                          <a:solidFill>
                            <a:srgbClr val="000000"/>
                          </a:solidFill>
                          <a:effectLst/>
                          <a:latin typeface="Calibri" panose="020F0502020204030204" pitchFamily="34" charset="0"/>
                        </a:rPr>
                        <a:t>Campaign Total</a:t>
                      </a:r>
                      <a:endParaRPr lang="en-US" sz="2000" b="0" i="0" u="none" strike="noStrike" dirty="0">
                        <a:effectLst/>
                        <a:latin typeface="Arial" panose="020B0604020202020204" pitchFamily="34" charset="0"/>
                      </a:endParaRPr>
                    </a:p>
                  </a:txBody>
                  <a:tcPr marL="106014" marR="106014" marT="53007" marB="53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39959865"/>
                  </a:ext>
                </a:extLst>
              </a:tr>
              <a:tr h="375709">
                <a:tc>
                  <a:txBody>
                    <a:bodyPr/>
                    <a:lstStyle/>
                    <a:p>
                      <a:pPr algn="l" fontAlgn="ctr">
                        <a:spcBef>
                          <a:spcPts val="0"/>
                        </a:spcBef>
                        <a:spcAft>
                          <a:spcPts val="0"/>
                        </a:spcAft>
                      </a:pPr>
                      <a:r>
                        <a:rPr lang="en-US" sz="2000" b="0" i="1" u="none" strike="noStrike">
                          <a:solidFill>
                            <a:srgbClr val="000000"/>
                          </a:solidFill>
                          <a:effectLst/>
                          <a:latin typeface="Calibri" panose="020F0502020204030204" pitchFamily="34" charset="0"/>
                        </a:rPr>
                        <a:t>Total Solicited</a:t>
                      </a:r>
                      <a:endParaRPr lang="en-US" sz="2000" b="0" i="0" u="none" strike="noStrike">
                        <a:effectLst/>
                        <a:latin typeface="Arial" panose="020B0604020202020204" pitchFamily="34" charset="0"/>
                      </a:endParaRPr>
                    </a:p>
                  </a:txBody>
                  <a:tcPr marL="11043" marR="11043" marT="11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spcBef>
                          <a:spcPts val="0"/>
                        </a:spcBef>
                        <a:spcAft>
                          <a:spcPts val="0"/>
                        </a:spcAft>
                      </a:pPr>
                      <a:r>
                        <a:rPr lang="en-US" sz="2000" b="0" i="0" u="none" strike="noStrike" dirty="0">
                          <a:solidFill>
                            <a:srgbClr val="000000"/>
                          </a:solidFill>
                          <a:effectLst/>
                          <a:latin typeface="Calibri" panose="020F0502020204030204" pitchFamily="34" charset="0"/>
                        </a:rPr>
                        <a:t> </a:t>
                      </a:r>
                      <a:endParaRPr lang="en-US" sz="2000" b="0" i="0" u="none" strike="noStrike" dirty="0">
                        <a:effectLst/>
                        <a:latin typeface="Arial" panose="020B0604020202020204" pitchFamily="34" charset="0"/>
                      </a:endParaRPr>
                    </a:p>
                  </a:txBody>
                  <a:tcPr marL="11043" marR="11043" marT="11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33255718"/>
                  </a:ext>
                </a:extLst>
              </a:tr>
              <a:tr h="375709">
                <a:tc>
                  <a:txBody>
                    <a:bodyPr/>
                    <a:lstStyle/>
                    <a:p>
                      <a:pPr algn="l" fontAlgn="ctr">
                        <a:spcBef>
                          <a:spcPts val="0"/>
                        </a:spcBef>
                        <a:spcAft>
                          <a:spcPts val="0"/>
                        </a:spcAft>
                      </a:pPr>
                      <a:r>
                        <a:rPr lang="en-US" sz="2000" b="0" i="1" u="none" strike="noStrike">
                          <a:solidFill>
                            <a:srgbClr val="000000"/>
                          </a:solidFill>
                          <a:effectLst/>
                          <a:latin typeface="Calibri" panose="020F0502020204030204" pitchFamily="34" charset="0"/>
                        </a:rPr>
                        <a:t>Direct Mail Revenue</a:t>
                      </a:r>
                      <a:endParaRPr lang="en-US" sz="2000" b="0" i="0" u="none" strike="noStrike">
                        <a:effectLst/>
                        <a:latin typeface="Arial" panose="020B0604020202020204" pitchFamily="34" charset="0"/>
                      </a:endParaRPr>
                    </a:p>
                  </a:txBody>
                  <a:tcPr marL="11043" marR="11043" marT="11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spcBef>
                          <a:spcPts val="0"/>
                        </a:spcBef>
                        <a:spcAft>
                          <a:spcPts val="0"/>
                        </a:spcAft>
                      </a:pPr>
                      <a:r>
                        <a:rPr lang="en-US" sz="2000" b="0" i="0" u="none" strike="noStrike">
                          <a:solidFill>
                            <a:srgbClr val="000000"/>
                          </a:solidFill>
                          <a:effectLst/>
                          <a:latin typeface="Calibri" panose="020F0502020204030204" pitchFamily="34" charset="0"/>
                        </a:rPr>
                        <a:t>$28,364.37</a:t>
                      </a:r>
                      <a:endParaRPr lang="en-US" sz="2000" b="0" i="0" u="none" strike="noStrike">
                        <a:effectLst/>
                        <a:latin typeface="Arial" panose="020B0604020202020204" pitchFamily="34" charset="0"/>
                      </a:endParaRPr>
                    </a:p>
                  </a:txBody>
                  <a:tcPr marL="11043" marR="11043" marT="11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0936363"/>
                  </a:ext>
                </a:extLst>
              </a:tr>
              <a:tr h="375709">
                <a:tc>
                  <a:txBody>
                    <a:bodyPr/>
                    <a:lstStyle/>
                    <a:p>
                      <a:pPr algn="l" fontAlgn="ctr">
                        <a:spcBef>
                          <a:spcPts val="0"/>
                        </a:spcBef>
                        <a:spcAft>
                          <a:spcPts val="0"/>
                        </a:spcAft>
                      </a:pPr>
                      <a:r>
                        <a:rPr lang="en-US" sz="2000" b="0" i="1" u="none" strike="noStrike">
                          <a:solidFill>
                            <a:srgbClr val="000000"/>
                          </a:solidFill>
                          <a:effectLst/>
                          <a:latin typeface="Calibri" panose="020F0502020204030204" pitchFamily="34" charset="0"/>
                        </a:rPr>
                        <a:t>Digital Revenue</a:t>
                      </a:r>
                      <a:endParaRPr lang="en-US" sz="2000" b="0" i="0" u="none" strike="noStrike">
                        <a:effectLst/>
                        <a:latin typeface="Arial" panose="020B0604020202020204" pitchFamily="34" charset="0"/>
                      </a:endParaRPr>
                    </a:p>
                  </a:txBody>
                  <a:tcPr marL="11043" marR="11043" marT="11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solidFill>
                            <a:srgbClr val="000000"/>
                          </a:solidFill>
                          <a:effectLst/>
                          <a:latin typeface="Calibri" panose="020F0502020204030204" pitchFamily="34" charset="0"/>
                        </a:rPr>
                        <a:t>$10,510.00</a:t>
                      </a:r>
                      <a:endParaRPr lang="en-US" sz="2000" b="0" i="0" u="none" strike="noStrike">
                        <a:effectLst/>
                        <a:latin typeface="Arial" panose="020B0604020202020204" pitchFamily="34" charset="0"/>
                      </a:endParaRPr>
                    </a:p>
                  </a:txBody>
                  <a:tcPr marL="11043" marR="11043" marT="11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995457"/>
                  </a:ext>
                </a:extLst>
              </a:tr>
              <a:tr h="375709">
                <a:tc>
                  <a:txBody>
                    <a:bodyPr/>
                    <a:lstStyle/>
                    <a:p>
                      <a:pPr algn="l" fontAlgn="ctr">
                        <a:spcBef>
                          <a:spcPts val="0"/>
                        </a:spcBef>
                        <a:spcAft>
                          <a:spcPts val="0"/>
                        </a:spcAft>
                      </a:pPr>
                      <a:r>
                        <a:rPr lang="en-US" sz="2000" b="1" i="1" u="none" strike="noStrike">
                          <a:solidFill>
                            <a:srgbClr val="000000"/>
                          </a:solidFill>
                          <a:effectLst/>
                          <a:latin typeface="Calibri" panose="020F0502020204030204" pitchFamily="34" charset="0"/>
                        </a:rPr>
                        <a:t>Total Revenue</a:t>
                      </a:r>
                      <a:endParaRPr lang="en-US" sz="2000" b="0" i="0" u="none" strike="noStrike">
                        <a:effectLst/>
                        <a:latin typeface="Arial" panose="020B0604020202020204" pitchFamily="34" charset="0"/>
                      </a:endParaRPr>
                    </a:p>
                  </a:txBody>
                  <a:tcPr marL="11043" marR="11043" marT="11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l" fontAlgn="ctr">
                        <a:spcBef>
                          <a:spcPts val="0"/>
                        </a:spcBef>
                        <a:spcAft>
                          <a:spcPts val="0"/>
                        </a:spcAft>
                      </a:pPr>
                      <a:r>
                        <a:rPr lang="en-US" sz="2000" b="1" i="0" u="none" strike="noStrike">
                          <a:solidFill>
                            <a:srgbClr val="000000"/>
                          </a:solidFill>
                          <a:effectLst/>
                          <a:latin typeface="Calibri" panose="020F0502020204030204" pitchFamily="34" charset="0"/>
                        </a:rPr>
                        <a:t>$38,874.37</a:t>
                      </a:r>
                      <a:endParaRPr lang="en-US" sz="2000" b="0" i="0" u="none" strike="noStrike">
                        <a:effectLst/>
                        <a:latin typeface="Arial" panose="020B0604020202020204" pitchFamily="34" charset="0"/>
                      </a:endParaRPr>
                    </a:p>
                  </a:txBody>
                  <a:tcPr marL="11043" marR="11043" marT="11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3836970803"/>
                  </a:ext>
                </a:extLst>
              </a:tr>
              <a:tr h="375709">
                <a:tc>
                  <a:txBody>
                    <a:bodyPr/>
                    <a:lstStyle/>
                    <a:p>
                      <a:pPr algn="l" fontAlgn="ctr">
                        <a:spcBef>
                          <a:spcPts val="0"/>
                        </a:spcBef>
                        <a:spcAft>
                          <a:spcPts val="0"/>
                        </a:spcAft>
                      </a:pPr>
                      <a:r>
                        <a:rPr lang="en-US" sz="2000" b="0" i="1" u="none" strike="noStrike">
                          <a:solidFill>
                            <a:srgbClr val="000000"/>
                          </a:solidFill>
                          <a:effectLst/>
                          <a:latin typeface="Calibri" panose="020F0502020204030204" pitchFamily="34" charset="0"/>
                        </a:rPr>
                        <a:t># of Direct Mail Donors</a:t>
                      </a:r>
                      <a:endParaRPr lang="en-US" sz="2000" b="0" i="0" u="none" strike="noStrike">
                        <a:effectLst/>
                        <a:latin typeface="Arial" panose="020B0604020202020204" pitchFamily="34" charset="0"/>
                      </a:endParaRPr>
                    </a:p>
                  </a:txBody>
                  <a:tcPr marL="11043" marR="11043" marT="11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spcBef>
                          <a:spcPts val="0"/>
                        </a:spcBef>
                        <a:spcAft>
                          <a:spcPts val="0"/>
                        </a:spcAft>
                      </a:pPr>
                      <a:r>
                        <a:rPr lang="en-US" sz="2000" b="0" i="0" u="none" strike="noStrike">
                          <a:solidFill>
                            <a:srgbClr val="000000"/>
                          </a:solidFill>
                          <a:effectLst/>
                          <a:latin typeface="Calibri" panose="020F0502020204030204" pitchFamily="34" charset="0"/>
                        </a:rPr>
                        <a:t>144</a:t>
                      </a:r>
                      <a:endParaRPr lang="en-US" sz="2000" b="0" i="0" u="none" strike="noStrike">
                        <a:effectLst/>
                        <a:latin typeface="Arial" panose="020B0604020202020204" pitchFamily="34" charset="0"/>
                      </a:endParaRPr>
                    </a:p>
                  </a:txBody>
                  <a:tcPr marL="11043" marR="11043" marT="11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03539060"/>
                  </a:ext>
                </a:extLst>
              </a:tr>
              <a:tr h="375709">
                <a:tc>
                  <a:txBody>
                    <a:bodyPr/>
                    <a:lstStyle/>
                    <a:p>
                      <a:pPr algn="l" fontAlgn="ctr">
                        <a:spcBef>
                          <a:spcPts val="0"/>
                        </a:spcBef>
                        <a:spcAft>
                          <a:spcPts val="0"/>
                        </a:spcAft>
                      </a:pPr>
                      <a:r>
                        <a:rPr lang="en-US" sz="2000" b="0" i="1" u="none" strike="noStrike">
                          <a:solidFill>
                            <a:srgbClr val="000000"/>
                          </a:solidFill>
                          <a:effectLst/>
                          <a:latin typeface="Calibri" panose="020F0502020204030204" pitchFamily="34" charset="0"/>
                        </a:rPr>
                        <a:t># of Digital Donors</a:t>
                      </a:r>
                      <a:endParaRPr lang="en-US" sz="2000" b="0" i="0" u="none" strike="noStrike">
                        <a:effectLst/>
                        <a:latin typeface="Arial" panose="020B0604020202020204" pitchFamily="34" charset="0"/>
                      </a:endParaRPr>
                    </a:p>
                  </a:txBody>
                  <a:tcPr marL="11043" marR="11043" marT="11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solidFill>
                            <a:srgbClr val="000000"/>
                          </a:solidFill>
                          <a:effectLst/>
                          <a:latin typeface="Calibri" panose="020F0502020204030204" pitchFamily="34" charset="0"/>
                        </a:rPr>
                        <a:t>41</a:t>
                      </a:r>
                      <a:endParaRPr lang="en-US" sz="2000" b="0" i="0" u="none" strike="noStrike">
                        <a:effectLst/>
                        <a:latin typeface="Arial" panose="020B0604020202020204" pitchFamily="34" charset="0"/>
                      </a:endParaRPr>
                    </a:p>
                  </a:txBody>
                  <a:tcPr marL="11043" marR="11043" marT="11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762062"/>
                  </a:ext>
                </a:extLst>
              </a:tr>
              <a:tr h="375709">
                <a:tc>
                  <a:txBody>
                    <a:bodyPr/>
                    <a:lstStyle/>
                    <a:p>
                      <a:pPr algn="l" fontAlgn="ctr">
                        <a:spcBef>
                          <a:spcPts val="0"/>
                        </a:spcBef>
                        <a:spcAft>
                          <a:spcPts val="0"/>
                        </a:spcAft>
                      </a:pPr>
                      <a:r>
                        <a:rPr lang="en-US" sz="2000" b="1" i="1" u="none" strike="noStrike">
                          <a:solidFill>
                            <a:srgbClr val="000000"/>
                          </a:solidFill>
                          <a:effectLst/>
                          <a:latin typeface="Calibri" panose="020F0502020204030204" pitchFamily="34" charset="0"/>
                        </a:rPr>
                        <a:t>Total # of Donors</a:t>
                      </a:r>
                      <a:endParaRPr lang="en-US" sz="2000" b="0" i="0" u="none" strike="noStrike">
                        <a:effectLst/>
                        <a:latin typeface="Arial" panose="020B0604020202020204" pitchFamily="34" charset="0"/>
                      </a:endParaRPr>
                    </a:p>
                  </a:txBody>
                  <a:tcPr marL="11043" marR="11043" marT="11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l" fontAlgn="ctr">
                        <a:spcBef>
                          <a:spcPts val="0"/>
                        </a:spcBef>
                        <a:spcAft>
                          <a:spcPts val="0"/>
                        </a:spcAft>
                      </a:pPr>
                      <a:r>
                        <a:rPr lang="en-US" sz="2000" b="1" i="0" u="none" strike="noStrike">
                          <a:solidFill>
                            <a:srgbClr val="000000"/>
                          </a:solidFill>
                          <a:effectLst/>
                          <a:latin typeface="Calibri" panose="020F0502020204030204" pitchFamily="34" charset="0"/>
                        </a:rPr>
                        <a:t>185</a:t>
                      </a:r>
                      <a:endParaRPr lang="en-US" sz="2000" b="0" i="0" u="none" strike="noStrike">
                        <a:effectLst/>
                        <a:latin typeface="Arial" panose="020B0604020202020204" pitchFamily="34" charset="0"/>
                      </a:endParaRPr>
                    </a:p>
                  </a:txBody>
                  <a:tcPr marL="11043" marR="11043" marT="11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2658576962"/>
                  </a:ext>
                </a:extLst>
              </a:tr>
              <a:tr h="375709">
                <a:tc>
                  <a:txBody>
                    <a:bodyPr/>
                    <a:lstStyle/>
                    <a:p>
                      <a:pPr algn="l" fontAlgn="ctr">
                        <a:spcBef>
                          <a:spcPts val="0"/>
                        </a:spcBef>
                        <a:spcAft>
                          <a:spcPts val="0"/>
                        </a:spcAft>
                      </a:pPr>
                      <a:r>
                        <a:rPr lang="en-US" sz="2000" b="0" i="1" u="none" strike="noStrike">
                          <a:solidFill>
                            <a:srgbClr val="000000"/>
                          </a:solidFill>
                          <a:effectLst/>
                          <a:latin typeface="Calibri" panose="020F0502020204030204" pitchFamily="34" charset="0"/>
                        </a:rPr>
                        <a:t>Direct Mail Avg Gift</a:t>
                      </a:r>
                      <a:endParaRPr lang="en-US" sz="2000" b="0" i="0" u="none" strike="noStrike">
                        <a:effectLst/>
                        <a:latin typeface="Arial" panose="020B0604020202020204" pitchFamily="34" charset="0"/>
                      </a:endParaRPr>
                    </a:p>
                  </a:txBody>
                  <a:tcPr marL="11043" marR="11043" marT="11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spcBef>
                          <a:spcPts val="0"/>
                        </a:spcBef>
                        <a:spcAft>
                          <a:spcPts val="0"/>
                        </a:spcAft>
                      </a:pPr>
                      <a:r>
                        <a:rPr lang="en-US" sz="2000" b="0" i="0" u="none" strike="noStrike">
                          <a:solidFill>
                            <a:srgbClr val="000000"/>
                          </a:solidFill>
                          <a:effectLst/>
                          <a:latin typeface="Calibri" panose="020F0502020204030204" pitchFamily="34" charset="0"/>
                        </a:rPr>
                        <a:t>$196.97</a:t>
                      </a:r>
                      <a:endParaRPr lang="en-US" sz="2000" b="0" i="0" u="none" strike="noStrike">
                        <a:effectLst/>
                        <a:latin typeface="Arial" panose="020B0604020202020204" pitchFamily="34" charset="0"/>
                      </a:endParaRPr>
                    </a:p>
                  </a:txBody>
                  <a:tcPr marL="11043" marR="11043" marT="11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39946611"/>
                  </a:ext>
                </a:extLst>
              </a:tr>
              <a:tr h="375709">
                <a:tc>
                  <a:txBody>
                    <a:bodyPr/>
                    <a:lstStyle/>
                    <a:p>
                      <a:pPr algn="l" fontAlgn="ctr">
                        <a:spcBef>
                          <a:spcPts val="0"/>
                        </a:spcBef>
                        <a:spcAft>
                          <a:spcPts val="0"/>
                        </a:spcAft>
                      </a:pPr>
                      <a:r>
                        <a:rPr lang="en-US" sz="2000" b="0" i="1" u="none" strike="noStrike">
                          <a:solidFill>
                            <a:srgbClr val="000000"/>
                          </a:solidFill>
                          <a:effectLst/>
                          <a:latin typeface="Calibri" panose="020F0502020204030204" pitchFamily="34" charset="0"/>
                        </a:rPr>
                        <a:t>Digital Avg Gift</a:t>
                      </a:r>
                      <a:endParaRPr lang="en-US" sz="2000" b="0" i="0" u="none" strike="noStrike">
                        <a:effectLst/>
                        <a:latin typeface="Arial" panose="020B0604020202020204" pitchFamily="34" charset="0"/>
                      </a:endParaRPr>
                    </a:p>
                  </a:txBody>
                  <a:tcPr marL="11043" marR="11043" marT="11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solidFill>
                            <a:srgbClr val="000000"/>
                          </a:solidFill>
                          <a:effectLst/>
                          <a:latin typeface="Calibri" panose="020F0502020204030204" pitchFamily="34" charset="0"/>
                        </a:rPr>
                        <a:t>$256.34</a:t>
                      </a:r>
                      <a:endParaRPr lang="en-US" sz="2000" b="0" i="0" u="none" strike="noStrike">
                        <a:effectLst/>
                        <a:latin typeface="Arial" panose="020B0604020202020204" pitchFamily="34" charset="0"/>
                      </a:endParaRPr>
                    </a:p>
                  </a:txBody>
                  <a:tcPr marL="11043" marR="11043" marT="11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163960"/>
                  </a:ext>
                </a:extLst>
              </a:tr>
              <a:tr h="375709">
                <a:tc>
                  <a:txBody>
                    <a:bodyPr/>
                    <a:lstStyle/>
                    <a:p>
                      <a:pPr algn="l" fontAlgn="ctr">
                        <a:spcBef>
                          <a:spcPts val="0"/>
                        </a:spcBef>
                        <a:spcAft>
                          <a:spcPts val="0"/>
                        </a:spcAft>
                      </a:pPr>
                      <a:r>
                        <a:rPr lang="en-US" sz="2000" b="1" i="1" u="none" strike="noStrike">
                          <a:solidFill>
                            <a:srgbClr val="000000"/>
                          </a:solidFill>
                          <a:effectLst/>
                          <a:latin typeface="Calibri" panose="020F0502020204030204" pitchFamily="34" charset="0"/>
                        </a:rPr>
                        <a:t>Total Avg Gift</a:t>
                      </a:r>
                      <a:endParaRPr lang="en-US" sz="2000" b="0" i="0" u="none" strike="noStrike">
                        <a:effectLst/>
                        <a:latin typeface="Arial" panose="020B0604020202020204" pitchFamily="34" charset="0"/>
                      </a:endParaRPr>
                    </a:p>
                  </a:txBody>
                  <a:tcPr marL="11043" marR="11043" marT="11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spcBef>
                          <a:spcPts val="0"/>
                        </a:spcBef>
                        <a:spcAft>
                          <a:spcPts val="0"/>
                        </a:spcAft>
                      </a:pPr>
                      <a:r>
                        <a:rPr lang="en-US" sz="2000" b="1" i="0" u="none" strike="noStrike" dirty="0">
                          <a:solidFill>
                            <a:srgbClr val="000000"/>
                          </a:solidFill>
                          <a:effectLst/>
                          <a:latin typeface="Calibri" panose="020F0502020204030204" pitchFamily="34" charset="0"/>
                        </a:rPr>
                        <a:t>$210.13</a:t>
                      </a:r>
                      <a:endParaRPr lang="en-US" sz="2000" b="0" i="0" u="none" strike="noStrike" dirty="0">
                        <a:effectLst/>
                        <a:latin typeface="Arial" panose="020B0604020202020204" pitchFamily="34" charset="0"/>
                      </a:endParaRPr>
                    </a:p>
                  </a:txBody>
                  <a:tcPr marL="11043" marR="11043" marT="11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77598014"/>
                  </a:ext>
                </a:extLst>
              </a:tr>
            </a:tbl>
          </a:graphicData>
        </a:graphic>
      </p:graphicFrame>
    </p:spTree>
    <p:extLst>
      <p:ext uri="{BB962C8B-B14F-4D97-AF65-F5344CB8AC3E}">
        <p14:creationId xmlns:p14="http://schemas.microsoft.com/office/powerpoint/2010/main" val="2035408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BA879C-354E-4DDB-9C03-337B0FF8B5EC}"/>
              </a:ext>
            </a:extLst>
          </p:cNvPr>
          <p:cNvSpPr>
            <a:spLocks noGrp="1"/>
          </p:cNvSpPr>
          <p:nvPr>
            <p:ph type="title"/>
          </p:nvPr>
        </p:nvSpPr>
        <p:spPr>
          <a:xfrm>
            <a:off x="1333502" y="609600"/>
            <a:ext cx="8596668" cy="1320800"/>
          </a:xfrm>
        </p:spPr>
        <p:txBody>
          <a:bodyPr>
            <a:normAutofit/>
          </a:bodyPr>
          <a:lstStyle/>
          <a:p>
            <a:r>
              <a:rPr lang="en-US" sz="4400" b="1" dirty="0">
                <a:effectLst>
                  <a:outerShdw blurRad="38100" dist="38100" dir="2700000" algn="tl">
                    <a:srgbClr val="000000">
                      <a:alpha val="43137"/>
                    </a:srgbClr>
                  </a:outerShdw>
                </a:effectLst>
              </a:rPr>
              <a:t>Advocating For Your Program</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4B55541-92E0-496D-85C8-00AE7D6DB66F}"/>
              </a:ext>
            </a:extLst>
          </p:cNvPr>
          <p:cNvSpPr>
            <a:spLocks noGrp="1"/>
          </p:cNvSpPr>
          <p:nvPr>
            <p:ph type="sldNum" sz="quarter" idx="12"/>
          </p:nvPr>
        </p:nvSpPr>
        <p:spPr>
          <a:xfrm>
            <a:off x="10656530" y="6041362"/>
            <a:ext cx="683339" cy="365125"/>
          </a:xfrm>
        </p:spPr>
        <p:txBody>
          <a:bodyPr>
            <a:normAutofit/>
          </a:bodyPr>
          <a:lstStyle/>
          <a:p>
            <a:pPr>
              <a:spcAft>
                <a:spcPts val="600"/>
              </a:spcAft>
            </a:pPr>
            <a:fld id="{20317813-932A-434D-AE76-14927A20856D}" type="slidenum">
              <a:rPr lang="en-US">
                <a:solidFill>
                  <a:srgbClr val="FFFFFF"/>
                </a:solidFill>
              </a:rPr>
              <a:pPr>
                <a:spcAft>
                  <a:spcPts val="600"/>
                </a:spcAft>
              </a:pPr>
              <a:t>9</a:t>
            </a:fld>
            <a:endParaRPr lang="en-US">
              <a:solidFill>
                <a:srgbClr val="FFFFFF"/>
              </a:solidFill>
            </a:endParaRPr>
          </a:p>
        </p:txBody>
      </p:sp>
      <p:pic>
        <p:nvPicPr>
          <p:cNvPr id="12" name="Picture 11" descr="kisspng-organization-business-meeting-service-trumpet-call-5a92d424c454e0.6697601515195720048042.png">
            <a:extLst>
              <a:ext uri="{FF2B5EF4-FFF2-40B4-BE49-F238E27FC236}">
                <a16:creationId xmlns:a16="http://schemas.microsoft.com/office/drawing/2014/main" id="{2C4E9DD3-D84E-4102-8B4E-CFA1CCCB9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28" y="1659467"/>
            <a:ext cx="3539066" cy="3539066"/>
          </a:xfrm>
          <a:prstGeom prst="rect">
            <a:avLst/>
          </a:prstGeom>
        </p:spPr>
      </p:pic>
      <p:pic>
        <p:nvPicPr>
          <p:cNvPr id="14" name="Picture 13" descr="kisspng-animation-giphy-technical-support-clip-art-team-work-5ac4101a62e198.608750921522798618405.png">
            <a:extLst>
              <a:ext uri="{FF2B5EF4-FFF2-40B4-BE49-F238E27FC236}">
                <a16:creationId xmlns:a16="http://schemas.microsoft.com/office/drawing/2014/main" id="{E15F521A-13CD-4809-BEB1-1DFF194AEC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605" y="1659467"/>
            <a:ext cx="4848036" cy="3539066"/>
          </a:xfrm>
          <a:prstGeom prst="rect">
            <a:avLst/>
          </a:prstGeom>
        </p:spPr>
      </p:pic>
    </p:spTree>
    <p:extLst>
      <p:ext uri="{BB962C8B-B14F-4D97-AF65-F5344CB8AC3E}">
        <p14:creationId xmlns:p14="http://schemas.microsoft.com/office/powerpoint/2010/main" val="651338732"/>
      </p:ext>
    </p:extLst>
  </p:cSld>
  <p:clrMapOvr>
    <a:masterClrMapping/>
  </p:clrMapOvr>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2324</Words>
  <Application>Microsoft Macintosh PowerPoint</Application>
  <PresentationFormat>Widescreen</PresentationFormat>
  <Paragraphs>398</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Franklin Gothic Medium</vt:lpstr>
      <vt:lpstr>Trebuchet MS</vt:lpstr>
      <vt:lpstr>Wingdings</vt:lpstr>
      <vt:lpstr>Wingdings 3</vt:lpstr>
      <vt:lpstr>Facet</vt:lpstr>
      <vt:lpstr>Manna From Heaven Isn’t Really From Heaven: </vt:lpstr>
      <vt:lpstr>PowerPoint Presentation</vt:lpstr>
      <vt:lpstr>Learning Objectives</vt:lpstr>
      <vt:lpstr>Meaningful Measurements</vt:lpstr>
      <vt:lpstr>PowerPoint Presentation</vt:lpstr>
      <vt:lpstr>PowerPoint Presentation</vt:lpstr>
      <vt:lpstr>PowerPoint Presentation</vt:lpstr>
      <vt:lpstr>FY 2018  Fall Appeal Results </vt:lpstr>
      <vt:lpstr>Advocating For Your Program</vt:lpstr>
      <vt:lpstr>Know YOUR Program</vt:lpstr>
      <vt:lpstr>Benchmarks—How Do You Compare?</vt:lpstr>
      <vt:lpstr>Historical PG Stats for NPF</vt:lpstr>
      <vt:lpstr>Show What the Future Holds</vt:lpstr>
      <vt:lpstr>Record Key Data Points</vt:lpstr>
      <vt:lpstr>PowerPoint Presentation</vt:lpstr>
      <vt:lpstr>Expected Maturity Year</vt:lpstr>
      <vt:lpstr>Storytelling &amp; Making the Case</vt:lpstr>
      <vt:lpstr>Sample PG KPI Sheet</vt:lpstr>
      <vt:lpstr>Correlation Between MG &amp; PG</vt:lpstr>
      <vt:lpstr>MG/PG Correlation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Manna From Heaven Isn’t Really From Heaven: </dc:title>
  <dc:creator>Meg Roberts</dc:creator>
  <cp:lastModifiedBy>Meg Roberts</cp:lastModifiedBy>
  <cp:revision>6</cp:revision>
  <dcterms:created xsi:type="dcterms:W3CDTF">2019-05-20T19:35:30Z</dcterms:created>
  <dcterms:modified xsi:type="dcterms:W3CDTF">2019-05-22T17:16:49Z</dcterms:modified>
</cp:coreProperties>
</file>