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257" r:id="rId3"/>
    <p:sldId id="262" r:id="rId4"/>
    <p:sldId id="290" r:id="rId5"/>
    <p:sldId id="272" r:id="rId6"/>
    <p:sldId id="260" r:id="rId7"/>
    <p:sldId id="284" r:id="rId8"/>
    <p:sldId id="293" r:id="rId9"/>
    <p:sldId id="294" r:id="rId10"/>
    <p:sldId id="273" r:id="rId11"/>
    <p:sldId id="261" r:id="rId12"/>
    <p:sldId id="285" r:id="rId13"/>
    <p:sldId id="274" r:id="rId14"/>
    <p:sldId id="292" r:id="rId15"/>
    <p:sldId id="286" r:id="rId16"/>
    <p:sldId id="295" r:id="rId17"/>
    <p:sldId id="275" r:id="rId18"/>
    <p:sldId id="269" r:id="rId19"/>
    <p:sldId id="276" r:id="rId20"/>
    <p:sldId id="263" r:id="rId21"/>
    <p:sldId id="289" r:id="rId22"/>
    <p:sldId id="277" r:id="rId23"/>
    <p:sldId id="279" r:id="rId24"/>
    <p:sldId id="265" r:id="rId25"/>
    <p:sldId id="287" r:id="rId26"/>
    <p:sldId id="280" r:id="rId27"/>
    <p:sldId id="266" r:id="rId28"/>
    <p:sldId id="281" r:id="rId29"/>
    <p:sldId id="267" r:id="rId30"/>
    <p:sldId id="288" r:id="rId31"/>
    <p:sldId id="278" r:id="rId32"/>
    <p:sldId id="264" r:id="rId33"/>
    <p:sldId id="282" r:id="rId34"/>
    <p:sldId id="268" r:id="rId35"/>
    <p:sldId id="283" r:id="rId36"/>
    <p:sldId id="270" r:id="rId37"/>
    <p:sldId id="29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87" autoAdjust="0"/>
  </p:normalViewPr>
  <p:slideViewPr>
    <p:cSldViewPr snapToGrid="0" snapToObjects="1">
      <p:cViewPr>
        <p:scale>
          <a:sx n="75" d="100"/>
          <a:sy n="75" d="100"/>
        </p:scale>
        <p:origin x="-2064"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A5585-DDB5-B148-9D30-F160F7499D3A}" type="datetimeFigureOut">
              <a:rPr lang="en-US" smtClean="0"/>
              <a:t>10/23/17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A9B1F-746B-564E-8CB4-D5D36EF7DBF4}" type="slidenum">
              <a:rPr lang="en-US" smtClean="0"/>
              <a:t>‹#›</a:t>
            </a:fld>
            <a:endParaRPr lang="en-US"/>
          </a:p>
        </p:txBody>
      </p:sp>
    </p:spTree>
    <p:extLst>
      <p:ext uri="{BB962C8B-B14F-4D97-AF65-F5344CB8AC3E}">
        <p14:creationId xmlns:p14="http://schemas.microsoft.com/office/powerpoint/2010/main" val="246941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A9B1F-746B-564E-8CB4-D5D36EF7DBF4}" type="slidenum">
              <a:rPr lang="en-US" smtClean="0"/>
              <a:t>1</a:t>
            </a:fld>
            <a:endParaRPr lang="en-US"/>
          </a:p>
        </p:txBody>
      </p:sp>
    </p:spTree>
    <p:extLst>
      <p:ext uri="{BB962C8B-B14F-4D97-AF65-F5344CB8AC3E}">
        <p14:creationId xmlns:p14="http://schemas.microsoft.com/office/powerpoint/2010/main" val="10002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KATHY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thing to remember when using </a:t>
            </a:r>
            <a:r>
              <a:rPr lang="en-US" sz="1200" kern="1200" dirty="0" err="1" smtClean="0">
                <a:solidFill>
                  <a:schemeClr val="tx1"/>
                </a:solidFill>
                <a:effectLst/>
                <a:latin typeface="+mn-lt"/>
                <a:ea typeface="+mn-ea"/>
                <a:cs typeface="+mn-cs"/>
              </a:rPr>
              <a:t>buckslips</a:t>
            </a:r>
            <a:r>
              <a:rPr lang="en-US" sz="1200" kern="1200" dirty="0" smtClean="0">
                <a:solidFill>
                  <a:schemeClr val="tx1"/>
                </a:solidFill>
                <a:effectLst/>
                <a:latin typeface="+mn-lt"/>
                <a:ea typeface="+mn-ea"/>
                <a:cs typeface="+mn-cs"/>
              </a:rPr>
              <a:t> is to design a system to track who is responding to </a:t>
            </a:r>
            <a:r>
              <a:rPr lang="en-US" sz="1200" kern="1200" dirty="0" smtClean="0">
                <a:solidFill>
                  <a:schemeClr val="tx1"/>
                </a:solidFill>
                <a:effectLst/>
                <a:latin typeface="+mn-lt"/>
                <a:ea typeface="+mn-ea"/>
                <a:cs typeface="+mn-cs"/>
              </a:rPr>
              <a:t>them.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 </a:t>
            </a:r>
            <a:r>
              <a:rPr lang="en-US" sz="1200" kern="1200" dirty="0" smtClean="0">
                <a:solidFill>
                  <a:schemeClr val="tx1"/>
                </a:solidFill>
                <a:effectLst/>
                <a:latin typeface="+mn-lt"/>
                <a:ea typeface="+mn-ea"/>
                <a:cs typeface="+mn-cs"/>
              </a:rPr>
              <a:t>of the </a:t>
            </a:r>
            <a:r>
              <a:rPr lang="en-US" sz="1200" kern="1200" dirty="0" smtClean="0">
                <a:solidFill>
                  <a:schemeClr val="tx1"/>
                </a:solidFill>
                <a:effectLst/>
                <a:latin typeface="+mn-lt"/>
                <a:ea typeface="+mn-ea"/>
                <a:cs typeface="+mn-cs"/>
              </a:rPr>
              <a:t>to consider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a:t>
            </a:r>
            <a:r>
              <a:rPr lang="en-US" sz="1200" kern="1200" dirty="0" smtClean="0">
                <a:solidFill>
                  <a:schemeClr val="tx1"/>
                </a:solidFill>
                <a:effectLst/>
                <a:latin typeface="+mn-lt"/>
                <a:ea typeface="+mn-ea"/>
                <a:cs typeface="+mn-cs"/>
              </a:rPr>
              <a:t>a special toll-free number only printed on </a:t>
            </a:r>
            <a:r>
              <a:rPr lang="en-US" sz="1200" kern="1200" dirty="0" err="1" smtClean="0">
                <a:solidFill>
                  <a:schemeClr val="tx1"/>
                </a:solidFill>
                <a:effectLst/>
                <a:latin typeface="+mn-lt"/>
                <a:ea typeface="+mn-ea"/>
                <a:cs typeface="+mn-cs"/>
              </a:rPr>
              <a:t>buckslips</a:t>
            </a:r>
            <a:r>
              <a:rPr lang="en-US" sz="1200" kern="1200" dirty="0" smtClean="0">
                <a:solidFill>
                  <a:schemeClr val="tx1"/>
                </a:solidFill>
                <a:effectLst/>
                <a:latin typeface="+mn-lt"/>
                <a:ea typeface="+mn-ea"/>
                <a:cs typeface="+mn-cs"/>
              </a:rPr>
              <a:t>, making the </a:t>
            </a:r>
            <a:r>
              <a:rPr lang="en-US" sz="1200" kern="1200" dirty="0" err="1" smtClean="0">
                <a:solidFill>
                  <a:schemeClr val="tx1"/>
                </a:solidFill>
                <a:effectLst/>
                <a:latin typeface="+mn-lt"/>
                <a:ea typeface="+mn-ea"/>
                <a:cs typeface="+mn-cs"/>
              </a:rPr>
              <a:t>buckslip</a:t>
            </a:r>
            <a:r>
              <a:rPr lang="en-US" sz="1200" kern="1200" dirty="0" smtClean="0">
                <a:solidFill>
                  <a:schemeClr val="tx1"/>
                </a:solidFill>
                <a:effectLst/>
                <a:latin typeface="+mn-lt"/>
                <a:ea typeface="+mn-ea"/>
                <a:cs typeface="+mn-cs"/>
              </a:rPr>
              <a:t> a reply device that can be mailed back, and printing a special code on the </a:t>
            </a:r>
            <a:r>
              <a:rPr lang="en-US" sz="1200" kern="1200" dirty="0" err="1" smtClean="0">
                <a:solidFill>
                  <a:schemeClr val="tx1"/>
                </a:solidFill>
                <a:effectLst/>
                <a:latin typeface="+mn-lt"/>
                <a:ea typeface="+mn-ea"/>
                <a:cs typeface="+mn-cs"/>
              </a:rPr>
              <a:t>buckslip</a:t>
            </a:r>
            <a:r>
              <a:rPr lang="en-US" sz="1200" kern="1200" dirty="0" smtClean="0">
                <a:solidFill>
                  <a:schemeClr val="tx1"/>
                </a:solidFill>
                <a:effectLst/>
                <a:latin typeface="+mn-lt"/>
                <a:ea typeface="+mn-ea"/>
                <a:cs typeface="+mn-cs"/>
              </a:rPr>
              <a:t> and asking each caller for that code.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12</a:t>
            </a:fld>
            <a:endParaRPr lang="en-US"/>
          </a:p>
        </p:txBody>
      </p:sp>
    </p:spTree>
    <p:extLst>
      <p:ext uri="{BB962C8B-B14F-4D97-AF65-F5344CB8AC3E}">
        <p14:creationId xmlns:p14="http://schemas.microsoft.com/office/powerpoint/2010/main" val="81910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Surveys have become my top marketing piece for a few reasons. People like to be asked for their opinion, especially if asked by a cause they feel strongly about. This gives them a chance to engage with the charity they support and feel like they are being heard. On the flip side, for the charity, these surveys are a treasure trove of great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13</a:t>
            </a:fld>
            <a:endParaRPr lang="en-US"/>
          </a:p>
        </p:txBody>
      </p:sp>
    </p:spTree>
    <p:extLst>
      <p:ext uri="{BB962C8B-B14F-4D97-AF65-F5344CB8AC3E}">
        <p14:creationId xmlns:p14="http://schemas.microsoft.com/office/powerpoint/2010/main" val="49659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14</a:t>
            </a:fld>
            <a:endParaRPr lang="en-US"/>
          </a:p>
        </p:txBody>
      </p:sp>
    </p:spTree>
    <p:extLst>
      <p:ext uri="{BB962C8B-B14F-4D97-AF65-F5344CB8AC3E}">
        <p14:creationId xmlns:p14="http://schemas.microsoft.com/office/powerpoint/2010/main" val="1946226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MEG</a:t>
            </a: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Many organizations are having great success with digital surveys as well. We strongly encourage clients to run integrated programs where the print survey and the digital survey are both being deployed in the same time frame. We’ve seen response rates nearly double with donors who receive both, over those who receive only one.</a:t>
            </a:r>
          </a:p>
          <a:p>
            <a:r>
              <a:rPr lang="en-US" sz="1200" kern="1200" dirty="0" smtClean="0">
                <a:solidFill>
                  <a:schemeClr val="tx1"/>
                </a:solidFill>
                <a:latin typeface="+mn-lt"/>
                <a:ea typeface="+mn-ea"/>
                <a:cs typeface="+mn-cs"/>
              </a:rPr>
              <a:t>Plus you can reach a much wider audience when you don’t have to pay for printing and postage</a:t>
            </a:r>
          </a:p>
          <a:p>
            <a:r>
              <a:rPr lang="en-US" sz="1200" kern="1200" dirty="0" smtClean="0">
                <a:solidFill>
                  <a:schemeClr val="tx1"/>
                </a:solidFill>
                <a:latin typeface="+mn-lt"/>
                <a:ea typeface="+mn-ea"/>
                <a:cs typeface="+mn-cs"/>
              </a:rPr>
              <a:t>Here’s an example of the email (Personalized with the donor’s name) that we developed for the Smithsonian in partnership with </a:t>
            </a:r>
            <a:r>
              <a:rPr lang="en-US" sz="1200" kern="1200" dirty="0" err="1" smtClean="0">
                <a:solidFill>
                  <a:schemeClr val="tx1"/>
                </a:solidFill>
                <a:latin typeface="+mn-lt"/>
                <a:ea typeface="+mn-ea"/>
                <a:cs typeface="+mn-cs"/>
              </a:rPr>
              <a:t>Marketsmart</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15</a:t>
            </a:fld>
            <a:endParaRPr lang="en-US"/>
          </a:p>
        </p:txBody>
      </p:sp>
    </p:spTree>
    <p:extLst>
      <p:ext uri="{BB962C8B-B14F-4D97-AF65-F5344CB8AC3E}">
        <p14:creationId xmlns:p14="http://schemas.microsoft.com/office/powerpoint/2010/main" val="135712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ACLU prospecting survey</a:t>
            </a:r>
          </a:p>
          <a:p>
            <a:r>
              <a:rPr lang="en-US" sz="1200" kern="1200" dirty="0" smtClean="0">
                <a:solidFill>
                  <a:schemeClr val="tx1"/>
                </a:solidFill>
                <a:effectLst/>
                <a:latin typeface="+mn-lt"/>
                <a:ea typeface="+mn-ea"/>
                <a:cs typeface="+mn-cs"/>
              </a:rPr>
              <a:t>discuss </a:t>
            </a:r>
            <a:r>
              <a:rPr lang="en-US" sz="1200" kern="1200" dirty="0" smtClean="0">
                <a:solidFill>
                  <a:schemeClr val="tx1"/>
                </a:solidFill>
                <a:effectLst/>
                <a:latin typeface="+mn-lt"/>
                <a:ea typeface="+mn-ea"/>
                <a:cs typeface="+mn-cs"/>
              </a:rPr>
              <a:t>intends leads vs. consider leads.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16</a:t>
            </a:fld>
            <a:endParaRPr lang="en-US"/>
          </a:p>
        </p:txBody>
      </p:sp>
    </p:spTree>
    <p:extLst>
      <p:ext uri="{BB962C8B-B14F-4D97-AF65-F5344CB8AC3E}">
        <p14:creationId xmlns:p14="http://schemas.microsoft.com/office/powerpoint/2010/main" val="413049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KATHY</a:t>
            </a:r>
          </a:p>
          <a:p>
            <a:r>
              <a:rPr lang="en-US" sz="1200" kern="1200" dirty="0" smtClean="0">
                <a:solidFill>
                  <a:schemeClr val="tx1"/>
                </a:solidFill>
                <a:latin typeface="+mn-lt"/>
                <a:ea typeface="+mn-ea"/>
                <a:cs typeface="+mn-cs"/>
              </a:rPr>
              <a:t>Personalization is something we’ve talked about, and utilized for many years in direct marketing.  But until recently, it was still somewhat costly to do.  Now, with the advent of digital printing, it’s incredibly easy and there’s no more excuse to NOT do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are potential major donors – with gifts 15 to 30 times higher than a lifetime of annual giving . . . So it’s worth taking the extra effort.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17</a:t>
            </a:fld>
            <a:endParaRPr lang="en-US"/>
          </a:p>
        </p:txBody>
      </p:sp>
    </p:spTree>
    <p:extLst>
      <p:ext uri="{BB962C8B-B14F-4D97-AF65-F5344CB8AC3E}">
        <p14:creationId xmlns:p14="http://schemas.microsoft.com/office/powerpoint/2010/main" val="271490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smtClean="0"/>
          </a:p>
          <a:p>
            <a:r>
              <a:rPr lang="en-US" sz="1200" kern="1200" dirty="0" smtClean="0">
                <a:solidFill>
                  <a:schemeClr val="tx1"/>
                </a:solidFill>
                <a:latin typeface="+mn-lt"/>
                <a:ea typeface="+mn-ea"/>
                <a:cs typeface="+mn-cs"/>
              </a:rPr>
              <a:t>Here’s an example of a letter we did for ALZ. As you can see, the full name and address are on the letter. No “Dear Friend” </a:t>
            </a:r>
          </a:p>
          <a:p>
            <a:r>
              <a:rPr lang="en-US" sz="1200" kern="1200" dirty="0" smtClean="0">
                <a:solidFill>
                  <a:schemeClr val="tx1"/>
                </a:solidFill>
                <a:latin typeface="+mn-lt"/>
                <a:ea typeface="+mn-ea"/>
                <a:cs typeface="+mn-cs"/>
              </a:rPr>
              <a:t>The whole thing has a very personal feel –when I see this, I think this is a letter sent directly to me – it’s for me.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your budget is small, it can be tough trying to afford a package that has this higher touch. But we encourage you not to skimp.  In most cases, if you do better targeting you can mail a better package that is higher touch to fewer people and generate the same number of leads – and probably better qualified leads.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18</a:t>
            </a:fld>
            <a:endParaRPr lang="en-US"/>
          </a:p>
        </p:txBody>
      </p:sp>
    </p:spTree>
    <p:extLst>
      <p:ext uri="{BB962C8B-B14F-4D97-AF65-F5344CB8AC3E}">
        <p14:creationId xmlns:p14="http://schemas.microsoft.com/office/powerpoint/2010/main" val="1075754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 </a:t>
            </a:r>
            <a:r>
              <a:rPr lang="en-US" sz="1200" kern="1200" dirty="0" smtClean="0">
                <a:solidFill>
                  <a:schemeClr val="tx1"/>
                </a:solidFill>
                <a:effectLst/>
                <a:latin typeface="+mn-lt"/>
                <a:ea typeface="+mn-ea"/>
                <a:cs typeface="+mn-cs"/>
              </a:rPr>
              <a:t>The fifth tip is segmenting and versioning. I never send the exact same package to everyone on the mailing list for a specific appeal. If the recipient of the mailing is a Foundation donor, or a long-term member, or a member of one of our giving circles, I want the package he receives to recognize that person’s special connection to us. We have been getting better about segmenting and versioning with a lot of practice and analysis. I think one of our best efforts at this is reflected in our Spring 2017 CGA appeal which we partnered with Impact Communications to create.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19</a:t>
            </a:fld>
            <a:endParaRPr lang="en-US"/>
          </a:p>
        </p:txBody>
      </p:sp>
    </p:spTree>
    <p:extLst>
      <p:ext uri="{BB962C8B-B14F-4D97-AF65-F5344CB8AC3E}">
        <p14:creationId xmlns:p14="http://schemas.microsoft.com/office/powerpoint/2010/main" val="76067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MEG: We created 3 different versions of this mailing. One for AARP Foundation donors who were possible suspects and prospects already in our pipeline. One for Legacy Society members with bequest gifts. And one for LS members who have other CGAs with AARP Foundation. This allowed us to explain the nuts and bolts of a CGA gift to those people who may not be familiar with it, while highlighting the benefit of multiple CGAs to those donors who already funded a CGA with us.</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20</a:t>
            </a:fld>
            <a:endParaRPr lang="en-US"/>
          </a:p>
        </p:txBody>
      </p:sp>
    </p:spTree>
    <p:extLst>
      <p:ext uri="{BB962C8B-B14F-4D97-AF65-F5344CB8AC3E}">
        <p14:creationId xmlns:p14="http://schemas.microsoft.com/office/powerpoint/2010/main" val="917901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segmentation doesn’t stop with the cover letter. We also created different reply devices. We never pass up an opportunity to get our bequest messaging in front of our suspects and prospects. So while the LS bequest audience received a reply device that focused solely on a call to action for CGAs, the reply device for the suspect and LS CGA group also contained a call to action about bequest giving.</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21</a:t>
            </a:fld>
            <a:endParaRPr lang="en-US"/>
          </a:p>
        </p:txBody>
      </p:sp>
    </p:spTree>
    <p:extLst>
      <p:ext uri="{BB962C8B-B14F-4D97-AF65-F5344CB8AC3E}">
        <p14:creationId xmlns:p14="http://schemas.microsoft.com/office/powerpoint/2010/main" val="41926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p>
          <a:p>
            <a:r>
              <a:rPr lang="en-US" sz="1200" kern="1200" dirty="0" smtClean="0">
                <a:solidFill>
                  <a:schemeClr val="tx1"/>
                </a:solidFill>
                <a:latin typeface="+mn-lt"/>
                <a:ea typeface="+mn-ea"/>
                <a:cs typeface="+mn-cs"/>
              </a:rPr>
              <a:t>Questions to get to know you a little </a:t>
            </a:r>
          </a:p>
          <a:p>
            <a:r>
              <a:rPr lang="en-US" sz="1200" kern="1200" dirty="0" smtClean="0">
                <a:solidFill>
                  <a:schemeClr val="tx1"/>
                </a:solidFill>
                <a:latin typeface="+mn-lt"/>
                <a:ea typeface="+mn-ea"/>
                <a:cs typeface="+mn-cs"/>
              </a:rPr>
              <a:t>Marketing in your job description? Experience with direct mail for planned giving?  Email for planned giving?</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a:t>
            </a:fld>
            <a:endParaRPr lang="en-US"/>
          </a:p>
        </p:txBody>
      </p:sp>
    </p:spTree>
    <p:extLst>
      <p:ext uri="{BB962C8B-B14F-4D97-AF65-F5344CB8AC3E}">
        <p14:creationId xmlns:p14="http://schemas.microsoft.com/office/powerpoint/2010/main" val="589885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p>
          <a:p>
            <a:r>
              <a:rPr lang="en-US" sz="1200" kern="1200" dirty="0" smtClean="0">
                <a:solidFill>
                  <a:schemeClr val="tx1"/>
                </a:solidFill>
                <a:latin typeface="+mn-lt"/>
                <a:ea typeface="+mn-ea"/>
                <a:cs typeface="+mn-cs"/>
              </a:rPr>
              <a:t>This is a sample segmentation for a large hospital client we work with. Yours might be much simpler, many of our clients have just three segments. But this is to give you an idea of some of the ways you can segment the file to provide more targeted messaging – this client includes segments for Legacy Society, people who say they intend to leave a gift, prior </a:t>
            </a:r>
            <a:r>
              <a:rPr lang="en-US" sz="1200" kern="1200" dirty="0" err="1" smtClean="0">
                <a:solidFill>
                  <a:schemeClr val="tx1"/>
                </a:solidFill>
                <a:latin typeface="+mn-lt"/>
                <a:ea typeface="+mn-ea"/>
                <a:cs typeface="+mn-cs"/>
              </a:rPr>
              <a:t>pg</a:t>
            </a:r>
            <a:r>
              <a:rPr lang="en-US" sz="1200" kern="1200" dirty="0" smtClean="0">
                <a:solidFill>
                  <a:schemeClr val="tx1"/>
                </a:solidFill>
                <a:latin typeface="+mn-lt"/>
                <a:ea typeface="+mn-ea"/>
                <a:cs typeface="+mn-cs"/>
              </a:rPr>
              <a:t> event attendees and then several segments for the segments identified using Loyalty Insights screening.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Segmenting also allows you analyze your results to determine which segments are performing well.  So that you can make better targeting decisions in your next mailing.</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22</a:t>
            </a:fld>
            <a:endParaRPr lang="en-US"/>
          </a:p>
        </p:txBody>
      </p:sp>
    </p:spTree>
    <p:extLst>
      <p:ext uri="{BB962C8B-B14F-4D97-AF65-F5344CB8AC3E}">
        <p14:creationId xmlns:p14="http://schemas.microsoft.com/office/powerpoint/2010/main" val="268106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 </a:t>
            </a:r>
            <a:r>
              <a:rPr lang="en-US" sz="1200" kern="1200" dirty="0" smtClean="0">
                <a:solidFill>
                  <a:schemeClr val="tx1"/>
                </a:solidFill>
                <a:effectLst/>
                <a:latin typeface="+mn-lt"/>
                <a:ea typeface="+mn-ea"/>
                <a:cs typeface="+mn-cs"/>
              </a:rPr>
              <a:t>How intimidated do you feel when a professional starts using jargon you are not familiar with? We all just went through the process of filing our tax returns (I hope). Now, as Gift Planning professionals, we have some basic of understanding of taxes. But when your tax preparer starts talking in their language, don’t your eyes start the glaze over? I suspect most of us do not ask our preparer to keep going – tell me more!! Well, we need to keep that in mind when discussing bequests, and </a:t>
            </a:r>
            <a:r>
              <a:rPr lang="en-US" sz="1200" kern="1200" dirty="0" err="1" smtClean="0">
                <a:solidFill>
                  <a:schemeClr val="tx1"/>
                </a:solidFill>
                <a:effectLst/>
                <a:latin typeface="+mn-lt"/>
                <a:ea typeface="+mn-ea"/>
                <a:cs typeface="+mn-cs"/>
              </a:rPr>
              <a:t>remaindermen</a:t>
            </a:r>
            <a:r>
              <a:rPr lang="en-US" sz="1200" kern="1200" dirty="0" smtClean="0">
                <a:solidFill>
                  <a:schemeClr val="tx1"/>
                </a:solidFill>
                <a:effectLst/>
                <a:latin typeface="+mn-lt"/>
                <a:ea typeface="+mn-ea"/>
                <a:cs typeface="+mn-cs"/>
              </a:rPr>
              <a:t>, and residual interests with our prospective donors.  </a:t>
            </a:r>
          </a:p>
          <a:p>
            <a:r>
              <a:rPr lang="en-US" sz="1200" kern="1200" dirty="0" smtClean="0">
                <a:solidFill>
                  <a:schemeClr val="tx1"/>
                </a:solidFill>
                <a:effectLst/>
                <a:latin typeface="+mn-lt"/>
                <a:ea typeface="+mn-ea"/>
                <a:cs typeface="+mn-cs"/>
              </a:rPr>
              <a:t>We are all familiar with Russell James and his suggested vocabulary when talking to our donors and prospects. Use words like legacy instead of estate plan. Gift instead bequest or charitable remainder </a:t>
            </a:r>
            <a:r>
              <a:rPr lang="en-US" sz="1200" kern="1200" dirty="0" err="1" smtClean="0">
                <a:solidFill>
                  <a:schemeClr val="tx1"/>
                </a:solidFill>
                <a:effectLst/>
                <a:latin typeface="+mn-lt"/>
                <a:ea typeface="+mn-ea"/>
                <a:cs typeface="+mn-cs"/>
              </a:rPr>
              <a:t>unitrust</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23</a:t>
            </a:fld>
            <a:endParaRPr lang="en-US"/>
          </a:p>
        </p:txBody>
      </p:sp>
    </p:spTree>
    <p:extLst>
      <p:ext uri="{BB962C8B-B14F-4D97-AF65-F5344CB8AC3E}">
        <p14:creationId xmlns:p14="http://schemas.microsoft.com/office/powerpoint/2010/main" val="35422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Here is a great example from The Nature Conservancy. The language is upbeat and positive. “Income for life” not “payments until you die”. Beautiful photos. Simple language. Lots of white space. Flowcharts for visual learners.</a:t>
            </a:r>
          </a:p>
          <a:p>
            <a:r>
              <a:rPr lang="en-US" sz="1200" kern="1200" dirty="0" smtClean="0">
                <a:solidFill>
                  <a:schemeClr val="tx1"/>
                </a:solidFill>
                <a:effectLst/>
                <a:latin typeface="+mn-lt"/>
                <a:ea typeface="+mn-ea"/>
                <a:cs typeface="+mn-cs"/>
              </a:rPr>
              <a:t>The point of marketing is to get your message read by the audience who is most receptive to it. When they ask for more information or tell you they are interested in a specific type of gift, you can then get into the details. But your marketing pieces should be as simple and reader friendly as possible.</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24</a:t>
            </a:fld>
            <a:endParaRPr lang="en-US"/>
          </a:p>
        </p:txBody>
      </p:sp>
    </p:spTree>
    <p:extLst>
      <p:ext uri="{BB962C8B-B14F-4D97-AF65-F5344CB8AC3E}">
        <p14:creationId xmlns:p14="http://schemas.microsoft.com/office/powerpoint/2010/main" val="16040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MEG: Here is an example of a Beneficiary Designation marketing piece from The Nature Conservancy.</a:t>
            </a:r>
          </a:p>
          <a:p>
            <a:r>
              <a:rPr lang="en-US" sz="1200" kern="1200" dirty="0" smtClean="0">
                <a:solidFill>
                  <a:schemeClr val="tx1"/>
                </a:solidFill>
                <a:effectLst/>
                <a:latin typeface="+mn-lt"/>
                <a:ea typeface="+mn-ea"/>
                <a:cs typeface="+mn-cs"/>
              </a:rPr>
              <a:t>Non jargon language on this factsheet: </a:t>
            </a:r>
          </a:p>
          <a:p>
            <a:r>
              <a:rPr lang="en-US" sz="1200" kern="1200" dirty="0" smtClean="0">
                <a:solidFill>
                  <a:schemeClr val="tx1"/>
                </a:solidFill>
                <a:effectLst/>
                <a:latin typeface="+mn-lt"/>
                <a:ea typeface="+mn-ea"/>
                <a:cs typeface="+mn-cs"/>
              </a:rPr>
              <a:t>	-Sign your name</a:t>
            </a:r>
          </a:p>
          <a:p>
            <a:r>
              <a:rPr lang="en-US" sz="1200" kern="1200" dirty="0" smtClean="0">
                <a:solidFill>
                  <a:schemeClr val="tx1"/>
                </a:solidFill>
                <a:effectLst/>
                <a:latin typeface="+mn-lt"/>
                <a:ea typeface="+mn-ea"/>
                <a:cs typeface="+mn-cs"/>
              </a:rPr>
              <a:t>	-gift costs you nothing now</a:t>
            </a:r>
          </a:p>
          <a:p>
            <a:r>
              <a:rPr lang="en-US" sz="1200" kern="1200" dirty="0" smtClean="0">
                <a:solidFill>
                  <a:schemeClr val="tx1"/>
                </a:solidFill>
                <a:effectLst/>
                <a:latin typeface="+mn-lt"/>
                <a:ea typeface="+mn-ea"/>
                <a:cs typeface="+mn-cs"/>
              </a:rPr>
              <a:t>	-be remembered</a:t>
            </a:r>
          </a:p>
          <a:p>
            <a:r>
              <a:rPr lang="en-US" sz="1200" kern="1200" dirty="0" smtClean="0">
                <a:solidFill>
                  <a:schemeClr val="tx1"/>
                </a:solidFill>
                <a:effectLst/>
                <a:latin typeface="+mn-lt"/>
                <a:ea typeface="+mn-ea"/>
                <a:cs typeface="+mn-cs"/>
              </a:rPr>
              <a:t>	-leave a gift</a:t>
            </a:r>
          </a:p>
          <a:p>
            <a:r>
              <a:rPr lang="en-US" sz="1200" kern="1200" dirty="0" smtClean="0">
                <a:solidFill>
                  <a:schemeClr val="tx1"/>
                </a:solidFill>
                <a:effectLst/>
                <a:latin typeface="+mn-lt"/>
                <a:ea typeface="+mn-ea"/>
                <a:cs typeface="+mn-cs"/>
              </a:rPr>
              <a:t>	-how it works</a:t>
            </a:r>
          </a:p>
          <a:p>
            <a:r>
              <a:rPr lang="en-US" sz="1200" kern="1200" dirty="0" smtClean="0">
                <a:solidFill>
                  <a:schemeClr val="tx1"/>
                </a:solidFill>
                <a:effectLst/>
                <a:latin typeface="+mn-lt"/>
                <a:ea typeface="+mn-ea"/>
                <a:cs typeface="+mn-cs"/>
              </a:rPr>
              <a:t>	-follow these steps</a:t>
            </a:r>
          </a:p>
          <a:p>
            <a:r>
              <a:rPr lang="en-US" sz="1200" kern="1200" dirty="0" smtClean="0">
                <a:solidFill>
                  <a:schemeClr val="tx1"/>
                </a:solidFill>
                <a:effectLst/>
                <a:latin typeface="+mn-lt"/>
                <a:ea typeface="+mn-ea"/>
                <a:cs typeface="+mn-cs"/>
              </a:rPr>
              <a:t>	-ensure your wishes</a:t>
            </a:r>
          </a:p>
          <a:p>
            <a:r>
              <a:rPr lang="en-US" sz="1200" kern="1200" dirty="0" smtClean="0">
                <a:solidFill>
                  <a:schemeClr val="tx1"/>
                </a:solidFill>
                <a:effectLst/>
                <a:latin typeface="+mn-lt"/>
                <a:ea typeface="+mn-ea"/>
                <a:cs typeface="+mn-cs"/>
              </a:rPr>
              <a:t>	-here to help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25</a:t>
            </a:fld>
            <a:endParaRPr lang="en-US"/>
          </a:p>
        </p:txBody>
      </p:sp>
    </p:spTree>
    <p:extLst>
      <p:ext uri="{BB962C8B-B14F-4D97-AF65-F5344CB8AC3E}">
        <p14:creationId xmlns:p14="http://schemas.microsoft.com/office/powerpoint/2010/main" val="4120261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KATHY</a:t>
            </a:r>
            <a:r>
              <a:rPr lang="en-US" sz="1200" kern="1200" dirty="0" smtClean="0">
                <a:solidFill>
                  <a:schemeClr val="tx1"/>
                </a:solidFill>
                <a:effectLst/>
                <a:latin typeface="+mn-lt"/>
                <a:ea typeface="+mn-ea"/>
                <a:cs typeface="+mn-cs"/>
              </a:rPr>
              <a:t>-</a:t>
            </a:r>
            <a:r>
              <a:rPr lang="en-US" sz="1200" kern="1200" dirty="0" smtClean="0">
                <a:solidFill>
                  <a:schemeClr val="tx1"/>
                </a:solidFill>
                <a:latin typeface="+mn-lt"/>
                <a:ea typeface="+mn-ea"/>
                <a:cs typeface="+mn-cs"/>
              </a:rPr>
              <a:t>This is an idea that is born of direct marketing.  Your direct mail folks regularly work to try and reinstate lapsed donors. But in planned giving, once we generate a lead, if they don’t </a:t>
            </a:r>
            <a:r>
              <a:rPr lang="en-US" sz="1200" kern="1200" dirty="0" smtClean="0">
                <a:solidFill>
                  <a:schemeClr val="tx1"/>
                </a:solidFill>
                <a:latin typeface="+mn-lt"/>
                <a:ea typeface="+mn-ea"/>
                <a:cs typeface="+mn-cs"/>
              </a:rPr>
              <a:t>respond </a:t>
            </a:r>
            <a:r>
              <a:rPr lang="en-US" sz="1200" kern="1200" dirty="0" smtClean="0">
                <a:solidFill>
                  <a:schemeClr val="tx1"/>
                </a:solidFill>
                <a:latin typeface="+mn-lt"/>
                <a:ea typeface="+mn-ea"/>
                <a:cs typeface="+mn-cs"/>
              </a:rPr>
              <a:t>to our personal outreach . . . They often fall back into a more general pool . They may get the newsletter or an occasional mailing. But we rarely appeal to them directly.  Truth is, PG leads that you’re generating from your direct mail file . . . many don’t want to talk to you. Their entire relationship with the organization has been through the mail and they are fine with that. So that means we have to go back to them with targeted messaging in the mail, a term Phyllis Freedman coined, “Moves Management in the Mail”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26</a:t>
            </a:fld>
            <a:endParaRPr lang="en-US"/>
          </a:p>
        </p:txBody>
      </p:sp>
    </p:spTree>
    <p:extLst>
      <p:ext uri="{BB962C8B-B14F-4D97-AF65-F5344CB8AC3E}">
        <p14:creationId xmlns:p14="http://schemas.microsoft.com/office/powerpoint/2010/main" val="1765865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KATHY</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When donors raise their hand – but don’t respond to your calls or emails, what gives?</a:t>
            </a:r>
          </a:p>
          <a:p>
            <a:pPr lvl="2"/>
            <a:r>
              <a:rPr lang="en-US" sz="1200" kern="1200" dirty="0" smtClean="0">
                <a:solidFill>
                  <a:schemeClr val="tx1"/>
                </a:solidFill>
                <a:effectLst/>
                <a:latin typeface="+mn-lt"/>
                <a:ea typeface="+mn-ea"/>
                <a:cs typeface="+mn-cs"/>
              </a:rPr>
              <a:t>How do you reenergize “lapsed” prospects? </a:t>
            </a:r>
          </a:p>
          <a:p>
            <a:pPr lvl="2"/>
            <a:r>
              <a:rPr lang="en-US" sz="1200" kern="1200" dirty="0" smtClean="0">
                <a:solidFill>
                  <a:schemeClr val="tx1"/>
                </a:solidFill>
                <a:effectLst/>
                <a:latin typeface="+mn-lt"/>
                <a:ea typeface="+mn-ea"/>
                <a:cs typeface="+mn-cs"/>
              </a:rPr>
              <a:t>Keep them in the mail</a:t>
            </a:r>
          </a:p>
          <a:p>
            <a:pPr lvl="2"/>
            <a:r>
              <a:rPr lang="en-US" sz="1200" kern="1200" dirty="0" smtClean="0">
                <a:solidFill>
                  <a:schemeClr val="tx1"/>
                </a:solidFill>
                <a:effectLst/>
                <a:latin typeface="+mn-lt"/>
                <a:ea typeface="+mn-ea"/>
                <a:cs typeface="+mn-cs"/>
              </a:rPr>
              <a:t>Some donors will never want to have coffee with you</a:t>
            </a:r>
            <a:r>
              <a:rPr lang="en-US" sz="1200" kern="1200" dirty="0" smtClean="0">
                <a:solidFill>
                  <a:schemeClr val="tx1"/>
                </a:solidFill>
                <a:effectLst/>
                <a:latin typeface="+mn-lt"/>
                <a:ea typeface="+mn-ea"/>
                <a:cs typeface="+mn-cs"/>
              </a:rPr>
              <a:t>!</a:t>
            </a:r>
          </a:p>
          <a:p>
            <a:endParaRPr lang="en-US" dirty="0" smtClean="0"/>
          </a:p>
          <a:p>
            <a:r>
              <a:rPr lang="en-US" dirty="0" smtClean="0"/>
              <a:t>This ACLU Survey was sent to anyone who previously raised their hands, but didn’t respond to personal</a:t>
            </a:r>
            <a:r>
              <a:rPr lang="en-US" baseline="0" dirty="0" smtClean="0"/>
              <a:t> cultivation</a:t>
            </a:r>
            <a:endParaRPr lang="en-US" dirty="0" smtClean="0"/>
          </a:p>
          <a:p>
            <a:r>
              <a:rPr lang="en-US" dirty="0" err="1" smtClean="0"/>
              <a:t>Qty</a:t>
            </a:r>
            <a:r>
              <a:rPr lang="en-US" dirty="0" smtClean="0"/>
              <a:t> mailed: 6416</a:t>
            </a:r>
          </a:p>
          <a:p>
            <a:r>
              <a:rPr lang="en-US" dirty="0" smtClean="0"/>
              <a:t>TOTAL RESPONSES:</a:t>
            </a:r>
            <a:r>
              <a:rPr lang="en-US" baseline="0" dirty="0" smtClean="0"/>
              <a:t> 496  </a:t>
            </a:r>
          </a:p>
          <a:p>
            <a:r>
              <a:rPr lang="en-US" baseline="0" dirty="0" smtClean="0"/>
              <a:t>TOTAL RESPONSE RATE: 7.7 </a:t>
            </a:r>
          </a:p>
          <a:p>
            <a:r>
              <a:rPr lang="en-US" dirty="0" smtClean="0"/>
              <a:t>INTENDS: 38</a:t>
            </a:r>
          </a:p>
          <a:p>
            <a:r>
              <a:rPr lang="en-US" dirty="0" smtClean="0"/>
              <a:t>CONSIDER: 282</a:t>
            </a:r>
          </a:p>
          <a:p>
            <a:r>
              <a:rPr lang="en-US" dirty="0" smtClean="0"/>
              <a:t>ALREADY LEFT A GIFT: 44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mailed 6,416 people and had a response rate of 7.7% -- and from those responses, 320 qualified leads—people who say</a:t>
            </a:r>
            <a:r>
              <a:rPr lang="en-US" sz="1200" kern="1200" baseline="0" dirty="0" smtClean="0">
                <a:solidFill>
                  <a:schemeClr val="tx1"/>
                </a:solidFill>
                <a:latin typeface="+mn-lt"/>
                <a:ea typeface="+mn-ea"/>
                <a:cs typeface="+mn-cs"/>
              </a:rPr>
              <a:t> they </a:t>
            </a:r>
            <a:r>
              <a:rPr lang="en-US" sz="1200" kern="1200" dirty="0" smtClean="0">
                <a:solidFill>
                  <a:schemeClr val="tx1"/>
                </a:solidFill>
                <a:latin typeface="+mn-lt"/>
                <a:ea typeface="+mn-ea"/>
                <a:cs typeface="+mn-cs"/>
              </a:rPr>
              <a:t>people say they “intend” or will consider a gift</a:t>
            </a:r>
            <a:r>
              <a:rPr lang="en-US" sz="1200" kern="1200" baseline="0" dirty="0" smtClean="0">
                <a:solidFill>
                  <a:schemeClr val="tx1"/>
                </a:solidFill>
                <a:latin typeface="+mn-lt"/>
                <a:ea typeface="+mn-ea"/>
                <a:cs typeface="+mn-cs"/>
              </a:rPr>
              <a:t> and 44 disclosures and new legacy members.</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27</a:t>
            </a:fld>
            <a:endParaRPr lang="en-US"/>
          </a:p>
        </p:txBody>
      </p:sp>
    </p:spTree>
    <p:extLst>
      <p:ext uri="{BB962C8B-B14F-4D97-AF65-F5344CB8AC3E}">
        <p14:creationId xmlns:p14="http://schemas.microsoft.com/office/powerpoint/2010/main" val="379100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 </a:t>
            </a:r>
          </a:p>
          <a:p>
            <a:endParaRPr lang="en-US" dirty="0" smtClean="0"/>
          </a:p>
          <a:p>
            <a:r>
              <a:rPr lang="en-US" sz="1200" kern="1200" dirty="0" smtClean="0">
                <a:solidFill>
                  <a:schemeClr val="tx1"/>
                </a:solidFill>
                <a:latin typeface="+mn-lt"/>
                <a:ea typeface="+mn-ea"/>
                <a:cs typeface="+mn-cs"/>
              </a:rPr>
              <a:t> When developing your marketing efforts it should </a:t>
            </a:r>
            <a:r>
              <a:rPr lang="en-US" sz="1200" kern="1200" dirty="0" smtClean="0">
                <a:solidFill>
                  <a:schemeClr val="tx1"/>
                </a:solidFill>
                <a:latin typeface="+mn-lt"/>
                <a:ea typeface="+mn-ea"/>
                <a:cs typeface="+mn-cs"/>
              </a:rPr>
              <a:t>include </a:t>
            </a:r>
            <a:r>
              <a:rPr lang="en-US" sz="1200" kern="1200" dirty="0" smtClean="0">
                <a:solidFill>
                  <a:schemeClr val="tx1"/>
                </a:solidFill>
                <a:latin typeface="+mn-lt"/>
                <a:ea typeface="+mn-ea"/>
                <a:cs typeface="+mn-cs"/>
              </a:rPr>
              <a:t>a mix of “solicitations” or lead generation pieces and cultivation or stewardship </a:t>
            </a:r>
          </a:p>
          <a:p>
            <a:r>
              <a:rPr lang="en-US" sz="1200" kern="1200" dirty="0" smtClean="0">
                <a:solidFill>
                  <a:schemeClr val="tx1"/>
                </a:solidFill>
                <a:latin typeface="+mn-lt"/>
                <a:ea typeface="+mn-ea"/>
                <a:cs typeface="+mn-cs"/>
              </a:rPr>
              <a:t>For donors who have already let you know they’ve left a gift, you want to give them lots of information about your accomplishments to reinforce their good decision and you also want to provide opportunities for them to engage with you.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28</a:t>
            </a:fld>
            <a:endParaRPr lang="en-US"/>
          </a:p>
        </p:txBody>
      </p:sp>
    </p:spTree>
    <p:extLst>
      <p:ext uri="{BB962C8B-B14F-4D97-AF65-F5344CB8AC3E}">
        <p14:creationId xmlns:p14="http://schemas.microsoft.com/office/powerpoint/2010/main" val="1543388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KATHY</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latin typeface="+mn-lt"/>
                <a:ea typeface="+mn-ea"/>
                <a:cs typeface="+mn-cs"/>
              </a:rPr>
              <a:t>Here’s an example from National Geographic Society – the best part about working with them is the photos!! The newsletter leads with a donor profile and as you can see in the headline, we are really emphasizing the donor’s impact. And using donor profiles helps other donors wee themselves and creates “social norms”. </a:t>
            </a:r>
          </a:p>
          <a:p>
            <a:r>
              <a:rPr lang="en-US" sz="1200" kern="1200" dirty="0" smtClean="0">
                <a:solidFill>
                  <a:schemeClr val="tx1"/>
                </a:solidFill>
                <a:latin typeface="+mn-lt"/>
                <a:ea typeface="+mn-ea"/>
                <a:cs typeface="+mn-cs"/>
              </a:rPr>
              <a:t>Always remember that the newsletter content should be about the donors, for the donors – and NOT about your planned giving program. </a:t>
            </a:r>
          </a:p>
          <a:p>
            <a:r>
              <a:rPr lang="en-US" sz="1200" kern="1200" dirty="0" smtClean="0">
                <a:solidFill>
                  <a:schemeClr val="tx1"/>
                </a:solidFill>
                <a:latin typeface="+mn-lt"/>
                <a:ea typeface="+mn-ea"/>
                <a:cs typeface="+mn-cs"/>
              </a:rPr>
              <a:t>Note that we show photos of the planned giving officers – make them real and human which increases their success in reaching out</a:t>
            </a:r>
          </a:p>
          <a:p>
            <a:r>
              <a:rPr lang="en-US" sz="1200" kern="1200" dirty="0" smtClean="0">
                <a:solidFill>
                  <a:schemeClr val="tx1"/>
                </a:solidFill>
                <a:effectLst/>
                <a:latin typeface="+mn-lt"/>
                <a:ea typeface="+mn-ea"/>
                <a:cs typeface="+mn-cs"/>
              </a:rPr>
              <a:t>The headline of this first article emphasis the donor’s impact – it is</a:t>
            </a:r>
            <a:r>
              <a:rPr lang="en-US" sz="1200" kern="1200" baseline="0" dirty="0" smtClean="0">
                <a:solidFill>
                  <a:schemeClr val="tx1"/>
                </a:solidFill>
                <a:effectLst/>
                <a:latin typeface="+mn-lt"/>
                <a:ea typeface="+mn-ea"/>
                <a:cs typeface="+mn-cs"/>
              </a:rPr>
              <a:t> also a donor showing how newsletters should put your donors front and center – about the donors, for the donors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29</a:t>
            </a:fld>
            <a:endParaRPr lang="en-US"/>
          </a:p>
        </p:txBody>
      </p:sp>
    </p:spTree>
    <p:extLst>
      <p:ext uri="{BB962C8B-B14F-4D97-AF65-F5344CB8AC3E}">
        <p14:creationId xmlns:p14="http://schemas.microsoft.com/office/powerpoint/2010/main" val="196777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KATHY:</a:t>
            </a:r>
            <a:r>
              <a:rPr lang="en-US" sz="1200" kern="1200" baseline="0" dirty="0" smtClean="0">
                <a:solidFill>
                  <a:schemeClr val="tx1"/>
                </a:solidFill>
                <a:effectLst/>
                <a:latin typeface="+mn-lt"/>
                <a:ea typeface="+mn-ea"/>
                <a:cs typeface="+mn-cs"/>
              </a:rPr>
              <a:t> You should always </a:t>
            </a:r>
            <a:r>
              <a:rPr lang="en-US" sz="1200" kern="1200" dirty="0" smtClean="0">
                <a:solidFill>
                  <a:schemeClr val="tx1"/>
                </a:solidFill>
                <a:effectLst/>
                <a:latin typeface="+mn-lt"/>
                <a:ea typeface="+mn-ea"/>
                <a:cs typeface="+mn-cs"/>
              </a:rPr>
              <a:t>include </a:t>
            </a:r>
            <a:r>
              <a:rPr lang="en-US" sz="1200" kern="1200" dirty="0" smtClean="0">
                <a:solidFill>
                  <a:schemeClr val="tx1"/>
                </a:solidFill>
                <a:effectLst/>
                <a:latin typeface="+mn-lt"/>
                <a:ea typeface="+mn-ea"/>
                <a:cs typeface="+mn-cs"/>
              </a:rPr>
              <a:t>photos of the GP </a:t>
            </a:r>
            <a:r>
              <a:rPr lang="en-US" sz="1200" kern="1200" dirty="0" smtClean="0">
                <a:solidFill>
                  <a:schemeClr val="tx1"/>
                </a:solidFill>
                <a:effectLst/>
                <a:latin typeface="+mn-lt"/>
                <a:ea typeface="+mn-ea"/>
                <a:cs typeface="+mn-cs"/>
              </a:rPr>
              <a:t>team or whoever</a:t>
            </a:r>
            <a:r>
              <a:rPr lang="en-US" sz="1200" kern="1200" baseline="0" dirty="0" smtClean="0">
                <a:solidFill>
                  <a:schemeClr val="tx1"/>
                </a:solidFill>
                <a:effectLst/>
                <a:latin typeface="+mn-lt"/>
                <a:ea typeface="+mn-ea"/>
                <a:cs typeface="+mn-cs"/>
              </a:rPr>
              <a:t> will be doing the follow up</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has been very popular with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prospects and </a:t>
            </a:r>
            <a:r>
              <a:rPr lang="en-US" sz="1200" kern="1200" dirty="0" smtClean="0">
                <a:solidFill>
                  <a:schemeClr val="tx1"/>
                </a:solidFill>
                <a:effectLst/>
                <a:latin typeface="+mn-lt"/>
                <a:ea typeface="+mn-ea"/>
                <a:cs typeface="+mn-cs"/>
              </a:rPr>
              <a:t>donors of many of our</a:t>
            </a:r>
            <a:r>
              <a:rPr lang="en-US" sz="1200" kern="1200" baseline="0" dirty="0" smtClean="0">
                <a:solidFill>
                  <a:schemeClr val="tx1"/>
                </a:solidFill>
                <a:effectLst/>
                <a:latin typeface="+mn-lt"/>
                <a:ea typeface="+mn-ea"/>
                <a:cs typeface="+mn-cs"/>
              </a:rPr>
              <a:t> clients</a:t>
            </a:r>
            <a:r>
              <a:rPr lang="en-US" sz="1200" kern="1200" dirty="0" smtClean="0">
                <a:solidFill>
                  <a:schemeClr val="tx1"/>
                </a:solidFill>
                <a:effectLst/>
                <a:latin typeface="+mn-lt"/>
                <a:ea typeface="+mn-ea"/>
                <a:cs typeface="+mn-cs"/>
              </a:rPr>
              <a:t>. Some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a:t>
            </a:r>
            <a:r>
              <a:rPr lang="en-US" sz="1200" kern="1200" dirty="0" smtClean="0">
                <a:solidFill>
                  <a:schemeClr val="tx1"/>
                </a:solidFill>
                <a:effectLst/>
                <a:latin typeface="+mn-lt"/>
                <a:ea typeface="+mn-ea"/>
                <a:cs typeface="+mn-cs"/>
              </a:rPr>
              <a:t>a lot of </a:t>
            </a:r>
            <a:r>
              <a:rPr lang="en-US" sz="1200" kern="1200" dirty="0" smtClean="0">
                <a:solidFill>
                  <a:schemeClr val="tx1"/>
                </a:solidFill>
                <a:effectLst/>
                <a:latin typeface="+mn-lt"/>
                <a:ea typeface="+mn-ea"/>
                <a:cs typeface="+mn-cs"/>
              </a:rPr>
              <a:t>work </a:t>
            </a:r>
            <a:r>
              <a:rPr lang="en-US" sz="1200" kern="1200" dirty="0" smtClean="0">
                <a:solidFill>
                  <a:schemeClr val="tx1"/>
                </a:solidFill>
                <a:effectLst/>
                <a:latin typeface="+mn-lt"/>
                <a:ea typeface="+mn-ea"/>
                <a:cs typeface="+mn-cs"/>
              </a:rPr>
              <a:t>over the phone, </a:t>
            </a:r>
            <a:r>
              <a:rPr lang="en-US" sz="1200" kern="1200" dirty="0" smtClean="0">
                <a:solidFill>
                  <a:schemeClr val="tx1"/>
                </a:solidFill>
                <a:effectLst/>
                <a:latin typeface="+mn-lt"/>
                <a:ea typeface="+mn-ea"/>
                <a:cs typeface="+mn-cs"/>
              </a:rPr>
              <a:t>and they often hear </a:t>
            </a:r>
            <a:r>
              <a:rPr lang="en-US" sz="1200" kern="1200" dirty="0" smtClean="0">
                <a:solidFill>
                  <a:schemeClr val="tx1"/>
                </a:solidFill>
                <a:effectLst/>
                <a:latin typeface="+mn-lt"/>
                <a:ea typeface="+mn-ea"/>
                <a:cs typeface="+mn-cs"/>
              </a:rPr>
              <a:t>comments such as “Now I can put a name with a face”, “I feel like I know you now”, and “I thought you’d be older”.</a:t>
            </a:r>
          </a:p>
          <a:p>
            <a:r>
              <a:rPr lang="en-US" sz="1200" kern="1200" dirty="0" smtClean="0">
                <a:solidFill>
                  <a:schemeClr val="tx1"/>
                </a:solidFill>
                <a:effectLst/>
                <a:latin typeface="+mn-lt"/>
                <a:ea typeface="+mn-ea"/>
                <a:cs typeface="+mn-cs"/>
              </a:rPr>
              <a:t>Some clients ask </a:t>
            </a:r>
            <a:r>
              <a:rPr lang="en-US" sz="1200" kern="1200" dirty="0" smtClean="0">
                <a:solidFill>
                  <a:schemeClr val="tx1"/>
                </a:solidFill>
                <a:effectLst/>
                <a:latin typeface="+mn-lt"/>
                <a:ea typeface="+mn-ea"/>
                <a:cs typeface="+mn-cs"/>
              </a:rPr>
              <a:t>“What do you do when you have staff turnover”. I would suggest just having photos and names listed, not regions or specialties. Also remember that as officers of our organizations, while we are building relationships with these folks, the goal is to have them engage with the organization – grow close to the organization – not you as their relationship manager. </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30</a:t>
            </a:fld>
            <a:endParaRPr lang="en-US"/>
          </a:p>
        </p:txBody>
      </p:sp>
    </p:spTree>
    <p:extLst>
      <p:ext uri="{BB962C8B-B14F-4D97-AF65-F5344CB8AC3E}">
        <p14:creationId xmlns:p14="http://schemas.microsoft.com/office/powerpoint/2010/main" val="538244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Marketing Automation – if you’re not using it yet, you will be soon.  So what does it mean?  Tools exist now and more are coming that allow you to program marketing pieces to be delivered to your donors based on their actions. We’ve all experienced this – fill out an online form for a loan, and get 5 emails back from companies who want to give you a loan.  Look at something on Amazon – and they send you an email a couple days later asking if you are still interested.</a:t>
            </a:r>
          </a:p>
          <a:p>
            <a:r>
              <a:rPr lang="en-US" sz="1200" kern="1200" dirty="0" smtClean="0">
                <a:solidFill>
                  <a:schemeClr val="tx1"/>
                </a:solidFill>
                <a:latin typeface="+mn-lt"/>
                <a:ea typeface="+mn-ea"/>
                <a:cs typeface="+mn-cs"/>
              </a:rPr>
              <a:t>You can use these tools in your marketing as well. You can automate fulfillment processing with an outsourced mail shop or use digital communications to send automatic emails with downloads to fact sheets.  reduce time spent sending out packages, so you have more time to spend with donors.</a:t>
            </a:r>
          </a:p>
          <a:p>
            <a:r>
              <a:rPr lang="en-US" sz="1200" kern="1200" dirty="0" smtClean="0">
                <a:solidFill>
                  <a:schemeClr val="tx1"/>
                </a:solidFill>
                <a:latin typeface="+mn-lt"/>
                <a:ea typeface="+mn-ea"/>
                <a:cs typeface="+mn-cs"/>
              </a:rPr>
              <a:t>One of our partners we work with, </a:t>
            </a:r>
            <a:r>
              <a:rPr lang="en-US" sz="1200" kern="1200" dirty="0" err="1" smtClean="0">
                <a:solidFill>
                  <a:schemeClr val="tx1"/>
                </a:solidFill>
                <a:latin typeface="+mn-lt"/>
                <a:ea typeface="+mn-ea"/>
                <a:cs typeface="+mn-cs"/>
              </a:rPr>
              <a:t>Marketsmart</a:t>
            </a:r>
            <a:r>
              <a:rPr lang="en-US" sz="1200" kern="1200" dirty="0" smtClean="0">
                <a:solidFill>
                  <a:schemeClr val="tx1"/>
                </a:solidFill>
                <a:latin typeface="+mn-lt"/>
                <a:ea typeface="+mn-ea"/>
                <a:cs typeface="+mn-cs"/>
              </a:rPr>
              <a:t> has a great platform that tracks your donor’s actions on their website, sends drip communication </a:t>
            </a:r>
            <a:r>
              <a:rPr lang="en-US" sz="1200" kern="1200" dirty="0" err="1" smtClean="0">
                <a:solidFill>
                  <a:schemeClr val="tx1"/>
                </a:solidFill>
                <a:latin typeface="+mn-lt"/>
                <a:ea typeface="+mn-ea"/>
                <a:cs typeface="+mn-cs"/>
              </a:rPr>
              <a:t>sautomatically</a:t>
            </a:r>
            <a:r>
              <a:rPr lang="en-US" sz="1200" kern="1200" dirty="0" smtClean="0">
                <a:solidFill>
                  <a:schemeClr val="tx1"/>
                </a:solidFill>
                <a:latin typeface="+mn-lt"/>
                <a:ea typeface="+mn-ea"/>
                <a:cs typeface="+mn-cs"/>
              </a:rPr>
              <a:t>,  triggered communications when donors take certain actions and automatically lets you know when they’ve been very active on the site so you can follow up directly.</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31</a:t>
            </a:fld>
            <a:endParaRPr lang="en-US"/>
          </a:p>
        </p:txBody>
      </p:sp>
    </p:spTree>
    <p:extLst>
      <p:ext uri="{BB962C8B-B14F-4D97-AF65-F5344CB8AC3E}">
        <p14:creationId xmlns:p14="http://schemas.microsoft.com/office/powerpoint/2010/main" val="202406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Introductions. Why </a:t>
            </a:r>
            <a:r>
              <a:rPr lang="en-US" sz="1200" kern="1200" smtClean="0">
                <a:solidFill>
                  <a:schemeClr val="tx1"/>
                </a:solidFill>
                <a:effectLst/>
                <a:latin typeface="+mn-lt"/>
                <a:ea typeface="+mn-ea"/>
                <a:cs typeface="+mn-cs"/>
              </a:rPr>
              <a:t>are we qualified </a:t>
            </a:r>
            <a:r>
              <a:rPr lang="en-US" sz="1200" kern="1200" dirty="0" smtClean="0">
                <a:solidFill>
                  <a:schemeClr val="tx1"/>
                </a:solidFill>
                <a:effectLst/>
                <a:latin typeface="+mn-lt"/>
                <a:ea typeface="+mn-ea"/>
                <a:cs typeface="+mn-cs"/>
              </a:rPr>
              <a:t>to speak on this topic?</a:t>
            </a:r>
          </a:p>
        </p:txBody>
      </p:sp>
      <p:sp>
        <p:nvSpPr>
          <p:cNvPr id="4" name="Slide Number Placeholder 3"/>
          <p:cNvSpPr>
            <a:spLocks noGrp="1"/>
          </p:cNvSpPr>
          <p:nvPr>
            <p:ph type="sldNum" sz="quarter" idx="10"/>
          </p:nvPr>
        </p:nvSpPr>
        <p:spPr/>
        <p:txBody>
          <a:bodyPr/>
          <a:lstStyle/>
          <a:p>
            <a:fld id="{87DA9B1F-746B-564E-8CB4-D5D36EF7DBF4}" type="slidenum">
              <a:rPr lang="en-US" smtClean="0"/>
              <a:t>3</a:t>
            </a:fld>
            <a:endParaRPr lang="en-US"/>
          </a:p>
        </p:txBody>
      </p:sp>
    </p:spTree>
    <p:extLst>
      <p:ext uri="{BB962C8B-B14F-4D97-AF65-F5344CB8AC3E}">
        <p14:creationId xmlns:p14="http://schemas.microsoft.com/office/powerpoint/2010/main" val="815448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KATHY</a:t>
            </a:r>
          </a:p>
          <a:p>
            <a:r>
              <a:rPr lang="en-US" sz="1200" kern="1200" dirty="0" smtClean="0">
                <a:solidFill>
                  <a:schemeClr val="tx1"/>
                </a:solidFill>
                <a:latin typeface="+mn-lt"/>
                <a:ea typeface="+mn-ea"/>
                <a:cs typeface="+mn-cs"/>
              </a:rPr>
              <a:t>Here’s an example of a publications landing page created by </a:t>
            </a:r>
            <a:r>
              <a:rPr lang="en-US" sz="1200" kern="1200" dirty="0" err="1" smtClean="0">
                <a:solidFill>
                  <a:schemeClr val="tx1"/>
                </a:solidFill>
                <a:latin typeface="+mn-lt"/>
                <a:ea typeface="+mn-ea"/>
                <a:cs typeface="+mn-cs"/>
              </a:rPr>
              <a:t>Marketsmart</a:t>
            </a:r>
            <a:r>
              <a:rPr lang="en-US" sz="1200" kern="1200" dirty="0" smtClean="0">
                <a:solidFill>
                  <a:schemeClr val="tx1"/>
                </a:solidFill>
                <a:latin typeface="+mn-lt"/>
                <a:ea typeface="+mn-ea"/>
                <a:cs typeface="+mn-cs"/>
              </a:rPr>
              <a:t> for the </a:t>
            </a:r>
            <a:r>
              <a:rPr lang="en-US" sz="1200" kern="1200" dirty="0" smtClean="0">
                <a:solidFill>
                  <a:schemeClr val="tx1"/>
                </a:solidFill>
                <a:latin typeface="+mn-lt"/>
                <a:ea typeface="+mn-ea"/>
                <a:cs typeface="+mn-cs"/>
              </a:rPr>
              <a:t>Smithsonian</a:t>
            </a:r>
            <a:r>
              <a:rPr lang="en-US" sz="1200" kern="1200" dirty="0" smtClean="0">
                <a:solidFill>
                  <a:schemeClr val="tx1"/>
                </a:solidFill>
                <a:latin typeface="+mn-lt"/>
                <a:ea typeface="+mn-ea"/>
                <a:cs typeface="+mn-cs"/>
              </a:rPr>
              <a:t>.   Shows images of the publications that are available – allows them to download them and then they will be automatically emailed and soon as this form is submitted.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32</a:t>
            </a:fld>
            <a:endParaRPr lang="en-US"/>
          </a:p>
        </p:txBody>
      </p:sp>
    </p:spTree>
    <p:extLst>
      <p:ext uri="{BB962C8B-B14F-4D97-AF65-F5344CB8AC3E}">
        <p14:creationId xmlns:p14="http://schemas.microsoft.com/office/powerpoint/2010/main" val="725772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MEG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included this slide because it is SO essential. I’ve had PG staff tell me they know marketing is happening but they never get the leads. Or they go so many leads that they didn’t get the follow up mail out for months. That’s why you must think of fulfillment holistically as PART of the marketing process – and make </a:t>
            </a:r>
            <a:r>
              <a:rPr lang="en-US" sz="1200" kern="1200" dirty="0" smtClean="0">
                <a:solidFill>
                  <a:schemeClr val="tx1"/>
                </a:solidFill>
                <a:latin typeface="+mn-lt"/>
                <a:ea typeface="+mn-ea"/>
                <a:cs typeface="+mn-cs"/>
              </a:rPr>
              <a:t>sure </a:t>
            </a:r>
            <a:r>
              <a:rPr lang="en-US" sz="1200" kern="1200" dirty="0" smtClean="0">
                <a:solidFill>
                  <a:schemeClr val="tx1"/>
                </a:solidFill>
                <a:latin typeface="+mn-lt"/>
                <a:ea typeface="+mn-ea"/>
                <a:cs typeface="+mn-cs"/>
              </a:rPr>
              <a:t>that all your systems are in place before any campaign is done. </a:t>
            </a:r>
          </a:p>
          <a:p>
            <a:r>
              <a:rPr lang="en-US" sz="1200" kern="1200" dirty="0" smtClean="0">
                <a:solidFill>
                  <a:schemeClr val="tx1"/>
                </a:solidFill>
                <a:latin typeface="+mn-lt"/>
                <a:ea typeface="+mn-ea"/>
                <a:cs typeface="+mn-cs"/>
              </a:rPr>
              <a:t>What materials will you send to follow up, do you have cover letters written and customized based on their responses and/or audience segment?</a:t>
            </a:r>
          </a:p>
          <a:p>
            <a:r>
              <a:rPr lang="en-US" sz="1200" kern="1200" dirty="0" smtClean="0">
                <a:solidFill>
                  <a:schemeClr val="tx1"/>
                </a:solidFill>
                <a:latin typeface="+mn-lt"/>
                <a:ea typeface="+mn-ea"/>
                <a:cs typeface="+mn-cs"/>
              </a:rPr>
              <a:t>Do you have the time to manage those mailings yourself, or do you need to outsource? If you outsource you must provide detailed instruction in writing and your consultants can help you – review live samples from the vendor – quality control</a:t>
            </a:r>
          </a:p>
          <a:p>
            <a:r>
              <a:rPr lang="en-US" sz="1200" kern="1200" dirty="0" smtClean="0">
                <a:solidFill>
                  <a:schemeClr val="tx1"/>
                </a:solidFill>
                <a:latin typeface="+mn-lt"/>
                <a:ea typeface="+mn-ea"/>
                <a:cs typeface="+mn-cs"/>
              </a:rPr>
              <a:t>One </a:t>
            </a:r>
            <a:r>
              <a:rPr lang="en-US" sz="1200" kern="1200" dirty="0" smtClean="0">
                <a:solidFill>
                  <a:schemeClr val="tx1"/>
                </a:solidFill>
                <a:latin typeface="+mn-lt"/>
                <a:ea typeface="+mn-ea"/>
                <a:cs typeface="+mn-cs"/>
              </a:rPr>
              <a:t>tip for you to take away – kill the brochure. If you have limited budget dollars, don’t create big, expensive brochures. In direct mail, brochures are proven to suppress response because a person is likely to “put it aside” to read later. That’s not what we want. </a:t>
            </a:r>
          </a:p>
          <a:p>
            <a:r>
              <a:rPr lang="en-US" sz="1200" kern="1200" dirty="0" smtClean="0">
                <a:solidFill>
                  <a:schemeClr val="tx1"/>
                </a:solidFill>
                <a:latin typeface="+mn-lt"/>
                <a:ea typeface="+mn-ea"/>
                <a:cs typeface="+mn-cs"/>
              </a:rPr>
              <a:t>We encourage you to develop simple, one page fact sheets.</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33</a:t>
            </a:fld>
            <a:endParaRPr lang="en-US"/>
          </a:p>
        </p:txBody>
      </p:sp>
    </p:spTree>
    <p:extLst>
      <p:ext uri="{BB962C8B-B14F-4D97-AF65-F5344CB8AC3E}">
        <p14:creationId xmlns:p14="http://schemas.microsoft.com/office/powerpoint/2010/main" val="2876834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MEG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Fact sheets are easy and inexpensive to produce and mail. They can also be attached to an email or are easily downloaded from a website and look nice when </a:t>
            </a:r>
            <a:r>
              <a:rPr lang="en-US" sz="1200" kern="1200" dirty="0" smtClean="0">
                <a:solidFill>
                  <a:schemeClr val="tx1"/>
                </a:solidFill>
                <a:latin typeface="+mn-lt"/>
                <a:ea typeface="+mn-ea"/>
                <a:cs typeface="+mn-cs"/>
              </a:rPr>
              <a:t>printed </a:t>
            </a:r>
            <a:r>
              <a:rPr lang="en-US" sz="1200" kern="1200" dirty="0" smtClean="0">
                <a:solidFill>
                  <a:schemeClr val="tx1"/>
                </a:solidFill>
                <a:latin typeface="+mn-lt"/>
                <a:ea typeface="+mn-ea"/>
                <a:cs typeface="+mn-cs"/>
              </a:rPr>
              <a:t>out.</a:t>
            </a:r>
          </a:p>
          <a:p>
            <a:r>
              <a:rPr lang="en-US" sz="1200" kern="1200" dirty="0" smtClean="0">
                <a:solidFill>
                  <a:schemeClr val="tx1"/>
                </a:solidFill>
                <a:latin typeface="+mn-lt"/>
                <a:ea typeface="+mn-ea"/>
                <a:cs typeface="+mn-cs"/>
              </a:rPr>
              <a:t>When we worked with SI,</a:t>
            </a:r>
            <a:r>
              <a:rPr lang="en-US" sz="1200" kern="1200" baseline="0" dirty="0" smtClean="0">
                <a:solidFill>
                  <a:schemeClr val="tx1"/>
                </a:solidFill>
                <a:latin typeface="+mn-lt"/>
                <a:ea typeface="+mn-ea"/>
                <a:cs typeface="+mn-cs"/>
              </a:rPr>
              <a:t> we</a:t>
            </a:r>
            <a:r>
              <a:rPr lang="en-US" sz="1200" kern="1200" dirty="0" smtClean="0">
                <a:solidFill>
                  <a:schemeClr val="tx1"/>
                </a:solidFill>
                <a:latin typeface="+mn-lt"/>
                <a:ea typeface="+mn-ea"/>
                <a:cs typeface="+mn-cs"/>
              </a:rPr>
              <a:t> worked with their DM fulfillment company so that these would be</a:t>
            </a:r>
            <a:r>
              <a:rPr lang="en-US" sz="1200" kern="1200" baseline="0" dirty="0" smtClean="0">
                <a:solidFill>
                  <a:schemeClr val="tx1"/>
                </a:solidFill>
                <a:latin typeface="+mn-lt"/>
                <a:ea typeface="+mn-ea"/>
                <a:cs typeface="+mn-cs"/>
              </a:rPr>
              <a:t> sent</a:t>
            </a:r>
            <a:r>
              <a:rPr lang="en-US" sz="1200" kern="1200" dirty="0" smtClean="0">
                <a:solidFill>
                  <a:schemeClr val="tx1"/>
                </a:solidFill>
                <a:latin typeface="+mn-lt"/>
                <a:ea typeface="+mn-ea"/>
                <a:cs typeface="+mn-cs"/>
              </a:rPr>
              <a:t> automatically and they would get out the bulk of follow-up</a:t>
            </a:r>
            <a:endParaRPr lang="en-US" sz="105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34</a:t>
            </a:fld>
            <a:endParaRPr lang="en-US"/>
          </a:p>
        </p:txBody>
      </p:sp>
    </p:spTree>
    <p:extLst>
      <p:ext uri="{BB962C8B-B14F-4D97-AF65-F5344CB8AC3E}">
        <p14:creationId xmlns:p14="http://schemas.microsoft.com/office/powerpoint/2010/main" val="269491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KATHY–we want to jump right in and assume that everyone is here because they need to do more and better marketing. We don’t need to spend time convincing you because you are here. So </a:t>
            </a:r>
            <a:r>
              <a:rPr lang="en-US" sz="1200" kern="1200" dirty="0" smtClean="0">
                <a:solidFill>
                  <a:schemeClr val="tx1"/>
                </a:solidFill>
                <a:latin typeface="+mn-lt"/>
                <a:ea typeface="+mn-ea"/>
                <a:cs typeface="+mn-cs"/>
              </a:rPr>
              <a:t>Meg </a:t>
            </a:r>
            <a:r>
              <a:rPr lang="en-US" sz="1200" kern="1200" dirty="0" smtClean="0">
                <a:solidFill>
                  <a:schemeClr val="tx1"/>
                </a:solidFill>
                <a:latin typeface="+mn-lt"/>
                <a:ea typeface="+mn-ea"/>
                <a:cs typeface="+mn-cs"/>
              </a:rPr>
              <a:t>and I decided to frame this presentations on 10 pointers – techniques that are working well for </a:t>
            </a: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clients we work with at Impact. Our goal is to give you 10 ideas that you can take right back and put to work. So let’s get started. </a:t>
            </a:r>
            <a:r>
              <a:rPr lang="en-US" sz="1200" kern="1200" dirty="0" smtClean="0">
                <a:solidFill>
                  <a:schemeClr val="tx1"/>
                </a:solidFill>
                <a:latin typeface="+mn-lt"/>
                <a:ea typeface="+mn-ea"/>
                <a:cs typeface="+mn-cs"/>
              </a:rPr>
              <a:t>Meg </a:t>
            </a:r>
            <a:r>
              <a:rPr lang="en-US" sz="1200" kern="1200" dirty="0" smtClean="0">
                <a:solidFill>
                  <a:schemeClr val="tx1"/>
                </a:solidFill>
                <a:latin typeface="+mn-lt"/>
                <a:ea typeface="+mn-ea"/>
                <a:cs typeface="+mn-cs"/>
              </a:rPr>
              <a:t>is going to start with the first technique.</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4</a:t>
            </a:fld>
            <a:endParaRPr lang="en-US"/>
          </a:p>
        </p:txBody>
      </p:sp>
    </p:spTree>
    <p:extLst>
      <p:ext uri="{BB962C8B-B14F-4D97-AF65-F5344CB8AC3E}">
        <p14:creationId xmlns:p14="http://schemas.microsoft.com/office/powerpoint/2010/main" val="127334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endParaRPr lang="en-US" baseline="0" dirty="0" smtClean="0"/>
          </a:p>
          <a:p>
            <a:endParaRPr lang="en-US" baseline="0" dirty="0" smtClean="0"/>
          </a:p>
          <a:p>
            <a:r>
              <a:rPr lang="en-US" sz="1200" kern="1200" dirty="0" smtClean="0">
                <a:solidFill>
                  <a:schemeClr val="tx1"/>
                </a:solidFill>
                <a:effectLst/>
                <a:latin typeface="+mn-lt"/>
                <a:ea typeface="+mn-ea"/>
                <a:cs typeface="+mn-cs"/>
              </a:rPr>
              <a:t>The first point is to include your PG message on everything you can. Gift planning marketing is all about drip marketing. Repetition is key. How many times does a suspect or prospect have to see your message before they respond to a call for action? For some people, they respond immediately. Others will (hopefully) read 4 or 5 messages before they act. </a:t>
            </a:r>
          </a:p>
          <a:p>
            <a:r>
              <a:rPr lang="en-US" sz="1200" kern="1200" dirty="0" smtClean="0">
                <a:solidFill>
                  <a:schemeClr val="tx1"/>
                </a:solidFill>
                <a:effectLst/>
                <a:latin typeface="+mn-lt"/>
                <a:ea typeface="+mn-ea"/>
                <a:cs typeface="+mn-cs"/>
              </a:rPr>
              <a:t>So what do you do if you don’t have a budget big enough to allow you to send multiple appeals or create beautiful marketing pieces? Use what your organization is already producing to your advantage! All AARP email signatures, our newsletter and magazine, and annual fund direct mail appeals have a GP message on it somewhere.</a:t>
            </a:r>
          </a:p>
          <a:p>
            <a:r>
              <a:rPr lang="en-US" sz="1200" kern="1200" dirty="0" smtClean="0">
                <a:solidFill>
                  <a:schemeClr val="tx1"/>
                </a:solidFill>
                <a:effectLst/>
                <a:latin typeface="+mn-lt"/>
                <a:ea typeface="+mn-ea"/>
                <a:cs typeface="+mn-cs"/>
              </a:rPr>
              <a:t>It’s important to acknowledge that people make decisions about their legacy when it is convenient and natural for them. Very rare is it to find the person who is driven to create a will based on a letter they received from your organization. There is usually something deeper motivating them. So make sure your message is I front of them when that moment strikes.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5</a:t>
            </a:fld>
            <a:endParaRPr lang="en-US"/>
          </a:p>
        </p:txBody>
      </p:sp>
    </p:spTree>
    <p:extLst>
      <p:ext uri="{BB962C8B-B14F-4D97-AF65-F5344CB8AC3E}">
        <p14:creationId xmlns:p14="http://schemas.microsoft.com/office/powerpoint/2010/main" val="386490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MEG</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6</a:t>
            </a:fld>
            <a:endParaRPr lang="en-US"/>
          </a:p>
        </p:txBody>
      </p:sp>
    </p:spTree>
    <p:extLst>
      <p:ext uri="{BB962C8B-B14F-4D97-AF65-F5344CB8AC3E}">
        <p14:creationId xmlns:p14="http://schemas.microsoft.com/office/powerpoint/2010/main" val="400733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MEG Here are a few examples of GP ads in AARP The Magazine and the AARP Bulletin which goes out to 38 million members. It’s also important to vary your message and images to attract different segments.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7</a:t>
            </a:fld>
            <a:endParaRPr lang="en-US"/>
          </a:p>
        </p:txBody>
      </p:sp>
    </p:spTree>
    <p:extLst>
      <p:ext uri="{BB962C8B-B14F-4D97-AF65-F5344CB8AC3E}">
        <p14:creationId xmlns:p14="http://schemas.microsoft.com/office/powerpoint/2010/main" val="421980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p>
          <a:p>
            <a:r>
              <a:rPr lang="en-US" sz="1200" kern="1200" dirty="0" smtClean="0">
                <a:solidFill>
                  <a:schemeClr val="tx1"/>
                </a:solidFill>
                <a:latin typeface="+mn-lt"/>
                <a:ea typeface="+mn-ea"/>
                <a:cs typeface="+mn-cs"/>
              </a:rPr>
              <a:t>Another very low cost way to get your message in front of people is through low cost inserts in your acknowledgments. Postage is already paid, the mailing is already going out so your only expense is to print the </a:t>
            </a:r>
            <a:r>
              <a:rPr lang="en-US" sz="1200" kern="1200" dirty="0" err="1" smtClean="0">
                <a:solidFill>
                  <a:schemeClr val="tx1"/>
                </a:solidFill>
                <a:latin typeface="+mn-lt"/>
                <a:ea typeface="+mn-ea"/>
                <a:cs typeface="+mn-cs"/>
              </a:rPr>
              <a:t>buckslip</a:t>
            </a:r>
            <a:r>
              <a:rPr lang="en-US" sz="1200" kern="1200" dirty="0" smtClean="0">
                <a:solidFill>
                  <a:schemeClr val="tx1"/>
                </a:solidFill>
                <a:latin typeface="+mn-lt"/>
                <a:ea typeface="+mn-ea"/>
                <a:cs typeface="+mn-cs"/>
              </a:rPr>
              <a:t> and the cost to insert it in the package.  Another reason that this is such a great thing is that it comes at a great time – your donor has just donated to you and is felling good about you right after they’ve just given. So it’s a good time to present the idea to think about a larger investment.</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10</a:t>
            </a:fld>
            <a:endParaRPr lang="en-US"/>
          </a:p>
        </p:txBody>
      </p:sp>
    </p:spTree>
    <p:extLst>
      <p:ext uri="{BB962C8B-B14F-4D97-AF65-F5344CB8AC3E}">
        <p14:creationId xmlns:p14="http://schemas.microsoft.com/office/powerpoint/2010/main" val="302967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p>
          <a:p>
            <a:r>
              <a:rPr lang="en-US" sz="1200" kern="1200" dirty="0" smtClean="0">
                <a:solidFill>
                  <a:schemeClr val="tx1"/>
                </a:solidFill>
                <a:latin typeface="+mn-lt"/>
                <a:ea typeface="+mn-ea"/>
                <a:cs typeface="+mn-cs"/>
              </a:rPr>
              <a:t>For all those reasons, this is often our very first first recommendation for programs that are just getting started and don’t have a lot of budget to work with. Here’s an example for the League of Conservation Voters. When they didn’t have a lot of budget, we developed this insert that talks about environmental legacy – and included some of the key benefits. It’s easy.  Costs you nothing now. Can provide for loved ones and the causes you care about. Back side has the sample language – so that even if someone never lets you know, they can include you.</a:t>
            </a:r>
          </a:p>
          <a:p>
            <a:r>
              <a:rPr lang="en-US" sz="1200" kern="1200" dirty="0" smtClean="0">
                <a:solidFill>
                  <a:schemeClr val="tx1"/>
                </a:solidFill>
                <a:latin typeface="+mn-lt"/>
                <a:ea typeface="+mn-ea"/>
                <a:cs typeface="+mn-cs"/>
              </a:rPr>
              <a:t>With no stand alone marketing yet, this piece has resulted in an increase in the number of inquiries they have had in the past year</a:t>
            </a:r>
            <a:endParaRPr lang="en-US" dirty="0" smtClean="0"/>
          </a:p>
        </p:txBody>
      </p:sp>
      <p:sp>
        <p:nvSpPr>
          <p:cNvPr id="4" name="Slide Number Placeholder 3"/>
          <p:cNvSpPr>
            <a:spLocks noGrp="1"/>
          </p:cNvSpPr>
          <p:nvPr>
            <p:ph type="sldNum" sz="quarter" idx="10"/>
          </p:nvPr>
        </p:nvSpPr>
        <p:spPr/>
        <p:txBody>
          <a:bodyPr/>
          <a:lstStyle/>
          <a:p>
            <a:fld id="{87DA9B1F-746B-564E-8CB4-D5D36EF7DBF4}" type="slidenum">
              <a:rPr lang="en-US" smtClean="0"/>
              <a:t>11</a:t>
            </a:fld>
            <a:endParaRPr lang="en-US"/>
          </a:p>
        </p:txBody>
      </p:sp>
    </p:spTree>
    <p:extLst>
      <p:ext uri="{BB962C8B-B14F-4D97-AF65-F5344CB8AC3E}">
        <p14:creationId xmlns:p14="http://schemas.microsoft.com/office/powerpoint/2010/main" val="242774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23,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October 23,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October 23,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October 23,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October 23,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October 23,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October 23,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October 23, 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October 23,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October 23, 2017</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October 23,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October 23, 2017</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647066" y="1322470"/>
            <a:ext cx="6134640" cy="1204306"/>
          </a:xfrm>
        </p:spPr>
        <p:txBody>
          <a:bodyPr/>
          <a:lstStyle/>
          <a:p>
            <a:r>
              <a:rPr lang="en-US" sz="3050" dirty="0" smtClean="0"/>
              <a:t>Marketing is not a dirty word</a:t>
            </a:r>
            <a:endParaRPr lang="en-US" sz="3050" dirty="0"/>
          </a:p>
        </p:txBody>
      </p:sp>
      <p:sp>
        <p:nvSpPr>
          <p:cNvPr id="3" name="Subtitle 2"/>
          <p:cNvSpPr>
            <a:spLocks noGrp="1"/>
          </p:cNvSpPr>
          <p:nvPr>
            <p:ph type="subTitle" idx="1"/>
          </p:nvPr>
        </p:nvSpPr>
        <p:spPr>
          <a:xfrm rot="19140000">
            <a:off x="913702" y="2223733"/>
            <a:ext cx="7319072" cy="473480"/>
          </a:xfrm>
        </p:spPr>
        <p:txBody>
          <a:bodyPr>
            <a:normAutofit/>
          </a:bodyPr>
          <a:lstStyle/>
          <a:p>
            <a:r>
              <a:rPr lang="en-US" sz="1350" dirty="0" smtClean="0"/>
              <a:t>Using direct marketing to close more planned gifts</a:t>
            </a:r>
            <a:endParaRPr lang="en-US" sz="1350" dirty="0"/>
          </a:p>
        </p:txBody>
      </p:sp>
      <p:pic>
        <p:nvPicPr>
          <p:cNvPr id="5" name="Picture 4" descr="IC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94" y="308384"/>
            <a:ext cx="1273086" cy="592291"/>
          </a:xfrm>
          <a:prstGeom prst="rect">
            <a:avLst/>
          </a:prstGeom>
        </p:spPr>
      </p:pic>
      <p:pic>
        <p:nvPicPr>
          <p:cNvPr id="7" name="Picture 6" descr="marketing-02-02-1440x900.png"/>
          <p:cNvPicPr>
            <a:picLocks noChangeAspect="1"/>
          </p:cNvPicPr>
          <p:nvPr/>
        </p:nvPicPr>
        <p:blipFill rotWithShape="1">
          <a:blip r:embed="rId4">
            <a:extLst>
              <a:ext uri="{28A0092B-C50C-407E-A947-70E740481C1C}">
                <a14:useLocalDpi xmlns:a14="http://schemas.microsoft.com/office/drawing/2010/main" val="0"/>
              </a:ext>
            </a:extLst>
          </a:blip>
          <a:srcRect t="5459" r="5242" b="3365"/>
          <a:stretch/>
        </p:blipFill>
        <p:spPr>
          <a:xfrm>
            <a:off x="3785444" y="3368850"/>
            <a:ext cx="5068343" cy="30480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677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smtClean="0"/>
              <a:t>USE Acknowledgement </a:t>
            </a:r>
            <a:r>
              <a:rPr lang="en-US" dirty="0" err="1" smtClean="0"/>
              <a:t>buckslips</a:t>
            </a:r>
            <a:endParaRPr lang="en-US" dirty="0"/>
          </a:p>
        </p:txBody>
      </p:sp>
      <p:sp>
        <p:nvSpPr>
          <p:cNvPr id="3" name="Content Placeholder 2"/>
          <p:cNvSpPr>
            <a:spLocks noGrp="1"/>
          </p:cNvSpPr>
          <p:nvPr>
            <p:ph idx="1"/>
          </p:nvPr>
        </p:nvSpPr>
        <p:spPr/>
        <p:txBody>
          <a:bodyPr/>
          <a:lstStyle/>
          <a:p>
            <a:pPr>
              <a:buFont typeface="Arial"/>
              <a:buChar char="•"/>
            </a:pPr>
            <a:r>
              <a:rPr lang="en-US" dirty="0" smtClean="0"/>
              <a:t>Free is good!</a:t>
            </a:r>
          </a:p>
          <a:p>
            <a:pPr>
              <a:buFont typeface="Arial"/>
              <a:buChar char="•"/>
            </a:pPr>
            <a:r>
              <a:rPr lang="en-US" dirty="0" smtClean="0"/>
              <a:t>Piggy back on the acknowledgements you are already sending out</a:t>
            </a:r>
          </a:p>
          <a:p>
            <a:pPr>
              <a:buFont typeface="Arial"/>
              <a:buChar char="•"/>
            </a:pPr>
            <a:r>
              <a:rPr lang="en-US" dirty="0" smtClean="0"/>
              <a:t>Great timing: your donor’s feel the most connected to your mission right after they have just given</a:t>
            </a:r>
            <a:endParaRPr lang="en-US" dirty="0"/>
          </a:p>
        </p:txBody>
      </p:sp>
    </p:spTree>
    <p:extLst>
      <p:ext uri="{BB962C8B-B14F-4D97-AF65-F5344CB8AC3E}">
        <p14:creationId xmlns:p14="http://schemas.microsoft.com/office/powerpoint/2010/main" val="18756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V_buckslip_r1.2 MR edi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06" y="509807"/>
            <a:ext cx="6404691" cy="3091920"/>
          </a:xfrm>
          <a:prstGeom prst="rect">
            <a:avLst/>
          </a:prstGeom>
        </p:spPr>
      </p:pic>
      <p:pic>
        <p:nvPicPr>
          <p:cNvPr id="3" name="Picture 2" descr="LCV_buckslip_r1.2 MR edi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039" y="3509117"/>
            <a:ext cx="6745137" cy="3256273"/>
          </a:xfrm>
          <a:prstGeom prst="rect">
            <a:avLst/>
          </a:prstGeom>
        </p:spPr>
      </p:pic>
    </p:spTree>
    <p:extLst>
      <p:ext uri="{BB962C8B-B14F-4D97-AF65-F5344CB8AC3E}">
        <p14:creationId xmlns:p14="http://schemas.microsoft.com/office/powerpoint/2010/main" val="127654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417K1 Fixed Income Insert 2.22.pdf"/>
          <p:cNvPicPr>
            <a:picLocks noChangeAspect="1"/>
          </p:cNvPicPr>
          <p:nvPr/>
        </p:nvPicPr>
        <p:blipFill rotWithShape="1">
          <a:blip r:embed="rId3">
            <a:extLst>
              <a:ext uri="{28A0092B-C50C-407E-A947-70E740481C1C}">
                <a14:useLocalDpi xmlns:a14="http://schemas.microsoft.com/office/drawing/2010/main" val="0"/>
              </a:ext>
            </a:extLst>
          </a:blip>
          <a:srcRect b="9391"/>
          <a:stretch/>
        </p:blipFill>
        <p:spPr>
          <a:xfrm>
            <a:off x="-222241" y="514465"/>
            <a:ext cx="9715087" cy="3957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244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smtClean="0"/>
              <a:t>USE Surveys</a:t>
            </a:r>
            <a:endParaRPr lang="en-US" dirty="0"/>
          </a:p>
        </p:txBody>
      </p:sp>
      <p:sp>
        <p:nvSpPr>
          <p:cNvPr id="3" name="Content Placeholder 2"/>
          <p:cNvSpPr>
            <a:spLocks noGrp="1"/>
          </p:cNvSpPr>
          <p:nvPr>
            <p:ph idx="1"/>
          </p:nvPr>
        </p:nvSpPr>
        <p:spPr/>
        <p:txBody>
          <a:bodyPr/>
          <a:lstStyle/>
          <a:p>
            <a:pPr>
              <a:buFont typeface="Arial"/>
              <a:buChar char="•"/>
            </a:pPr>
            <a:r>
              <a:rPr lang="en-US" dirty="0" smtClean="0"/>
              <a:t>Let your donors feel heard/talk back</a:t>
            </a:r>
          </a:p>
          <a:p>
            <a:pPr>
              <a:buFont typeface="Arial"/>
              <a:buChar char="•"/>
            </a:pPr>
            <a:r>
              <a:rPr lang="en-US" dirty="0" smtClean="0"/>
              <a:t>Engaging them in the cause reminds them of their passion</a:t>
            </a:r>
          </a:p>
          <a:p>
            <a:pPr>
              <a:buFont typeface="Arial"/>
              <a:buChar char="•"/>
            </a:pPr>
            <a:r>
              <a:rPr lang="en-US" dirty="0" smtClean="0"/>
              <a:t>Planned Giving question becomes less threatening as part of an overall engagement technique</a:t>
            </a:r>
          </a:p>
          <a:p>
            <a:pPr>
              <a:buFont typeface="Arial"/>
              <a:buChar char="•"/>
            </a:pPr>
            <a:r>
              <a:rPr lang="en-US" dirty="0" smtClean="0"/>
              <a:t>Surveys tap into their autobiography</a:t>
            </a:r>
            <a:endParaRPr lang="en-US" dirty="0"/>
          </a:p>
        </p:txBody>
      </p:sp>
    </p:spTree>
    <p:extLst>
      <p:ext uri="{BB962C8B-B14F-4D97-AF65-F5344CB8AC3E}">
        <p14:creationId xmlns:p14="http://schemas.microsoft.com/office/powerpoint/2010/main" val="322385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16 at 2.46.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9777">
            <a:off x="205346" y="396240"/>
            <a:ext cx="4057704" cy="5181600"/>
          </a:xfrm>
          <a:prstGeom prst="rect">
            <a:avLst/>
          </a:prstGeom>
        </p:spPr>
      </p:pic>
      <p:pic>
        <p:nvPicPr>
          <p:cNvPr id="5" name="Picture 4" descr="Screen Shot 2017-10-16 at 2.46.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360">
            <a:off x="4556537" y="802640"/>
            <a:ext cx="4272503" cy="5496560"/>
          </a:xfrm>
          <a:prstGeom prst="rect">
            <a:avLst/>
          </a:prstGeom>
        </p:spPr>
      </p:pic>
    </p:spTree>
    <p:extLst>
      <p:ext uri="{BB962C8B-B14F-4D97-AF65-F5344CB8AC3E}">
        <p14:creationId xmlns:p14="http://schemas.microsoft.com/office/powerpoint/2010/main" val="269038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3 at 11.06.31 AM.png"/>
          <p:cNvPicPr>
            <a:picLocks noChangeAspect="1"/>
          </p:cNvPicPr>
          <p:nvPr/>
        </p:nvPicPr>
        <p:blipFill rotWithShape="1">
          <a:blip r:embed="rId3">
            <a:extLst>
              <a:ext uri="{28A0092B-C50C-407E-A947-70E740481C1C}">
                <a14:useLocalDpi xmlns:a14="http://schemas.microsoft.com/office/drawing/2010/main" val="0"/>
              </a:ext>
            </a:extLst>
          </a:blip>
          <a:srcRect l="25606" t="10290" r="33309" b="5601"/>
          <a:stretch/>
        </p:blipFill>
        <p:spPr>
          <a:xfrm>
            <a:off x="1752534" y="136285"/>
            <a:ext cx="5694947" cy="6557998"/>
          </a:xfrm>
          <a:prstGeom prst="rect">
            <a:avLst/>
          </a:prstGeom>
        </p:spPr>
      </p:pic>
    </p:spTree>
    <p:extLst>
      <p:ext uri="{BB962C8B-B14F-4D97-AF65-F5344CB8AC3E}">
        <p14:creationId xmlns:p14="http://schemas.microsoft.com/office/powerpoint/2010/main" val="277906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…Survey Results</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29352811"/>
              </p:ext>
            </p:extLst>
          </p:nvPr>
        </p:nvGraphicFramePr>
        <p:xfrm>
          <a:off x="191957" y="1210547"/>
          <a:ext cx="8782710" cy="2026700"/>
        </p:xfrm>
        <a:graphic>
          <a:graphicData uri="http://schemas.openxmlformats.org/drawingml/2006/table">
            <a:tbl>
              <a:tblPr firstRow="1" bandRow="1">
                <a:tableStyleId>{FABFCF23-3B69-468F-B69F-88F6DE6A72F2}</a:tableStyleId>
              </a:tblPr>
              <a:tblGrid>
                <a:gridCol w="698733"/>
                <a:gridCol w="955043"/>
                <a:gridCol w="728134"/>
                <a:gridCol w="863600"/>
                <a:gridCol w="1032933"/>
                <a:gridCol w="795867"/>
                <a:gridCol w="1253066"/>
                <a:gridCol w="1168400"/>
                <a:gridCol w="1286934"/>
              </a:tblGrid>
              <a:tr h="1233243">
                <a:tc>
                  <a:txBody>
                    <a:bodyPr/>
                    <a:lstStyle/>
                    <a:p>
                      <a:endParaRPr lang="en-US" dirty="0"/>
                    </a:p>
                  </a:txBody>
                  <a:tcPr/>
                </a:tc>
                <a:tc>
                  <a:txBody>
                    <a:bodyPr/>
                    <a:lstStyle/>
                    <a:p>
                      <a:r>
                        <a:rPr lang="en-US" sz="1800" dirty="0" smtClean="0"/>
                        <a:t># Sent</a:t>
                      </a:r>
                      <a:endParaRPr lang="en-US" sz="1800" dirty="0"/>
                    </a:p>
                  </a:txBody>
                  <a:tcPr/>
                </a:tc>
                <a:tc>
                  <a:txBody>
                    <a:bodyPr/>
                    <a:lstStyle/>
                    <a:p>
                      <a:r>
                        <a:rPr lang="en-US" sz="1800" dirty="0" smtClean="0"/>
                        <a:t>New Gift</a:t>
                      </a:r>
                      <a:endParaRPr lang="en-US" sz="1800" dirty="0"/>
                    </a:p>
                  </a:txBody>
                  <a:tcPr/>
                </a:tc>
                <a:tc>
                  <a:txBody>
                    <a:bodyPr/>
                    <a:lstStyle/>
                    <a:p>
                      <a:r>
                        <a:rPr lang="en-US" sz="1800" dirty="0" smtClean="0"/>
                        <a:t>Intend</a:t>
                      </a:r>
                      <a:endParaRPr lang="en-US" sz="1800" dirty="0"/>
                    </a:p>
                  </a:txBody>
                  <a:tcPr/>
                </a:tc>
                <a:tc>
                  <a:txBody>
                    <a:bodyPr/>
                    <a:lstStyle/>
                    <a:p>
                      <a:r>
                        <a:rPr lang="en-US" sz="1800" dirty="0" smtClean="0"/>
                        <a:t>Consider</a:t>
                      </a:r>
                      <a:endParaRPr lang="en-US" sz="1800" dirty="0"/>
                    </a:p>
                  </a:txBody>
                  <a:tcPr/>
                </a:tc>
                <a:tc>
                  <a:txBody>
                    <a:bodyPr/>
                    <a:lstStyle/>
                    <a:p>
                      <a:r>
                        <a:rPr lang="en-US" sz="1800" dirty="0" smtClean="0"/>
                        <a:t>No or Blank</a:t>
                      </a:r>
                      <a:endParaRPr lang="en-US" sz="1800" dirty="0"/>
                    </a:p>
                  </a:txBody>
                  <a:tcPr/>
                </a:tc>
                <a:tc>
                  <a:txBody>
                    <a:bodyPr/>
                    <a:lstStyle/>
                    <a:p>
                      <a:r>
                        <a:rPr lang="en-US" sz="1800" dirty="0" smtClean="0"/>
                        <a:t># of Responses</a:t>
                      </a:r>
                      <a:endParaRPr lang="en-US" sz="1800" dirty="0"/>
                    </a:p>
                  </a:txBody>
                  <a:tcPr/>
                </a:tc>
                <a:tc>
                  <a:txBody>
                    <a:bodyPr/>
                    <a:lstStyle/>
                    <a:p>
                      <a:r>
                        <a:rPr lang="en-US" sz="1800" dirty="0" smtClean="0"/>
                        <a:t>Response Rate</a:t>
                      </a:r>
                      <a:endParaRPr lang="en-US" sz="1800" dirty="0"/>
                    </a:p>
                  </a:txBody>
                  <a:tcPr/>
                </a:tc>
                <a:tc>
                  <a:txBody>
                    <a:bodyPr/>
                    <a:lstStyle/>
                    <a:p>
                      <a:r>
                        <a:rPr lang="en-US" sz="1800" dirty="0" smtClean="0"/>
                        <a:t>Qualified</a:t>
                      </a:r>
                    </a:p>
                    <a:p>
                      <a:r>
                        <a:rPr lang="en-US" sz="1800" dirty="0" smtClean="0"/>
                        <a:t>Response Rate</a:t>
                      </a:r>
                      <a:endParaRPr lang="en-US" sz="1800" dirty="0"/>
                    </a:p>
                  </a:txBody>
                  <a:tcPr/>
                </a:tc>
              </a:tr>
              <a:tr h="793457">
                <a:tc>
                  <a:txBody>
                    <a:bodyPr/>
                    <a:lstStyle/>
                    <a:p>
                      <a:r>
                        <a:rPr lang="en-US" dirty="0" smtClean="0"/>
                        <a:t>Total</a:t>
                      </a:r>
                      <a:endParaRPr lang="en-US" dirty="0"/>
                    </a:p>
                  </a:txBody>
                  <a:tcPr/>
                </a:tc>
                <a:tc>
                  <a:txBody>
                    <a:bodyPr/>
                    <a:lstStyle/>
                    <a:p>
                      <a:r>
                        <a:rPr lang="en-US" dirty="0" smtClean="0"/>
                        <a:t>31,410</a:t>
                      </a:r>
                      <a:endParaRPr lang="en-US" dirty="0"/>
                    </a:p>
                  </a:txBody>
                  <a:tcPr/>
                </a:tc>
                <a:tc>
                  <a:txBody>
                    <a:bodyPr/>
                    <a:lstStyle/>
                    <a:p>
                      <a:r>
                        <a:rPr lang="en-US" dirty="0" smtClean="0"/>
                        <a:t>72</a:t>
                      </a:r>
                      <a:endParaRPr lang="en-US" dirty="0"/>
                    </a:p>
                  </a:txBody>
                  <a:tcPr/>
                </a:tc>
                <a:tc>
                  <a:txBody>
                    <a:bodyPr/>
                    <a:lstStyle/>
                    <a:p>
                      <a:r>
                        <a:rPr lang="en-US" dirty="0" smtClean="0"/>
                        <a:t>142</a:t>
                      </a:r>
                      <a:endParaRPr lang="en-US" dirty="0"/>
                    </a:p>
                  </a:txBody>
                  <a:tcPr/>
                </a:tc>
                <a:tc>
                  <a:txBody>
                    <a:bodyPr/>
                    <a:lstStyle/>
                    <a:p>
                      <a:r>
                        <a:rPr lang="en-US" dirty="0" smtClean="0"/>
                        <a:t>737</a:t>
                      </a:r>
                      <a:endParaRPr lang="en-US" dirty="0"/>
                    </a:p>
                  </a:txBody>
                  <a:tcPr/>
                </a:tc>
                <a:tc>
                  <a:txBody>
                    <a:bodyPr/>
                    <a:lstStyle/>
                    <a:p>
                      <a:r>
                        <a:rPr lang="en-US" dirty="0" smtClean="0"/>
                        <a:t>1,333</a:t>
                      </a:r>
                      <a:endParaRPr lang="en-US" dirty="0"/>
                    </a:p>
                  </a:txBody>
                  <a:tcPr/>
                </a:tc>
                <a:tc>
                  <a:txBody>
                    <a:bodyPr/>
                    <a:lstStyle/>
                    <a:p>
                      <a:r>
                        <a:rPr lang="en-US" dirty="0" smtClean="0"/>
                        <a:t>2,225</a:t>
                      </a:r>
                      <a:endParaRPr lang="en-US" dirty="0"/>
                    </a:p>
                  </a:txBody>
                  <a:tcPr/>
                </a:tc>
                <a:tc>
                  <a:txBody>
                    <a:bodyPr/>
                    <a:lstStyle/>
                    <a:p>
                      <a:r>
                        <a:rPr lang="en-US" dirty="0" smtClean="0"/>
                        <a:t>7.1%</a:t>
                      </a:r>
                      <a:endParaRPr lang="en-US" dirty="0"/>
                    </a:p>
                  </a:txBody>
                  <a:tcPr/>
                </a:tc>
                <a:tc>
                  <a:txBody>
                    <a:bodyPr/>
                    <a:lstStyle/>
                    <a:p>
                      <a:r>
                        <a:rPr lang="en-US" dirty="0" smtClean="0"/>
                        <a:t>3.0%</a:t>
                      </a:r>
                      <a:endParaRPr lang="en-US" dirty="0"/>
                    </a:p>
                  </a:txBody>
                  <a:tcPr/>
                </a:tc>
              </a:tr>
            </a:tbl>
          </a:graphicData>
        </a:graphic>
      </p:graphicFrame>
      <p:sp>
        <p:nvSpPr>
          <p:cNvPr id="6" name="Line Callout 2 5"/>
          <p:cNvSpPr/>
          <p:nvPr/>
        </p:nvSpPr>
        <p:spPr>
          <a:xfrm>
            <a:off x="3595819" y="4016842"/>
            <a:ext cx="1705225" cy="775025"/>
          </a:xfrm>
          <a:prstGeom prst="borderCallout2">
            <a:avLst>
              <a:gd name="adj1" fmla="val -145804"/>
              <a:gd name="adj2" fmla="val -1710"/>
              <a:gd name="adj3" fmla="val -6022"/>
              <a:gd name="adj4" fmla="val 49145"/>
              <a:gd name="adj5" fmla="val -10211"/>
              <a:gd name="adj6" fmla="val 47343"/>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a:lstStyle/>
          <a:p>
            <a:r>
              <a:rPr lang="en-US" b="1" dirty="0" smtClean="0"/>
              <a:t>879 Qualified Leads!</a:t>
            </a:r>
            <a:endParaRPr lang="en-US" b="1" dirty="0"/>
          </a:p>
        </p:txBody>
      </p:sp>
    </p:spTree>
    <p:extLst>
      <p:ext uri="{BB962C8B-B14F-4D97-AF65-F5344CB8AC3E}">
        <p14:creationId xmlns:p14="http://schemas.microsoft.com/office/powerpoint/2010/main" val="31772698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smtClean="0"/>
              <a:t>Personalize COMMUNICATION</a:t>
            </a:r>
            <a:endParaRPr lang="en-US" dirty="0"/>
          </a:p>
        </p:txBody>
      </p:sp>
      <p:sp>
        <p:nvSpPr>
          <p:cNvPr id="3" name="Content Placeholder 2"/>
          <p:cNvSpPr>
            <a:spLocks noGrp="1"/>
          </p:cNvSpPr>
          <p:nvPr>
            <p:ph idx="1"/>
          </p:nvPr>
        </p:nvSpPr>
        <p:spPr/>
        <p:txBody>
          <a:bodyPr/>
          <a:lstStyle/>
          <a:p>
            <a:pPr>
              <a:buFont typeface="Arial"/>
              <a:buChar char="•"/>
            </a:pPr>
            <a:r>
              <a:rPr lang="en-US" dirty="0" smtClean="0"/>
              <a:t>These are potential major donors – treat them as such</a:t>
            </a:r>
          </a:p>
          <a:p>
            <a:pPr>
              <a:buFont typeface="Arial"/>
              <a:buChar char="•"/>
            </a:pPr>
            <a:r>
              <a:rPr lang="en-US" dirty="0" smtClean="0"/>
              <a:t>Planned Gifts are 15 to 30 times larger than a lifetime of annual giving</a:t>
            </a:r>
          </a:p>
          <a:p>
            <a:pPr>
              <a:buFont typeface="Arial"/>
              <a:buChar char="•"/>
            </a:pPr>
            <a:r>
              <a:rPr lang="en-US" dirty="0" smtClean="0"/>
              <a:t>Personalization increases responses rates </a:t>
            </a:r>
          </a:p>
          <a:p>
            <a:pPr>
              <a:buFont typeface="Arial"/>
              <a:buChar char="•"/>
            </a:pPr>
            <a:r>
              <a:rPr lang="en-US" dirty="0" smtClean="0"/>
              <a:t>In this day and age, there is no excuse for not personalizing your marketing</a:t>
            </a:r>
            <a:endParaRPr lang="en-US" dirty="0"/>
          </a:p>
        </p:txBody>
      </p:sp>
    </p:spTree>
    <p:extLst>
      <p:ext uri="{BB962C8B-B14F-4D97-AF65-F5344CB8AC3E}">
        <p14:creationId xmlns:p14="http://schemas.microsoft.com/office/powerpoint/2010/main" val="406923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798" y="386080"/>
            <a:ext cx="9215798" cy="6471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313430" y="5017360"/>
            <a:ext cx="6875859" cy="105797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7-10-16 at 2.2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8164">
            <a:off x="4463706" y="169680"/>
            <a:ext cx="4971834" cy="6537245"/>
          </a:xfrm>
          <a:prstGeom prst="rect">
            <a:avLst/>
          </a:prstGeom>
        </p:spPr>
      </p:pic>
      <p:pic>
        <p:nvPicPr>
          <p:cNvPr id="7" name="Picture 6" descr="Screen Shot 2017-10-16 at 2.28.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2549">
            <a:off x="187463" y="-276386"/>
            <a:ext cx="4841380" cy="6410960"/>
          </a:xfrm>
          <a:prstGeom prst="rect">
            <a:avLst/>
          </a:prstGeom>
        </p:spPr>
      </p:pic>
      <p:sp>
        <p:nvSpPr>
          <p:cNvPr id="8" name="Rectangle 7"/>
          <p:cNvSpPr/>
          <p:nvPr/>
        </p:nvSpPr>
        <p:spPr>
          <a:xfrm>
            <a:off x="223520" y="274320"/>
            <a:ext cx="8920480" cy="66852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7-10-16 at 2.28.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5836">
            <a:off x="30480" y="4046744"/>
            <a:ext cx="4805680" cy="2341438"/>
          </a:xfrm>
          <a:prstGeom prst="rect">
            <a:avLst/>
          </a:prstGeom>
        </p:spPr>
      </p:pic>
    </p:spTree>
    <p:extLst>
      <p:ext uri="{BB962C8B-B14F-4D97-AF65-F5344CB8AC3E}">
        <p14:creationId xmlns:p14="http://schemas.microsoft.com/office/powerpoint/2010/main" val="263615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smtClean="0"/>
              <a:t>Segment </a:t>
            </a:r>
            <a:r>
              <a:rPr lang="en-US" dirty="0" smtClean="0"/>
              <a:t>and </a:t>
            </a:r>
            <a:r>
              <a:rPr lang="en-US" dirty="0" smtClean="0"/>
              <a:t>Version</a:t>
            </a:r>
            <a:endParaRPr lang="en-US" dirty="0"/>
          </a:p>
        </p:txBody>
      </p:sp>
      <p:sp>
        <p:nvSpPr>
          <p:cNvPr id="3" name="Content Placeholder 2"/>
          <p:cNvSpPr>
            <a:spLocks noGrp="1"/>
          </p:cNvSpPr>
          <p:nvPr>
            <p:ph idx="1"/>
          </p:nvPr>
        </p:nvSpPr>
        <p:spPr/>
        <p:txBody>
          <a:bodyPr/>
          <a:lstStyle/>
          <a:p>
            <a:pPr>
              <a:buFont typeface="Arial"/>
              <a:buChar char="•"/>
            </a:pPr>
            <a:r>
              <a:rPr lang="en-US" dirty="0" smtClean="0"/>
              <a:t>Show them you know them</a:t>
            </a:r>
          </a:p>
          <a:p>
            <a:pPr>
              <a:buFont typeface="Arial"/>
              <a:buChar char="•"/>
            </a:pPr>
            <a:r>
              <a:rPr lang="en-US" dirty="0" smtClean="0"/>
              <a:t>Acknowledge your legacy society members in every mailing</a:t>
            </a:r>
          </a:p>
          <a:p>
            <a:pPr>
              <a:buFont typeface="Arial"/>
              <a:buChar char="•"/>
            </a:pPr>
            <a:r>
              <a:rPr lang="en-US" dirty="0" smtClean="0"/>
              <a:t>Segmentation allows for better analysis of results</a:t>
            </a:r>
            <a:endParaRPr lang="en-US" dirty="0"/>
          </a:p>
        </p:txBody>
      </p:sp>
    </p:spTree>
    <p:extLst>
      <p:ext uri="{BB962C8B-B14F-4D97-AF65-F5344CB8AC3E}">
        <p14:creationId xmlns:p14="http://schemas.microsoft.com/office/powerpoint/2010/main" val="62964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of you in the audience have “Marketing” in your Job description?</a:t>
            </a:r>
            <a:endParaRPr lang="en-US" dirty="0"/>
          </a:p>
        </p:txBody>
      </p:sp>
      <p:pic>
        <p:nvPicPr>
          <p:cNvPr id="4" name="Content Placeholder 3" descr="43299e71404d31520b1d122eab4c0869_diverse-people-raising-hands-raised-hands-clip-art_550-267.png"/>
          <p:cNvPicPr>
            <a:picLocks noGrp="1" noChangeAspect="1"/>
          </p:cNvPicPr>
          <p:nvPr>
            <p:ph idx="1"/>
          </p:nvPr>
        </p:nvPicPr>
        <p:blipFill>
          <a:blip r:embed="rId3">
            <a:extLst>
              <a:ext uri="{28A0092B-C50C-407E-A947-70E740481C1C}">
                <a14:useLocalDpi xmlns:a14="http://schemas.microsoft.com/office/drawing/2010/main" val="0"/>
              </a:ext>
            </a:extLst>
          </a:blip>
          <a:srcRect t="980" b="980"/>
          <a:stretch>
            <a:fillRect/>
          </a:stretch>
        </p:blipFill>
        <p:spPr>
          <a:xfrm>
            <a:off x="822960" y="1172667"/>
            <a:ext cx="7390937" cy="3517970"/>
          </a:xfrm>
        </p:spPr>
      </p:pic>
      <p:sp>
        <p:nvSpPr>
          <p:cNvPr id="5" name="TextBox 4"/>
          <p:cNvSpPr txBox="1"/>
          <p:nvPr/>
        </p:nvSpPr>
        <p:spPr>
          <a:xfrm>
            <a:off x="1016228" y="5273791"/>
            <a:ext cx="7777900" cy="1569660"/>
          </a:xfrm>
          <a:prstGeom prst="rect">
            <a:avLst/>
          </a:prstGeom>
          <a:noFill/>
        </p:spPr>
        <p:txBody>
          <a:bodyPr wrap="square" rtlCol="0">
            <a:spAutoFit/>
          </a:bodyPr>
          <a:lstStyle/>
          <a:p>
            <a:pPr marL="285750" indent="-285750">
              <a:buFont typeface="Wingdings" charset="2"/>
              <a:buChar char="u"/>
            </a:pPr>
            <a:r>
              <a:rPr lang="en-US" sz="2400" dirty="0" smtClean="0"/>
              <a:t>Some non-profit leaders turn up their nose to the word “marketing”</a:t>
            </a:r>
          </a:p>
          <a:p>
            <a:pPr marL="285750" indent="-285750">
              <a:buFont typeface="Wingdings" charset="2"/>
              <a:buChar char="u"/>
            </a:pPr>
            <a:r>
              <a:rPr lang="en-US" sz="2400" dirty="0" smtClean="0"/>
              <a:t>Effective direct marketing is essential for every planned giving program</a:t>
            </a:r>
          </a:p>
        </p:txBody>
      </p:sp>
    </p:spTree>
    <p:extLst>
      <p:ext uri="{BB962C8B-B14F-4D97-AF65-F5344CB8AC3E}">
        <p14:creationId xmlns:p14="http://schemas.microsoft.com/office/powerpoint/2010/main" val="90107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6451" y="4913442"/>
            <a:ext cx="1436339" cy="101263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407534" y="1881993"/>
            <a:ext cx="3320280" cy="38234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1221" y="1031924"/>
            <a:ext cx="3307557" cy="42455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pring CGA Letters FINALcomp.pdf"/>
          <p:cNvPicPr>
            <a:picLocks noChangeAspect="1"/>
          </p:cNvPicPr>
          <p:nvPr/>
        </p:nvPicPr>
        <p:blipFill rotWithShape="1">
          <a:blip r:embed="rId3">
            <a:extLst>
              <a:ext uri="{28A0092B-C50C-407E-A947-70E740481C1C}">
                <a14:useLocalDpi xmlns:a14="http://schemas.microsoft.com/office/drawing/2010/main" val="0"/>
              </a:ext>
            </a:extLst>
          </a:blip>
          <a:srcRect l="7173" t="8441" r="13528" b="14699"/>
          <a:stretch/>
        </p:blipFill>
        <p:spPr>
          <a:xfrm>
            <a:off x="526451" y="163855"/>
            <a:ext cx="4337795" cy="5762222"/>
          </a:xfrm>
          <a:prstGeom prst="rect">
            <a:avLst/>
          </a:prstGeom>
          <a:ln w="3175" cmpd="sng">
            <a:solidFill>
              <a:schemeClr val="bg2"/>
            </a:solidFill>
          </a:ln>
        </p:spPr>
      </p:pic>
      <p:sp>
        <p:nvSpPr>
          <p:cNvPr id="17" name="Rectangle 16"/>
          <p:cNvSpPr/>
          <p:nvPr/>
        </p:nvSpPr>
        <p:spPr>
          <a:xfrm>
            <a:off x="1952793" y="1168464"/>
            <a:ext cx="4110206" cy="55939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pring CGA Letters FINALcomp.pdf"/>
          <p:cNvPicPr>
            <a:picLocks noChangeAspect="1"/>
          </p:cNvPicPr>
          <p:nvPr/>
        </p:nvPicPr>
        <p:blipFill rotWithShape="1">
          <a:blip r:embed="rId4">
            <a:extLst>
              <a:ext uri="{28A0092B-C50C-407E-A947-70E740481C1C}">
                <a14:useLocalDpi xmlns:a14="http://schemas.microsoft.com/office/drawing/2010/main" val="0"/>
              </a:ext>
            </a:extLst>
          </a:blip>
          <a:srcRect l="13079" t="10951" r="16999" b="13987"/>
          <a:stretch/>
        </p:blipFill>
        <p:spPr>
          <a:xfrm>
            <a:off x="1962790" y="1182305"/>
            <a:ext cx="4141174" cy="6092915"/>
          </a:xfrm>
          <a:prstGeom prst="rect">
            <a:avLst/>
          </a:prstGeom>
        </p:spPr>
      </p:pic>
      <p:sp>
        <p:nvSpPr>
          <p:cNvPr id="19" name="Rectangle 18"/>
          <p:cNvSpPr/>
          <p:nvPr/>
        </p:nvSpPr>
        <p:spPr>
          <a:xfrm>
            <a:off x="3426979" y="1679509"/>
            <a:ext cx="3742108" cy="5192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Spring CGA Letters FINALcomp.pdf"/>
          <p:cNvPicPr>
            <a:picLocks noChangeAspect="1"/>
          </p:cNvPicPr>
          <p:nvPr/>
        </p:nvPicPr>
        <p:blipFill rotWithShape="1">
          <a:blip r:embed="rId5">
            <a:extLst>
              <a:ext uri="{28A0092B-C50C-407E-A947-70E740481C1C}">
                <a14:useLocalDpi xmlns:a14="http://schemas.microsoft.com/office/drawing/2010/main" val="0"/>
              </a:ext>
            </a:extLst>
          </a:blip>
          <a:srcRect l="13743" t="9756" r="9977" b="13526"/>
          <a:stretch/>
        </p:blipFill>
        <p:spPr>
          <a:xfrm>
            <a:off x="3426979" y="1504289"/>
            <a:ext cx="4005368" cy="5521002"/>
          </a:xfrm>
          <a:prstGeom prst="rect">
            <a:avLst/>
          </a:prstGeom>
        </p:spPr>
      </p:pic>
      <p:sp>
        <p:nvSpPr>
          <p:cNvPr id="13" name="Oval Callout 12"/>
          <p:cNvSpPr/>
          <p:nvPr/>
        </p:nvSpPr>
        <p:spPr>
          <a:xfrm>
            <a:off x="6843172" y="163855"/>
            <a:ext cx="2029819" cy="1481561"/>
          </a:xfrm>
          <a:prstGeom prst="wedgeEllipseCallout">
            <a:avLst>
              <a:gd name="adj1" fmla="val -261674"/>
              <a:gd name="adj2" fmla="val -3858"/>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 see, you already have something in common with Tom…he’s a Legacy Society member like you.</a:t>
            </a:r>
            <a:endParaRPr lang="en-US" sz="1100" dirty="0">
              <a:solidFill>
                <a:schemeClr val="tx1"/>
              </a:solidFill>
            </a:endParaRPr>
          </a:p>
        </p:txBody>
      </p:sp>
      <p:sp>
        <p:nvSpPr>
          <p:cNvPr id="12" name="Oval Callout 11"/>
          <p:cNvSpPr/>
          <p:nvPr/>
        </p:nvSpPr>
        <p:spPr>
          <a:xfrm>
            <a:off x="7543296" y="5072615"/>
            <a:ext cx="1600704" cy="947818"/>
          </a:xfrm>
          <a:prstGeom prst="wedgeEllipseCallout">
            <a:avLst>
              <a:gd name="adj1" fmla="val -333063"/>
              <a:gd name="adj2" fmla="val -116138"/>
            </a:avLst>
          </a:prstGeom>
          <a:solidFill>
            <a:srgbClr val="FFFFFF"/>
          </a:solidFill>
          <a:ln>
            <a:solidFill>
              <a:srgbClr val="FFE94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Creating new charitable gift annuities is smart…</a:t>
            </a:r>
            <a:endParaRPr lang="en-US" sz="1200" dirty="0">
              <a:solidFill>
                <a:schemeClr val="tx1"/>
              </a:solidFill>
            </a:endParaRPr>
          </a:p>
        </p:txBody>
      </p:sp>
      <p:sp>
        <p:nvSpPr>
          <p:cNvPr id="11" name="Oval Callout 10"/>
          <p:cNvSpPr/>
          <p:nvPr/>
        </p:nvSpPr>
        <p:spPr>
          <a:xfrm>
            <a:off x="7432347" y="2661334"/>
            <a:ext cx="1759448" cy="1244852"/>
          </a:xfrm>
          <a:prstGeom prst="wedgeEllipseCallout">
            <a:avLst>
              <a:gd name="adj1" fmla="val -90684"/>
              <a:gd name="adj2" fmla="val -38412"/>
            </a:avLst>
          </a:prstGeom>
          <a:solidFill>
            <a:srgbClr val="FFFFFF"/>
          </a:solidFill>
          <a:ln>
            <a:solidFill>
              <a:srgbClr val="FFE94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…he’s a dedicated supporter of AARP Foundation…</a:t>
            </a:r>
            <a:endParaRPr lang="en-US" sz="1200" dirty="0">
              <a:solidFill>
                <a:srgbClr val="000000"/>
              </a:solidFill>
            </a:endParaRPr>
          </a:p>
        </p:txBody>
      </p:sp>
    </p:spTree>
    <p:extLst>
      <p:ext uri="{BB962C8B-B14F-4D97-AF65-F5344CB8AC3E}">
        <p14:creationId xmlns:p14="http://schemas.microsoft.com/office/powerpoint/2010/main" val="212218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5249" y="4970259"/>
            <a:ext cx="2908602" cy="88849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017 GP RD FINALcomp.pdf"/>
          <p:cNvPicPr>
            <a:picLocks noChangeAspect="1"/>
          </p:cNvPicPr>
          <p:nvPr/>
        </p:nvPicPr>
        <p:blipFill rotWithShape="1">
          <a:blip r:embed="rId3">
            <a:extLst>
              <a:ext uri="{28A0092B-C50C-407E-A947-70E740481C1C}">
                <a14:useLocalDpi xmlns:a14="http://schemas.microsoft.com/office/drawing/2010/main" val="0"/>
              </a:ext>
            </a:extLst>
          </a:blip>
          <a:srcRect l="12613" t="9159" r="16707" b="23743"/>
          <a:stretch/>
        </p:blipFill>
        <p:spPr>
          <a:xfrm>
            <a:off x="505249" y="191163"/>
            <a:ext cx="4356075" cy="5667587"/>
          </a:xfrm>
          <a:prstGeom prst="rect">
            <a:avLst/>
          </a:prstGeom>
        </p:spPr>
      </p:pic>
      <p:sp>
        <p:nvSpPr>
          <p:cNvPr id="4" name="Rectangle 3"/>
          <p:cNvSpPr/>
          <p:nvPr/>
        </p:nvSpPr>
        <p:spPr>
          <a:xfrm>
            <a:off x="3566251" y="1734128"/>
            <a:ext cx="4415170" cy="51238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2017 GP RD FINALcomp.pdf"/>
          <p:cNvPicPr>
            <a:picLocks noChangeAspect="1"/>
          </p:cNvPicPr>
          <p:nvPr/>
        </p:nvPicPr>
        <p:blipFill rotWithShape="1">
          <a:blip r:embed="rId4">
            <a:extLst>
              <a:ext uri="{28A0092B-C50C-407E-A947-70E740481C1C}">
                <a14:useLocalDpi xmlns:a14="http://schemas.microsoft.com/office/drawing/2010/main" val="0"/>
              </a:ext>
            </a:extLst>
          </a:blip>
          <a:srcRect l="14412" t="9159" r="14907" b="16575"/>
          <a:stretch/>
        </p:blipFill>
        <p:spPr>
          <a:xfrm>
            <a:off x="3577715" y="628110"/>
            <a:ext cx="4383386" cy="6312358"/>
          </a:xfrm>
          <a:prstGeom prst="rect">
            <a:avLst/>
          </a:prstGeom>
          <a:ln>
            <a:solidFill>
              <a:schemeClr val="bg2"/>
            </a:solidFill>
          </a:ln>
        </p:spPr>
      </p:pic>
    </p:spTree>
    <p:extLst>
      <p:ext uri="{BB962C8B-B14F-4D97-AF65-F5344CB8AC3E}">
        <p14:creationId xmlns:p14="http://schemas.microsoft.com/office/powerpoint/2010/main" val="322195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4583796"/>
              </p:ext>
            </p:extLst>
          </p:nvPr>
        </p:nvGraphicFramePr>
        <p:xfrm>
          <a:off x="251027" y="620262"/>
          <a:ext cx="8682555" cy="4076041"/>
        </p:xfrm>
        <a:graphic>
          <a:graphicData uri="http://schemas.openxmlformats.org/drawingml/2006/table">
            <a:tbl>
              <a:tblPr/>
              <a:tblGrid>
                <a:gridCol w="2617756"/>
                <a:gridCol w="489580"/>
                <a:gridCol w="419640"/>
                <a:gridCol w="439624"/>
                <a:gridCol w="429632"/>
                <a:gridCol w="429632"/>
                <a:gridCol w="429632"/>
                <a:gridCol w="629460"/>
                <a:gridCol w="689408"/>
                <a:gridCol w="689408"/>
                <a:gridCol w="719382"/>
                <a:gridCol w="699401"/>
              </a:tblGrid>
              <a:tr h="454768">
                <a:tc>
                  <a:txBody>
                    <a:bodyPr/>
                    <a:lstStyle/>
                    <a:p>
                      <a:pPr algn="l" fontAlgn="ctr"/>
                      <a:r>
                        <a:rPr lang="en-US" sz="700" b="0" i="0" u="none" strike="noStrike" dirty="0">
                          <a:solidFill>
                            <a:srgbClr val="FFFFFF"/>
                          </a:solidFill>
                          <a:effectLst/>
                          <a:latin typeface="Arial"/>
                        </a:rPr>
                        <a:t>Segments / Description</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Mail Qty</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 Qual.</a:t>
                      </a:r>
                      <a:br>
                        <a:rPr lang="en-US" sz="500" b="0" i="0" u="none" strike="noStrike">
                          <a:solidFill>
                            <a:srgbClr val="FFFFFF"/>
                          </a:solidFill>
                          <a:effectLst/>
                          <a:latin typeface="Arial"/>
                        </a:rPr>
                      </a:br>
                      <a:r>
                        <a:rPr lang="en-US" sz="500" b="0" i="0" u="none" strike="noStrike">
                          <a:solidFill>
                            <a:srgbClr val="FFFFFF"/>
                          </a:solidFill>
                          <a:effectLst/>
                          <a:latin typeface="Arial"/>
                        </a:rPr>
                        <a:t> Leads</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New LOH Society</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Intends</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Might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dirty="0">
                          <a:solidFill>
                            <a:srgbClr val="FFFFFF"/>
                          </a:solidFill>
                          <a:effectLst/>
                          <a:latin typeface="Arial"/>
                        </a:rPr>
                        <a:t>Would Not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Non-Disclosure</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Known Beq.</a:t>
                      </a:r>
                      <a:br>
                        <a:rPr lang="en-US" sz="500" b="0" i="0" u="none" strike="noStrike">
                          <a:solidFill>
                            <a:srgbClr val="FFFFFF"/>
                          </a:solidFill>
                          <a:effectLst/>
                          <a:latin typeface="Arial"/>
                        </a:rPr>
                      </a:br>
                      <a:r>
                        <a:rPr lang="en-US" sz="500" b="0" i="0" u="none" strike="noStrike">
                          <a:solidFill>
                            <a:srgbClr val="FFFFFF"/>
                          </a:solidFill>
                          <a:effectLst/>
                          <a:latin typeface="Arial"/>
                        </a:rPr>
                        <a:t> 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Unknown Beq. 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Conversion of Might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Total Beq.</a:t>
                      </a:r>
                      <a:br>
                        <a:rPr lang="en-US" sz="500" b="0" i="0" u="none" strike="noStrike">
                          <a:solidFill>
                            <a:srgbClr val="FFFFFF"/>
                          </a:solidFill>
                          <a:effectLst/>
                          <a:latin typeface="Arial"/>
                        </a:rPr>
                      </a:br>
                      <a:r>
                        <a:rPr lang="en-US" sz="500" b="0" i="0" u="none" strike="noStrike">
                          <a:solidFill>
                            <a:srgbClr val="FFFFFF"/>
                          </a:solidFill>
                          <a:effectLst/>
                          <a:latin typeface="Arial"/>
                        </a:rPr>
                        <a:t>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r>
              <a:tr h="346706">
                <a:tc>
                  <a:txBody>
                    <a:bodyPr/>
                    <a:lstStyle/>
                    <a:p>
                      <a:pPr algn="l" fontAlgn="b"/>
                      <a:r>
                        <a:rPr lang="en-US" sz="700" b="0" i="0" u="none" strike="noStrike" dirty="0">
                          <a:solidFill>
                            <a:srgbClr val="000000"/>
                          </a:solidFill>
                          <a:effectLst/>
                          <a:latin typeface="Arial"/>
                        </a:rPr>
                        <a:t>A - </a:t>
                      </a:r>
                      <a:r>
                        <a:rPr lang="en-US" sz="700" b="0" i="0" u="none" strike="noStrike" dirty="0" smtClean="0">
                          <a:solidFill>
                            <a:srgbClr val="000000"/>
                          </a:solidFill>
                          <a:effectLst/>
                          <a:latin typeface="Arial"/>
                        </a:rPr>
                        <a:t>Legacy </a:t>
                      </a:r>
                      <a:r>
                        <a:rPr lang="en-US" sz="700" b="0" i="0" u="none" strike="noStrike" dirty="0">
                          <a:solidFill>
                            <a:srgbClr val="000000"/>
                          </a:solidFill>
                          <a:effectLst/>
                          <a:latin typeface="Arial"/>
                        </a:rPr>
                        <a:t>Society</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387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a:rPr>
                        <a:t>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B - Intends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417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$168,000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$98,280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$322,980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C - Clinical Connection</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1,403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D - Prior tour/luncheon attendees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96</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$11,340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$11,340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E - Best of Best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3,505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8</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$80,000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$98,280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$90,720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$269,000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F - Habitually Generous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3,619</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$49,140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$34,020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$167,160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G - Truly Connected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3,832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$75,601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$204,961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H - Bequest Likelihood score of 601+ 24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2,742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Arial"/>
                        </a:rPr>
                        <a:t>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6</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$49,140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$68,040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$201,180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706">
                <a:tc>
                  <a:txBody>
                    <a:bodyPr/>
                    <a:lstStyle/>
                    <a:p>
                      <a:pPr algn="l" fontAlgn="b"/>
                      <a:r>
                        <a:rPr lang="en-US" sz="700" b="0" i="0" u="none" strike="noStrike">
                          <a:solidFill>
                            <a:srgbClr val="000000"/>
                          </a:solidFill>
                          <a:effectLst/>
                          <a:latin typeface="Arial"/>
                        </a:rPr>
                        <a:t>I - Donors 65+, 10+ years of giving,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3,583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0919">
                <a:tc>
                  <a:txBody>
                    <a:bodyPr/>
                    <a:lstStyle/>
                    <a:p>
                      <a:pPr algn="r" fontAlgn="b"/>
                      <a:r>
                        <a:rPr lang="en-US" sz="700" b="0" i="0" u="none" strike="noStrike">
                          <a:solidFill>
                            <a:srgbClr val="000000"/>
                          </a:solidFill>
                          <a:effectLst/>
                          <a:latin typeface="Arial"/>
                        </a:rPr>
                        <a:t>Total</a:t>
                      </a:r>
                    </a:p>
                  </a:txBody>
                  <a:tcPr marL="8655" marR="8655" marT="86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a:rPr>
                        <a:t>19,584</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43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7</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33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0</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0</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$500,000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$370,441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$408,240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dirty="0">
                          <a:solidFill>
                            <a:srgbClr val="000000"/>
                          </a:solidFill>
                          <a:effectLst/>
                          <a:latin typeface="Arial"/>
                        </a:rPr>
                        <a:t> $1,278,681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96244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a:t>
            </a:r>
            <a:r>
              <a:rPr lang="en-US" dirty="0" smtClean="0"/>
              <a:t>KEEP language SIMPLE</a:t>
            </a:r>
            <a:endParaRPr lang="en-US" dirty="0"/>
          </a:p>
        </p:txBody>
      </p:sp>
      <p:sp>
        <p:nvSpPr>
          <p:cNvPr id="3" name="Content Placeholder 2"/>
          <p:cNvSpPr>
            <a:spLocks noGrp="1"/>
          </p:cNvSpPr>
          <p:nvPr>
            <p:ph idx="1"/>
          </p:nvPr>
        </p:nvSpPr>
        <p:spPr/>
        <p:txBody>
          <a:bodyPr/>
          <a:lstStyle/>
          <a:p>
            <a:pPr>
              <a:buFont typeface="Arial"/>
              <a:buChar char="•"/>
            </a:pPr>
            <a:r>
              <a:rPr lang="en-US" dirty="0" smtClean="0"/>
              <a:t>Marketing is not the time to have a technical conversation with your prospects</a:t>
            </a:r>
          </a:p>
          <a:p>
            <a:pPr>
              <a:buFont typeface="Arial"/>
              <a:buChar char="•"/>
            </a:pPr>
            <a:r>
              <a:rPr lang="en-US" dirty="0" smtClean="0"/>
              <a:t>Use familiar language – often referred to as “family” language by Dr. Russell James</a:t>
            </a:r>
          </a:p>
          <a:p>
            <a:pPr>
              <a:buFont typeface="Arial"/>
              <a:buChar char="•"/>
            </a:pPr>
            <a:r>
              <a:rPr lang="en-US" dirty="0" smtClean="0"/>
              <a:t>Words like “legacy” and “will” are easier to understand than “death” and “bequest”</a:t>
            </a:r>
          </a:p>
          <a:p>
            <a:pPr>
              <a:buFont typeface="Arial"/>
              <a:buChar char="•"/>
            </a:pPr>
            <a:r>
              <a:rPr lang="en-US" dirty="0" smtClean="0"/>
              <a:t>Leave a gift vs. Make a charitable donation</a:t>
            </a:r>
          </a:p>
          <a:p>
            <a:pPr>
              <a:buFont typeface="Arial"/>
              <a:buChar char="•"/>
            </a:pPr>
            <a:endParaRPr lang="en-US" dirty="0"/>
          </a:p>
        </p:txBody>
      </p:sp>
    </p:spTree>
    <p:extLst>
      <p:ext uri="{BB962C8B-B14F-4D97-AF65-F5344CB8AC3E}">
        <p14:creationId xmlns:p14="http://schemas.microsoft.com/office/powerpoint/2010/main" val="237033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068" y="5038532"/>
            <a:ext cx="8811130" cy="15317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tnc_factsheet_char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67" y="327720"/>
            <a:ext cx="4823775" cy="6242531"/>
          </a:xfrm>
          <a:prstGeom prst="rect">
            <a:avLst/>
          </a:prstGeom>
          <a:solidFill>
            <a:srgbClr val="FFFFFF"/>
          </a:solidFill>
          <a:ln>
            <a:solidFill>
              <a:srgbClr val="FFFFFF"/>
            </a:solidFill>
          </a:ln>
        </p:spPr>
      </p:pic>
      <p:sp>
        <p:nvSpPr>
          <p:cNvPr id="4" name="Rectangle 3"/>
          <p:cNvSpPr/>
          <p:nvPr/>
        </p:nvSpPr>
        <p:spPr>
          <a:xfrm>
            <a:off x="4259927" y="566991"/>
            <a:ext cx="1038370" cy="60032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nc_factsheet_charts.pdf"/>
          <p:cNvPicPr>
            <a:picLocks noChangeAspect="1"/>
          </p:cNvPicPr>
          <p:nvPr/>
        </p:nvPicPr>
        <p:blipFill rotWithShape="1">
          <a:blip r:embed="rId4">
            <a:extLst>
              <a:ext uri="{28A0092B-C50C-407E-A947-70E740481C1C}">
                <a14:useLocalDpi xmlns:a14="http://schemas.microsoft.com/office/drawing/2010/main" val="0"/>
              </a:ext>
            </a:extLst>
          </a:blip>
          <a:srcRect b="14002"/>
          <a:stretch/>
        </p:blipFill>
        <p:spPr>
          <a:xfrm>
            <a:off x="4259928" y="566991"/>
            <a:ext cx="4766270" cy="5304462"/>
          </a:xfrm>
          <a:prstGeom prst="rect">
            <a:avLst/>
          </a:prstGeom>
          <a:ln>
            <a:solidFill>
              <a:srgbClr val="FFFFFF"/>
            </a:solidFill>
          </a:ln>
        </p:spPr>
      </p:pic>
    </p:spTree>
    <p:extLst>
      <p:ext uri="{BB962C8B-B14F-4D97-AF65-F5344CB8AC3E}">
        <p14:creationId xmlns:p14="http://schemas.microsoft.com/office/powerpoint/2010/main" val="245187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487" y="5065839"/>
            <a:ext cx="8821391" cy="165561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nc_factsheet_text onl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88" y="104202"/>
            <a:ext cx="5134432" cy="6644558"/>
          </a:xfrm>
          <a:prstGeom prst="rect">
            <a:avLst/>
          </a:prstGeom>
          <a:noFill/>
          <a:ln>
            <a:noFill/>
          </a:ln>
        </p:spPr>
      </p:pic>
      <p:sp>
        <p:nvSpPr>
          <p:cNvPr id="4" name="Rectangle 3"/>
          <p:cNvSpPr/>
          <p:nvPr/>
        </p:nvSpPr>
        <p:spPr>
          <a:xfrm>
            <a:off x="4444201" y="423292"/>
            <a:ext cx="1154515" cy="62981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tnc_factsheet_text only.pdf"/>
          <p:cNvPicPr>
            <a:picLocks noChangeAspect="1"/>
          </p:cNvPicPr>
          <p:nvPr/>
        </p:nvPicPr>
        <p:blipFill rotWithShape="1">
          <a:blip r:embed="rId4">
            <a:extLst>
              <a:ext uri="{28A0092B-C50C-407E-A947-70E740481C1C}">
                <a14:useLocalDpi xmlns:a14="http://schemas.microsoft.com/office/drawing/2010/main" val="0"/>
              </a:ext>
            </a:extLst>
          </a:blip>
          <a:srcRect r="5978" b="11927"/>
          <a:stretch/>
        </p:blipFill>
        <p:spPr>
          <a:xfrm>
            <a:off x="4444201" y="532528"/>
            <a:ext cx="4595678" cy="5571058"/>
          </a:xfrm>
          <a:prstGeom prst="rect">
            <a:avLst/>
          </a:prstGeom>
        </p:spPr>
      </p:pic>
    </p:spTree>
    <p:extLst>
      <p:ext uri="{BB962C8B-B14F-4D97-AF65-F5344CB8AC3E}">
        <p14:creationId xmlns:p14="http://schemas.microsoft.com/office/powerpoint/2010/main" val="94194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r>
              <a:rPr lang="en-US" dirty="0" smtClean="0"/>
              <a:t>. </a:t>
            </a:r>
            <a:r>
              <a:rPr lang="en-US" dirty="0" err="1" smtClean="0"/>
              <a:t>ReactivatE</a:t>
            </a:r>
            <a:r>
              <a:rPr lang="en-US" dirty="0" smtClean="0"/>
              <a:t> </a:t>
            </a:r>
            <a:r>
              <a:rPr lang="en-US" dirty="0"/>
              <a:t>leads</a:t>
            </a:r>
          </a:p>
        </p:txBody>
      </p:sp>
      <p:sp>
        <p:nvSpPr>
          <p:cNvPr id="3" name="Content Placeholder 2"/>
          <p:cNvSpPr>
            <a:spLocks noGrp="1"/>
          </p:cNvSpPr>
          <p:nvPr>
            <p:ph idx="1"/>
          </p:nvPr>
        </p:nvSpPr>
        <p:spPr/>
        <p:txBody>
          <a:bodyPr/>
          <a:lstStyle/>
          <a:p>
            <a:pPr>
              <a:buFont typeface="Arial"/>
              <a:buChar char="•"/>
            </a:pPr>
            <a:r>
              <a:rPr lang="en-US" dirty="0" smtClean="0"/>
              <a:t>How can you “reenergize” lapsed prospects? What’s wrong with donors who raise their hand but then never respond to your emails or calls?</a:t>
            </a:r>
          </a:p>
          <a:p>
            <a:pPr>
              <a:buFont typeface="Arial"/>
              <a:buChar char="•"/>
            </a:pPr>
            <a:r>
              <a:rPr lang="en-US" dirty="0" smtClean="0"/>
              <a:t>Some donors will only ever want a relationship with you in the mail (i.e. they may never want to have coffee with you!)</a:t>
            </a:r>
          </a:p>
          <a:p>
            <a:pPr>
              <a:buFont typeface="Arial"/>
              <a:buChar char="•"/>
            </a:pPr>
            <a:endParaRPr lang="en-US" dirty="0"/>
          </a:p>
        </p:txBody>
      </p:sp>
    </p:spTree>
    <p:extLst>
      <p:ext uri="{BB962C8B-B14F-4D97-AF65-F5344CB8AC3E}">
        <p14:creationId xmlns:p14="http://schemas.microsoft.com/office/powerpoint/2010/main" val="3189674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466" y="4978400"/>
            <a:ext cx="6923290" cy="15748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CLU-Survey-2016-032417-v4.pdf"/>
          <p:cNvPicPr>
            <a:picLocks noChangeAspect="1"/>
          </p:cNvPicPr>
          <p:nvPr/>
        </p:nvPicPr>
        <p:blipFill rotWithShape="1">
          <a:blip r:embed="rId3">
            <a:extLst>
              <a:ext uri="{28A0092B-C50C-407E-A947-70E740481C1C}">
                <a14:useLocalDpi xmlns:a14="http://schemas.microsoft.com/office/drawing/2010/main" val="0"/>
              </a:ext>
            </a:extLst>
          </a:blip>
          <a:srcRect b="29517"/>
          <a:stretch/>
        </p:blipFill>
        <p:spPr>
          <a:xfrm>
            <a:off x="1051466" y="153891"/>
            <a:ext cx="6923290" cy="6314945"/>
          </a:xfrm>
          <a:prstGeom prst="rect">
            <a:avLst/>
          </a:prstGeom>
          <a:ln>
            <a:solidFill>
              <a:schemeClr val="bg1">
                <a:lumMod val="85000"/>
              </a:schemeClr>
            </a:solidFill>
          </a:ln>
        </p:spPr>
      </p:pic>
    </p:spTree>
    <p:extLst>
      <p:ext uri="{BB962C8B-B14F-4D97-AF65-F5344CB8AC3E}">
        <p14:creationId xmlns:p14="http://schemas.microsoft.com/office/powerpoint/2010/main" val="3806626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a:t>
            </a:r>
            <a:r>
              <a:rPr lang="en-US" dirty="0" smtClean="0"/>
              <a:t>. </a:t>
            </a:r>
            <a:r>
              <a:rPr lang="en-US" dirty="0" smtClean="0"/>
              <a:t>cultivate YOUR PROSPECTS</a:t>
            </a:r>
            <a:endParaRPr lang="en-US" dirty="0"/>
          </a:p>
        </p:txBody>
      </p:sp>
      <p:sp>
        <p:nvSpPr>
          <p:cNvPr id="3" name="Content Placeholder 2"/>
          <p:cNvSpPr>
            <a:spLocks noGrp="1"/>
          </p:cNvSpPr>
          <p:nvPr>
            <p:ph idx="1"/>
          </p:nvPr>
        </p:nvSpPr>
        <p:spPr/>
        <p:txBody>
          <a:bodyPr/>
          <a:lstStyle/>
          <a:p>
            <a:pPr lvl="2"/>
            <a:r>
              <a:rPr lang="en-US" sz="1800" dirty="0"/>
              <a:t>When developing your marketing </a:t>
            </a:r>
            <a:r>
              <a:rPr lang="en-US" sz="1800" dirty="0" smtClean="0"/>
              <a:t>efforts, you should not be just asking donors to </a:t>
            </a:r>
            <a:r>
              <a:rPr lang="en-US" sz="1800" dirty="0"/>
              <a:t>leave a </a:t>
            </a:r>
            <a:r>
              <a:rPr lang="en-US" sz="1800" dirty="0" smtClean="0"/>
              <a:t>gift - you can also steward your planned giving prospects in the mail</a:t>
            </a:r>
            <a:endParaRPr lang="en-US" sz="1800" dirty="0"/>
          </a:p>
          <a:p>
            <a:pPr lvl="2"/>
            <a:r>
              <a:rPr lang="en-US" sz="1800" dirty="0"/>
              <a:t>Give donors who have said “yes” access and opportunities to </a:t>
            </a:r>
            <a:r>
              <a:rPr lang="en-US" sz="1800" dirty="0" smtClean="0"/>
              <a:t>engage, which will enhance </a:t>
            </a:r>
            <a:r>
              <a:rPr lang="en-US" sz="1800" dirty="0"/>
              <a:t>their relationship with your </a:t>
            </a:r>
            <a:r>
              <a:rPr lang="en-US" sz="1800" dirty="0" smtClean="0"/>
              <a:t>organization</a:t>
            </a:r>
          </a:p>
          <a:p>
            <a:pPr lvl="2"/>
            <a:r>
              <a:rPr lang="en-US" sz="1800" dirty="0" smtClean="0"/>
              <a:t>Newsletters are a great way to keep your prospects engaged in your mission!</a:t>
            </a:r>
            <a:endParaRPr lang="en-US" sz="1800" dirty="0"/>
          </a:p>
          <a:p>
            <a:endParaRPr lang="en-US" dirty="0"/>
          </a:p>
        </p:txBody>
      </p:sp>
    </p:spTree>
    <p:extLst>
      <p:ext uri="{BB962C8B-B14F-4D97-AF65-F5344CB8AC3E}">
        <p14:creationId xmlns:p14="http://schemas.microsoft.com/office/powerpoint/2010/main" val="22490485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3865" y="4970258"/>
            <a:ext cx="8980135" cy="163854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G-PGNewsletter-Fall2016-final.pdf"/>
          <p:cNvPicPr>
            <a:picLocks noChangeAspect="1"/>
          </p:cNvPicPr>
          <p:nvPr/>
        </p:nvPicPr>
        <p:blipFill rotWithShape="1">
          <a:blip r:embed="rId3">
            <a:extLst>
              <a:ext uri="{28A0092B-C50C-407E-A947-70E740481C1C}">
                <a14:useLocalDpi xmlns:a14="http://schemas.microsoft.com/office/drawing/2010/main" val="0"/>
              </a:ext>
            </a:extLst>
          </a:blip>
          <a:srcRect b="9930"/>
          <a:stretch/>
        </p:blipFill>
        <p:spPr>
          <a:xfrm>
            <a:off x="-5049" y="68259"/>
            <a:ext cx="5180447" cy="6038393"/>
          </a:xfrm>
          <a:prstGeom prst="rect">
            <a:avLst/>
          </a:prstGeom>
        </p:spPr>
      </p:pic>
      <p:sp>
        <p:nvSpPr>
          <p:cNvPr id="3" name="Rectangle 2"/>
          <p:cNvSpPr/>
          <p:nvPr/>
        </p:nvSpPr>
        <p:spPr>
          <a:xfrm>
            <a:off x="4519913" y="873890"/>
            <a:ext cx="1092457" cy="573491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G-PGNewsletter-Fall2016-fin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914" y="873890"/>
            <a:ext cx="4676844" cy="6052385"/>
          </a:xfrm>
          <a:prstGeom prst="rect">
            <a:avLst/>
          </a:prstGeom>
        </p:spPr>
      </p:pic>
    </p:spTree>
    <p:extLst>
      <p:ext uri="{BB962C8B-B14F-4D97-AF65-F5344CB8AC3E}">
        <p14:creationId xmlns:p14="http://schemas.microsoft.com/office/powerpoint/2010/main" val="13859556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031" y="171388"/>
            <a:ext cx="2064794" cy="960625"/>
          </a:xfrm>
          <a:prstGeom prst="rect">
            <a:avLst/>
          </a:prstGeom>
        </p:spPr>
      </p:pic>
      <p:pic>
        <p:nvPicPr>
          <p:cNvPr id="6" name="Picture 5" descr="20264956_10154930352111553_8956496700532081580_n.jpg"/>
          <p:cNvPicPr>
            <a:picLocks noChangeAspect="1"/>
          </p:cNvPicPr>
          <p:nvPr/>
        </p:nvPicPr>
        <p:blipFill rotWithShape="1">
          <a:blip r:embed="rId4">
            <a:extLst>
              <a:ext uri="{28A0092B-C50C-407E-A947-70E740481C1C}">
                <a14:useLocalDpi xmlns:a14="http://schemas.microsoft.com/office/drawing/2010/main" val="0"/>
              </a:ext>
            </a:extLst>
          </a:blip>
          <a:srcRect l="7234" r="3226" b="40762"/>
          <a:stretch/>
        </p:blipFill>
        <p:spPr>
          <a:xfrm>
            <a:off x="866055" y="1721158"/>
            <a:ext cx="3208105" cy="2829856"/>
          </a:xfrm>
          <a:prstGeom prst="rect">
            <a:avLst/>
          </a:prstGeom>
        </p:spPr>
      </p:pic>
      <p:pic>
        <p:nvPicPr>
          <p:cNvPr id="7" name="Picture 6" descr="20638134_10213837168708057_1953312196065929180_n.jpg"/>
          <p:cNvPicPr>
            <a:picLocks noChangeAspect="1"/>
          </p:cNvPicPr>
          <p:nvPr/>
        </p:nvPicPr>
        <p:blipFill rotWithShape="1">
          <a:blip r:embed="rId5">
            <a:extLst>
              <a:ext uri="{28A0092B-C50C-407E-A947-70E740481C1C}">
                <a14:useLocalDpi xmlns:a14="http://schemas.microsoft.com/office/drawing/2010/main" val="0"/>
              </a:ext>
            </a:extLst>
          </a:blip>
          <a:srcRect l="-1" t="17361" r="-2160" b="17592"/>
          <a:stretch/>
        </p:blipFill>
        <p:spPr>
          <a:xfrm>
            <a:off x="5110480" y="1696054"/>
            <a:ext cx="3362960" cy="2854960"/>
          </a:xfrm>
          <a:prstGeom prst="rect">
            <a:avLst/>
          </a:prstGeom>
        </p:spPr>
      </p:pic>
      <p:sp>
        <p:nvSpPr>
          <p:cNvPr id="8" name="TextBox 7"/>
          <p:cNvSpPr txBox="1"/>
          <p:nvPr/>
        </p:nvSpPr>
        <p:spPr>
          <a:xfrm>
            <a:off x="1188720" y="485682"/>
            <a:ext cx="2142008" cy="646331"/>
          </a:xfrm>
          <a:prstGeom prst="rect">
            <a:avLst/>
          </a:prstGeom>
          <a:noFill/>
        </p:spPr>
        <p:txBody>
          <a:bodyPr wrap="none" rtlCol="0">
            <a:spAutoFit/>
          </a:bodyPr>
          <a:lstStyle/>
          <a:p>
            <a:pPr algn="ctr"/>
            <a:r>
              <a:rPr lang="en-US" dirty="0" smtClean="0"/>
              <a:t>Kathy Swayze, CFRE</a:t>
            </a:r>
          </a:p>
          <a:p>
            <a:r>
              <a:rPr lang="en-US" dirty="0" smtClean="0"/>
              <a:t>President</a:t>
            </a:r>
            <a:endParaRPr lang="en-US" dirty="0"/>
          </a:p>
        </p:txBody>
      </p:sp>
      <p:sp>
        <p:nvSpPr>
          <p:cNvPr id="9" name="TextBox 8"/>
          <p:cNvSpPr txBox="1"/>
          <p:nvPr/>
        </p:nvSpPr>
        <p:spPr>
          <a:xfrm>
            <a:off x="5816070" y="485682"/>
            <a:ext cx="3147015" cy="646331"/>
          </a:xfrm>
          <a:prstGeom prst="rect">
            <a:avLst/>
          </a:prstGeom>
          <a:noFill/>
        </p:spPr>
        <p:txBody>
          <a:bodyPr wrap="none" rtlCol="0">
            <a:spAutoFit/>
          </a:bodyPr>
          <a:lstStyle/>
          <a:p>
            <a:pPr algn="ctr"/>
            <a:r>
              <a:rPr lang="en-US" dirty="0" smtClean="0"/>
              <a:t>Meg Roberts, CFRE</a:t>
            </a:r>
          </a:p>
          <a:p>
            <a:r>
              <a:rPr lang="en-US" dirty="0" smtClean="0"/>
              <a:t>Vice President, Planned Giving</a:t>
            </a:r>
          </a:p>
        </p:txBody>
      </p:sp>
      <p:pic>
        <p:nvPicPr>
          <p:cNvPr id="11" name="Picture 10" descr="images-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578" y="5313681"/>
            <a:ext cx="789222" cy="1076959"/>
          </a:xfrm>
          <a:prstGeom prst="rect">
            <a:avLst/>
          </a:prstGeom>
        </p:spPr>
      </p:pic>
      <p:sp>
        <p:nvSpPr>
          <p:cNvPr id="20" name="TextBox 19"/>
          <p:cNvSpPr txBox="1"/>
          <p:nvPr/>
        </p:nvSpPr>
        <p:spPr>
          <a:xfrm>
            <a:off x="6136640" y="5547360"/>
            <a:ext cx="1025629" cy="523220"/>
          </a:xfrm>
          <a:prstGeom prst="rect">
            <a:avLst/>
          </a:prstGeom>
          <a:noFill/>
        </p:spPr>
        <p:txBody>
          <a:bodyPr wrap="none" rtlCol="0">
            <a:spAutoFit/>
          </a:bodyPr>
          <a:lstStyle/>
          <a:p>
            <a:r>
              <a:rPr lang="en-US" sz="1400" dirty="0" smtClean="0"/>
              <a:t>Lin-Manuel </a:t>
            </a:r>
          </a:p>
          <a:p>
            <a:r>
              <a:rPr lang="en-US" sz="1400" dirty="0" smtClean="0"/>
              <a:t>Miranda</a:t>
            </a:r>
            <a:endParaRPr lang="en-US" sz="1400" dirty="0"/>
          </a:p>
        </p:txBody>
      </p:sp>
      <p:cxnSp>
        <p:nvCxnSpPr>
          <p:cNvPr id="22" name="Curved Connector 21"/>
          <p:cNvCxnSpPr/>
          <p:nvPr/>
        </p:nvCxnSpPr>
        <p:spPr>
          <a:xfrm rot="5400000">
            <a:off x="6487160" y="4770120"/>
            <a:ext cx="873760" cy="680720"/>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0800000">
            <a:off x="4145280" y="4246880"/>
            <a:ext cx="1889760" cy="1605280"/>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41120" y="955040"/>
            <a:ext cx="294640" cy="8839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732825" y="1132013"/>
            <a:ext cx="302216" cy="8229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143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9678" y="4970258"/>
            <a:ext cx="5409619" cy="165219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ewsletter Dorothea FINAL.pdf"/>
          <p:cNvPicPr>
            <a:picLocks noChangeAspect="1"/>
          </p:cNvPicPr>
          <p:nvPr/>
        </p:nvPicPr>
        <p:blipFill rotWithShape="1">
          <a:blip r:embed="rId3">
            <a:extLst>
              <a:ext uri="{28A0092B-C50C-407E-A947-70E740481C1C}">
                <a14:useLocalDpi xmlns:a14="http://schemas.microsoft.com/office/drawing/2010/main" val="0"/>
              </a:ext>
            </a:extLst>
          </a:blip>
          <a:srcRect l="-1812" t="6645" r="51236" b="7752"/>
          <a:stretch/>
        </p:blipFill>
        <p:spPr>
          <a:xfrm>
            <a:off x="1909678" y="247310"/>
            <a:ext cx="5409619" cy="6375139"/>
          </a:xfrm>
          <a:prstGeom prst="rect">
            <a:avLst/>
          </a:prstGeom>
          <a:ln>
            <a:solidFill>
              <a:schemeClr val="bg2"/>
            </a:solidFill>
          </a:ln>
        </p:spPr>
      </p:pic>
    </p:spTree>
    <p:extLst>
      <p:ext uri="{BB962C8B-B14F-4D97-AF65-F5344CB8AC3E}">
        <p14:creationId xmlns:p14="http://schemas.microsoft.com/office/powerpoint/2010/main" val="27030275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a:t>
            </a:r>
            <a:r>
              <a:rPr lang="en-US" dirty="0" smtClean="0"/>
              <a:t>. </a:t>
            </a:r>
            <a:r>
              <a:rPr lang="en-US" dirty="0" smtClean="0"/>
              <a:t>LEARN ABOUT Marketing </a:t>
            </a:r>
            <a:r>
              <a:rPr lang="en-US" dirty="0"/>
              <a:t>automation</a:t>
            </a:r>
          </a:p>
        </p:txBody>
      </p:sp>
      <p:sp>
        <p:nvSpPr>
          <p:cNvPr id="3" name="Content Placeholder 2"/>
          <p:cNvSpPr>
            <a:spLocks noGrp="1"/>
          </p:cNvSpPr>
          <p:nvPr>
            <p:ph idx="1"/>
          </p:nvPr>
        </p:nvSpPr>
        <p:spPr/>
        <p:txBody>
          <a:bodyPr/>
          <a:lstStyle/>
          <a:p>
            <a:pPr lvl="2">
              <a:buFont typeface="Arial"/>
              <a:buChar char="•"/>
            </a:pPr>
            <a:r>
              <a:rPr lang="en-US" b="1" dirty="0"/>
              <a:t>Maximize your time in front of your donors – use tools that can automate your fulfillment response</a:t>
            </a:r>
          </a:p>
          <a:p>
            <a:pPr lvl="2">
              <a:buFont typeface="Arial"/>
              <a:buChar char="•"/>
            </a:pPr>
            <a:r>
              <a:rPr lang="en-US" b="1" dirty="0"/>
              <a:t>Landing </a:t>
            </a:r>
            <a:r>
              <a:rPr lang="en-US" b="1" dirty="0" smtClean="0"/>
              <a:t>pages, such as publications pages, allow your donors to automatically download your materials, saving you time!</a:t>
            </a:r>
          </a:p>
          <a:p>
            <a:pPr lvl="2">
              <a:buFont typeface="Arial"/>
              <a:buChar char="•"/>
            </a:pPr>
            <a:r>
              <a:rPr lang="en-US" b="1" dirty="0" smtClean="0"/>
              <a:t>Tracking </a:t>
            </a:r>
            <a:r>
              <a:rPr lang="en-US" b="1" dirty="0"/>
              <a:t>systems </a:t>
            </a:r>
            <a:r>
              <a:rPr lang="en-US" b="1" dirty="0" err="1" smtClean="0"/>
              <a:t>canalert</a:t>
            </a:r>
            <a:r>
              <a:rPr lang="en-US" b="1" dirty="0" smtClean="0"/>
              <a:t> </a:t>
            </a:r>
            <a:r>
              <a:rPr lang="en-US" b="1" dirty="0"/>
              <a:t>you when donors have visited your website and might be ready for a contact </a:t>
            </a:r>
          </a:p>
          <a:p>
            <a:endParaRPr lang="en-US" dirty="0"/>
          </a:p>
        </p:txBody>
      </p:sp>
    </p:spTree>
    <p:extLst>
      <p:ext uri="{BB962C8B-B14F-4D97-AF65-F5344CB8AC3E}">
        <p14:creationId xmlns:p14="http://schemas.microsoft.com/office/powerpoint/2010/main" val="6558518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amanda:Documents:Smithsonian_PubsOrderPage.png"/>
          <p:cNvPicPr/>
          <p:nvPr/>
        </p:nvPicPr>
        <p:blipFill rotWithShape="1">
          <a:blip r:embed="rId3">
            <a:extLst>
              <a:ext uri="{28A0092B-C50C-407E-A947-70E740481C1C}">
                <a14:useLocalDpi xmlns:a14="http://schemas.microsoft.com/office/drawing/2010/main" val="0"/>
              </a:ext>
            </a:extLst>
          </a:blip>
          <a:srcRect l="13499" t="4232" r="8974" b="7665"/>
          <a:stretch/>
        </p:blipFill>
        <p:spPr bwMode="auto">
          <a:xfrm>
            <a:off x="1746125" y="343975"/>
            <a:ext cx="5404798" cy="6371377"/>
          </a:xfrm>
          <a:prstGeom prst="rect">
            <a:avLst/>
          </a:prstGeom>
          <a:noFill/>
          <a:ln>
            <a:solidFill>
              <a:schemeClr val="bg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70178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smtClean="0"/>
              <a:t>PRE-PLAN fulfillment</a:t>
            </a:r>
            <a:endParaRPr lang="en-US" dirty="0"/>
          </a:p>
        </p:txBody>
      </p:sp>
      <p:sp>
        <p:nvSpPr>
          <p:cNvPr id="3" name="Content Placeholder 2"/>
          <p:cNvSpPr>
            <a:spLocks noGrp="1"/>
          </p:cNvSpPr>
          <p:nvPr>
            <p:ph idx="1"/>
          </p:nvPr>
        </p:nvSpPr>
        <p:spPr/>
        <p:txBody>
          <a:bodyPr/>
          <a:lstStyle/>
          <a:p>
            <a:pPr lvl="2"/>
            <a:r>
              <a:rPr lang="en-US" sz="1800" dirty="0"/>
              <a:t>Good marketing can be destroyed by bad follow-up</a:t>
            </a:r>
          </a:p>
          <a:p>
            <a:pPr lvl="2"/>
            <a:r>
              <a:rPr lang="en-US" sz="1800" dirty="0"/>
              <a:t>You must be prepared with staffing and materials to respond to leads that will be generated by your marketing efforts</a:t>
            </a:r>
          </a:p>
          <a:p>
            <a:pPr lvl="2"/>
            <a:r>
              <a:rPr lang="en-US" sz="1800" dirty="0" smtClean="0"/>
              <a:t>Factsheets are a great follow-up tool because they are easy to mail and can </a:t>
            </a:r>
            <a:r>
              <a:rPr lang="en-US" sz="1800" dirty="0"/>
              <a:t>also be attached to an email or are easily </a:t>
            </a:r>
            <a:r>
              <a:rPr lang="en-US" sz="1800" dirty="0" smtClean="0"/>
              <a:t>downloaded by the donor</a:t>
            </a:r>
            <a:endParaRPr lang="en-US" sz="1800" dirty="0"/>
          </a:p>
          <a:p>
            <a:pPr lvl="2"/>
            <a:r>
              <a:rPr lang="en-US" sz="1800" dirty="0"/>
              <a:t>If fulfillment </a:t>
            </a:r>
            <a:r>
              <a:rPr lang="en-US" sz="1800" dirty="0" smtClean="0"/>
              <a:t>becomes time</a:t>
            </a:r>
            <a:r>
              <a:rPr lang="en-US" sz="1800" dirty="0"/>
              <a:t>-consuming for staff: </a:t>
            </a:r>
            <a:r>
              <a:rPr lang="en-US" sz="1800" dirty="0" smtClean="0"/>
              <a:t>outsource</a:t>
            </a:r>
            <a:endParaRPr lang="en-US" dirty="0"/>
          </a:p>
        </p:txBody>
      </p:sp>
    </p:spTree>
    <p:extLst>
      <p:ext uri="{BB962C8B-B14F-4D97-AF65-F5344CB8AC3E}">
        <p14:creationId xmlns:p14="http://schemas.microsoft.com/office/powerpoint/2010/main" val="5822946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7787" y="4979635"/>
            <a:ext cx="4017216" cy="74191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90244" y="4979635"/>
            <a:ext cx="4177543" cy="15260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mithsonian-PG-1page-Quiz-111815-v7.pdf"/>
          <p:cNvPicPr>
            <a:picLocks noChangeAspect="1"/>
          </p:cNvPicPr>
          <p:nvPr/>
        </p:nvPicPr>
        <p:blipFill rotWithShape="1">
          <a:blip r:embed="rId3">
            <a:extLst>
              <a:ext uri="{28A0092B-C50C-407E-A947-70E740481C1C}">
                <a14:useLocalDpi xmlns:a14="http://schemas.microsoft.com/office/drawing/2010/main" val="0"/>
              </a:ext>
            </a:extLst>
          </a:blip>
          <a:srcRect l="5905" t="3422" r="3646" b="9209"/>
          <a:stretch/>
        </p:blipFill>
        <p:spPr>
          <a:xfrm>
            <a:off x="690244" y="1125403"/>
            <a:ext cx="4177543" cy="5380319"/>
          </a:xfrm>
          <a:prstGeom prst="rect">
            <a:avLst/>
          </a:prstGeom>
        </p:spPr>
      </p:pic>
      <p:pic>
        <p:nvPicPr>
          <p:cNvPr id="5" name="Picture 4" descr="Smithsonian-PG-1page-BeneficiaryDesignation-111815-v7.pdf"/>
          <p:cNvPicPr>
            <a:picLocks noChangeAspect="1"/>
          </p:cNvPicPr>
          <p:nvPr/>
        </p:nvPicPr>
        <p:blipFill rotWithShape="1">
          <a:blip r:embed="rId4">
            <a:extLst>
              <a:ext uri="{28A0092B-C50C-407E-A947-70E740481C1C}">
                <a14:useLocalDpi xmlns:a14="http://schemas.microsoft.com/office/drawing/2010/main" val="0"/>
              </a:ext>
            </a:extLst>
          </a:blip>
          <a:srcRect l="3436" t="1839" r="7374" b="9195"/>
          <a:stretch/>
        </p:blipFill>
        <p:spPr>
          <a:xfrm>
            <a:off x="4867787" y="220893"/>
            <a:ext cx="4017216" cy="5342820"/>
          </a:xfrm>
          <a:prstGeom prst="rect">
            <a:avLst/>
          </a:prstGeom>
        </p:spPr>
      </p:pic>
    </p:spTree>
    <p:extLst>
      <p:ext uri="{BB962C8B-B14F-4D97-AF65-F5344CB8AC3E}">
        <p14:creationId xmlns:p14="http://schemas.microsoft.com/office/powerpoint/2010/main" val="40730615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See, MARKETING IS NOT A DIRTY WORD…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835" y="1232334"/>
            <a:ext cx="4877756" cy="3809093"/>
          </a:xfrm>
          <a:prstGeom prst="rect">
            <a:avLst/>
          </a:prstGeom>
        </p:spPr>
      </p:pic>
    </p:spTree>
    <p:extLst>
      <p:ext uri="{BB962C8B-B14F-4D97-AF65-F5344CB8AC3E}">
        <p14:creationId xmlns:p14="http://schemas.microsoft.com/office/powerpoint/2010/main" val="20854304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8" name="Picture 7" descr="IC_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997" y="5508794"/>
            <a:ext cx="1336523" cy="621804"/>
          </a:xfrm>
          <a:prstGeom prst="rect">
            <a:avLst/>
          </a:prstGeom>
        </p:spPr>
      </p:pic>
      <p:sp>
        <p:nvSpPr>
          <p:cNvPr id="9" name="Content Placeholder 2"/>
          <p:cNvSpPr txBox="1">
            <a:spLocks/>
          </p:cNvSpPr>
          <p:nvPr/>
        </p:nvSpPr>
        <p:spPr>
          <a:xfrm>
            <a:off x="721360" y="1079973"/>
            <a:ext cx="7874000" cy="360586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1900" dirty="0" smtClean="0"/>
          </a:p>
          <a:p>
            <a:pPr algn="ctr"/>
            <a:r>
              <a:rPr lang="en-US" sz="3200" dirty="0" smtClean="0"/>
              <a:t>Kathy &amp; Meg love talking shop or about </a:t>
            </a:r>
          </a:p>
          <a:p>
            <a:pPr algn="ctr"/>
            <a:r>
              <a:rPr lang="en-US" sz="3200" dirty="0" smtClean="0"/>
              <a:t>Hamilton, the musical. </a:t>
            </a:r>
          </a:p>
          <a:p>
            <a:pPr algn="ctr"/>
            <a:endParaRPr lang="en-US" sz="3200" dirty="0" smtClean="0"/>
          </a:p>
          <a:p>
            <a:pPr algn="ctr"/>
            <a:r>
              <a:rPr lang="en-US" sz="3200" dirty="0" smtClean="0"/>
              <a:t>Contact them at:</a:t>
            </a:r>
          </a:p>
          <a:p>
            <a:pPr algn="ctr"/>
            <a:r>
              <a:rPr lang="en-US" sz="3200" dirty="0" err="1" smtClean="0"/>
              <a:t>kswayze@impactdc.com</a:t>
            </a:r>
            <a:r>
              <a:rPr lang="en-US" sz="3200" dirty="0" smtClean="0"/>
              <a:t> </a:t>
            </a:r>
          </a:p>
          <a:p>
            <a:pPr algn="ctr"/>
            <a:r>
              <a:rPr lang="en-US" sz="3200" dirty="0" smtClean="0"/>
              <a:t>or </a:t>
            </a:r>
          </a:p>
          <a:p>
            <a:pPr algn="ctr"/>
            <a:r>
              <a:rPr lang="en-US" sz="3200" dirty="0" err="1" smtClean="0"/>
              <a:t>mroberts@impactdc.com</a:t>
            </a:r>
            <a:endParaRPr lang="en-US" sz="3200" dirty="0" smtClean="0"/>
          </a:p>
          <a:p>
            <a:pPr algn="ctr"/>
            <a:r>
              <a:rPr lang="en-US" sz="3200" dirty="0" smtClean="0"/>
              <a:t>202-543-7671</a:t>
            </a:r>
          </a:p>
          <a:p>
            <a:endParaRPr lang="en-US" dirty="0"/>
          </a:p>
        </p:txBody>
      </p:sp>
    </p:spTree>
    <p:extLst>
      <p:ext uri="{BB962C8B-B14F-4D97-AF65-F5344CB8AC3E}">
        <p14:creationId xmlns:p14="http://schemas.microsoft.com/office/powerpoint/2010/main" val="24854188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2123440"/>
            <a:ext cx="7520940" cy="548640"/>
          </a:xfrm>
        </p:spPr>
        <p:txBody>
          <a:bodyPr/>
          <a:lstStyle/>
          <a:p>
            <a:pPr algn="ctr"/>
            <a:r>
              <a:rPr lang="en-US" sz="6000" dirty="0" smtClean="0">
                <a:latin typeface="+mn-lt"/>
              </a:rPr>
              <a:t>Thank you!</a:t>
            </a:r>
            <a:endParaRPr lang="en-US" sz="6000" dirty="0">
              <a:latin typeface="+mn-lt"/>
            </a:endParaRPr>
          </a:p>
        </p:txBody>
      </p:sp>
    </p:spTree>
    <p:extLst>
      <p:ext uri="{BB962C8B-B14F-4D97-AF65-F5344CB8AC3E}">
        <p14:creationId xmlns:p14="http://schemas.microsoft.com/office/powerpoint/2010/main" val="29306844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067381">
            <a:off x="2050917" y="2225053"/>
            <a:ext cx="6929151" cy="1276907"/>
          </a:xfrm>
        </p:spPr>
        <p:txBody>
          <a:bodyPr/>
          <a:lstStyle/>
          <a:p>
            <a:pPr algn="ctr"/>
            <a:r>
              <a:rPr lang="en-US" sz="3600" dirty="0" smtClean="0"/>
              <a:t>The ten marketing techniques</a:t>
            </a:r>
            <a:endParaRPr lang="en-US" sz="3600" dirty="0"/>
          </a:p>
        </p:txBody>
      </p:sp>
      <p:sp>
        <p:nvSpPr>
          <p:cNvPr id="3" name="Text Placeholder 2"/>
          <p:cNvSpPr>
            <a:spLocks noGrp="1"/>
          </p:cNvSpPr>
          <p:nvPr>
            <p:ph type="body" idx="1"/>
          </p:nvPr>
        </p:nvSpPr>
        <p:spPr>
          <a:xfrm rot="18918242">
            <a:off x="2996980" y="3182184"/>
            <a:ext cx="6510528" cy="329184"/>
          </a:xfrm>
        </p:spPr>
        <p:txBody>
          <a:bodyPr/>
          <a:lstStyle/>
          <a:p>
            <a:r>
              <a:rPr lang="en-US" dirty="0" smtClean="0"/>
              <a:t>Every planned giving program should be Using</a:t>
            </a:r>
            <a:endParaRPr lang="en-US" dirty="0"/>
          </a:p>
        </p:txBody>
      </p:sp>
    </p:spTree>
    <p:extLst>
      <p:ext uri="{BB962C8B-B14F-4D97-AF65-F5344CB8AC3E}">
        <p14:creationId xmlns:p14="http://schemas.microsoft.com/office/powerpoint/2010/main" val="37097956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Include your planned giving message on everything!</a:t>
            </a:r>
          </a:p>
        </p:txBody>
      </p:sp>
      <p:sp>
        <p:nvSpPr>
          <p:cNvPr id="3" name="Content Placeholder 2"/>
          <p:cNvSpPr>
            <a:spLocks noGrp="1"/>
          </p:cNvSpPr>
          <p:nvPr>
            <p:ph idx="1"/>
          </p:nvPr>
        </p:nvSpPr>
        <p:spPr/>
        <p:txBody>
          <a:bodyPr/>
          <a:lstStyle/>
          <a:p>
            <a:pPr>
              <a:buFont typeface="Arial"/>
              <a:buChar char="•"/>
            </a:pPr>
            <a:r>
              <a:rPr lang="en-US" dirty="0" smtClean="0"/>
              <a:t>Repetition is critically important</a:t>
            </a:r>
          </a:p>
          <a:p>
            <a:pPr>
              <a:buFont typeface="Arial"/>
              <a:buChar char="•"/>
            </a:pPr>
            <a:r>
              <a:rPr lang="en-US" dirty="0" smtClean="0"/>
              <a:t>Make use of marketing materials your organization is already putting out</a:t>
            </a:r>
          </a:p>
          <a:p>
            <a:pPr>
              <a:buFont typeface="Arial"/>
              <a:buChar char="•"/>
            </a:pPr>
            <a:r>
              <a:rPr lang="en-US" dirty="0" smtClean="0"/>
              <a:t>Donors make decisions on their time, so you must keep your message in front of them as much as possible</a:t>
            </a:r>
            <a:endParaRPr lang="en-US" dirty="0"/>
          </a:p>
        </p:txBody>
      </p:sp>
    </p:spTree>
    <p:extLst>
      <p:ext uri="{BB962C8B-B14F-4D97-AF65-F5344CB8AC3E}">
        <p14:creationId xmlns:p14="http://schemas.microsoft.com/office/powerpoint/2010/main" val="124613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dGraphic-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1188720"/>
            <a:ext cx="3981501" cy="5130800"/>
          </a:xfrm>
          <a:prstGeom prst="rect">
            <a:avLst/>
          </a:prstGeom>
        </p:spPr>
      </p:pic>
    </p:spTree>
    <p:extLst>
      <p:ext uri="{BB962C8B-B14F-4D97-AF65-F5344CB8AC3E}">
        <p14:creationId xmlns:p14="http://schemas.microsoft.com/office/powerpoint/2010/main" val="23581787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keover AD Version ATM Age 70  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32" y="158760"/>
            <a:ext cx="1540641" cy="6008498"/>
          </a:xfrm>
          <a:prstGeom prst="rect">
            <a:avLst/>
          </a:prstGeom>
        </p:spPr>
      </p:pic>
      <p:pic>
        <p:nvPicPr>
          <p:cNvPr id="4" name="Picture 3" descr="BEQUEST AD Version ATM Age 70 FINALnocrop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875" y="674719"/>
            <a:ext cx="1529800" cy="5966217"/>
          </a:xfrm>
          <a:prstGeom prst="rect">
            <a:avLst/>
          </a:prstGeom>
        </p:spPr>
      </p:pic>
      <p:pic>
        <p:nvPicPr>
          <p:cNvPr id="5" name="Picture 4" descr="Choices AD Version ATM Age 70 no crop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738" y="158760"/>
            <a:ext cx="1626164" cy="6342038"/>
          </a:xfrm>
          <a:prstGeom prst="rect">
            <a:avLst/>
          </a:prstGeom>
        </p:spPr>
      </p:pic>
      <p:pic>
        <p:nvPicPr>
          <p:cNvPr id="6" name="Picture 5" descr="Handraiser AD Version ATM Age 70 FINALno crop.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4709" y="476269"/>
            <a:ext cx="1585457" cy="6183281"/>
          </a:xfrm>
          <a:prstGeom prst="rect">
            <a:avLst/>
          </a:prstGeom>
        </p:spPr>
      </p:pic>
    </p:spTree>
    <p:extLst>
      <p:ext uri="{BB962C8B-B14F-4D97-AF65-F5344CB8AC3E}">
        <p14:creationId xmlns:p14="http://schemas.microsoft.com/office/powerpoint/2010/main" val="374871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6 at 2.40.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56" y="0"/>
            <a:ext cx="6514609" cy="6858000"/>
          </a:xfrm>
          <a:prstGeom prst="rect">
            <a:avLst/>
          </a:prstGeom>
        </p:spPr>
      </p:pic>
    </p:spTree>
    <p:extLst>
      <p:ext uri="{BB962C8B-B14F-4D97-AF65-F5344CB8AC3E}">
        <p14:creationId xmlns:p14="http://schemas.microsoft.com/office/powerpoint/2010/main" val="75044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6 at 2.3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2309"/>
            <a:ext cx="8043333" cy="6762280"/>
          </a:xfrm>
          <a:prstGeom prst="rect">
            <a:avLst/>
          </a:prstGeom>
        </p:spPr>
      </p:pic>
    </p:spTree>
    <p:extLst>
      <p:ext uri="{BB962C8B-B14F-4D97-AF65-F5344CB8AC3E}">
        <p14:creationId xmlns:p14="http://schemas.microsoft.com/office/powerpoint/2010/main" val="1503458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14876</TotalTime>
  <Words>3027</Words>
  <Application>Microsoft Macintosh PowerPoint</Application>
  <PresentationFormat>On-screen Show (4:3)</PresentationFormat>
  <Paragraphs>353</Paragraphs>
  <Slides>37</Slides>
  <Notes>32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Angles</vt:lpstr>
      <vt:lpstr>Marketing is not a dirty word</vt:lpstr>
      <vt:lpstr>How many of you in the audience have “Marketing” in your Job description?</vt:lpstr>
      <vt:lpstr>PowerPoint Presentation</vt:lpstr>
      <vt:lpstr>The ten marketing techniques</vt:lpstr>
      <vt:lpstr>1. Include your planned giving message on everything!</vt:lpstr>
      <vt:lpstr>PowerPoint Presentation</vt:lpstr>
      <vt:lpstr>PowerPoint Presentation</vt:lpstr>
      <vt:lpstr>PowerPoint Presentation</vt:lpstr>
      <vt:lpstr>PowerPoint Presentation</vt:lpstr>
      <vt:lpstr>2. USE Acknowledgement buckslips</vt:lpstr>
      <vt:lpstr>PowerPoint Presentation</vt:lpstr>
      <vt:lpstr>PowerPoint Presentation</vt:lpstr>
      <vt:lpstr>3. USE Surveys</vt:lpstr>
      <vt:lpstr>PowerPoint Presentation</vt:lpstr>
      <vt:lpstr>PowerPoint Presentation</vt:lpstr>
      <vt:lpstr>…Survey Results</vt:lpstr>
      <vt:lpstr>4. Personalize COMMUNICATION</vt:lpstr>
      <vt:lpstr>PowerPoint Presentation</vt:lpstr>
      <vt:lpstr>5. Segment and Version</vt:lpstr>
      <vt:lpstr>PowerPoint Presentation</vt:lpstr>
      <vt:lpstr>PowerPoint Presentation</vt:lpstr>
      <vt:lpstr>PowerPoint Presentation</vt:lpstr>
      <vt:lpstr>6. KEEP language SIMPLE</vt:lpstr>
      <vt:lpstr>PowerPoint Presentation</vt:lpstr>
      <vt:lpstr>PowerPoint Presentation</vt:lpstr>
      <vt:lpstr>7. ReactivatE leads</vt:lpstr>
      <vt:lpstr>PowerPoint Presentation</vt:lpstr>
      <vt:lpstr>8. cultivate YOUR PROSPECTS</vt:lpstr>
      <vt:lpstr>PowerPoint Presentation</vt:lpstr>
      <vt:lpstr>PowerPoint Presentation</vt:lpstr>
      <vt:lpstr>9. LEARN ABOUT Marketing automation</vt:lpstr>
      <vt:lpstr>PowerPoint Presentation</vt:lpstr>
      <vt:lpstr>10. PRE-PLAN fulfillment</vt:lpstr>
      <vt:lpstr>PowerPoint Presentation</vt:lpstr>
      <vt:lpstr>See, MARKETING IS NOT A DIRTY WORD…</vt:lpstr>
      <vt:lpstr>Questions?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is not a dirty word</dc:title>
  <dc:creator>MacLab</dc:creator>
  <cp:lastModifiedBy>Meg Roberts</cp:lastModifiedBy>
  <cp:revision>91</cp:revision>
  <cp:lastPrinted>2017-05-15T19:23:04Z</cp:lastPrinted>
  <dcterms:created xsi:type="dcterms:W3CDTF">2017-04-06T19:08:54Z</dcterms:created>
  <dcterms:modified xsi:type="dcterms:W3CDTF">2017-10-23T19:21:54Z</dcterms:modified>
</cp:coreProperties>
</file>