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1.xml" ContentType="application/vnd.openxmlformats-officedocument.presentationml.comment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97" r:id="rId2"/>
    <p:sldId id="257" r:id="rId3"/>
    <p:sldId id="294" r:id="rId4"/>
    <p:sldId id="258" r:id="rId5"/>
    <p:sldId id="288" r:id="rId6"/>
    <p:sldId id="289" r:id="rId7"/>
    <p:sldId id="295" r:id="rId8"/>
    <p:sldId id="259" r:id="rId9"/>
    <p:sldId id="305" r:id="rId10"/>
    <p:sldId id="281" r:id="rId11"/>
    <p:sldId id="280" r:id="rId12"/>
    <p:sldId id="270" r:id="rId13"/>
    <p:sldId id="282" r:id="rId14"/>
    <p:sldId id="265" r:id="rId15"/>
    <p:sldId id="279" r:id="rId16"/>
    <p:sldId id="302" r:id="rId17"/>
    <p:sldId id="300" r:id="rId18"/>
    <p:sldId id="296" r:id="rId19"/>
    <p:sldId id="274" r:id="rId20"/>
    <p:sldId id="298" r:id="rId21"/>
    <p:sldId id="299" r:id="rId22"/>
    <p:sldId id="303" r:id="rId23"/>
    <p:sldId id="275" r:id="rId24"/>
    <p:sldId id="269" r:id="rId25"/>
    <p:sldId id="268" r:id="rId26"/>
    <p:sldId id="262" r:id="rId27"/>
    <p:sldId id="290" r:id="rId28"/>
    <p:sldId id="291" r:id="rId29"/>
    <p:sldId id="292" r:id="rId30"/>
    <p:sldId id="293" r:id="rId31"/>
    <p:sldId id="267" r:id="rId32"/>
    <p:sldId id="261" r:id="rId33"/>
    <p:sldId id="277"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z FitzGerald" initials="LF" lastIdx="10" clrIdx="0"/>
  <p:cmAuthor id="1" name="Mohammad Zaidi" initials="MZ" lastIdx="2" clrIdx="1"/>
  <p:cmAuthor id="2" name="Meg Roberts"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1" autoAdjust="0"/>
    <p:restoredTop sz="75562" autoAdjust="0"/>
  </p:normalViewPr>
  <p:slideViewPr>
    <p:cSldViewPr snapToGrid="0" snapToObjects="1">
      <p:cViewPr>
        <p:scale>
          <a:sx n="75" d="100"/>
          <a:sy n="75" d="100"/>
        </p:scale>
        <p:origin x="-1248" y="-29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9" d="100"/>
          <a:sy n="69" d="100"/>
        </p:scale>
        <p:origin x="-2776"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eg:Library:Containers:com.apple.mail:Data:Library:Mail%20Downloads:41CA8CCC-07F6-49B1-B2AF-38208EC65768:ACLU%20Projected%20Bequest%20Revenue.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en-US" sz="2400" dirty="0" smtClean="0">
                <a:latin typeface="+mn-lt"/>
              </a:rPr>
              <a:t>ACLU</a:t>
            </a:r>
            <a:r>
              <a:rPr lang="en-US" sz="2400" baseline="0" dirty="0" smtClean="0">
                <a:latin typeface="+mn-lt"/>
              </a:rPr>
              <a:t> Projections</a:t>
            </a:r>
            <a:endParaRPr lang="en-US" sz="2400" dirty="0">
              <a:latin typeface="+mn-lt"/>
            </a:endParaRPr>
          </a:p>
        </c:rich>
      </c:tx>
      <c:layout>
        <c:manualLayout>
          <c:xMode val="edge"/>
          <c:yMode val="edge"/>
          <c:x val="0.397587748077562"/>
          <c:y val="0.00130102967898243"/>
        </c:manualLayout>
      </c:layout>
      <c:overlay val="0"/>
      <c:spPr>
        <a:noFill/>
        <a:ln w="25400">
          <a:noFill/>
        </a:ln>
      </c:spPr>
    </c:title>
    <c:autoTitleDeleted val="0"/>
    <c:plotArea>
      <c:layout>
        <c:manualLayout>
          <c:layoutTarget val="inner"/>
          <c:xMode val="edge"/>
          <c:yMode val="edge"/>
          <c:x val="0.129568106312292"/>
          <c:y val="0.121112929623568"/>
          <c:w val="0.82281284606866"/>
          <c:h val="0.749590834697218"/>
        </c:manualLayout>
      </c:layout>
      <c:lineChart>
        <c:grouping val="standard"/>
        <c:varyColors val="0"/>
        <c:ser>
          <c:idx val="1"/>
          <c:order val="0"/>
          <c:tx>
            <c:strRef>
              <c:f>Table!$R$2</c:f>
              <c:strCache>
                <c:ptCount val="1"/>
                <c:pt idx="0">
                  <c:v>Actual</c:v>
                </c:pt>
              </c:strCache>
            </c:strRef>
          </c:tx>
          <c:spPr>
            <a:ln w="38100">
              <a:solidFill>
                <a:schemeClr val="tx1"/>
              </a:solidFill>
              <a:prstDash val="solid"/>
            </a:ln>
          </c:spPr>
          <c:marker>
            <c:symbol val="none"/>
          </c:marker>
          <c:cat>
            <c:numRef>
              <c:f>Table!$Q$3:$Q$73</c:f>
              <c:numCache>
                <c:formatCode>0</c:formatCode>
                <c:ptCount val="71"/>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pt idx="26">
                  <c:v>2018.0</c:v>
                </c:pt>
                <c:pt idx="27">
                  <c:v>2019.0</c:v>
                </c:pt>
                <c:pt idx="28">
                  <c:v>2020.0</c:v>
                </c:pt>
                <c:pt idx="29">
                  <c:v>2021.0</c:v>
                </c:pt>
                <c:pt idx="30">
                  <c:v>2022.0</c:v>
                </c:pt>
                <c:pt idx="31">
                  <c:v>2023.0</c:v>
                </c:pt>
                <c:pt idx="32">
                  <c:v>2024.0</c:v>
                </c:pt>
                <c:pt idx="33">
                  <c:v>2025.0</c:v>
                </c:pt>
                <c:pt idx="34">
                  <c:v>2026.0</c:v>
                </c:pt>
                <c:pt idx="35">
                  <c:v>2027.0</c:v>
                </c:pt>
                <c:pt idx="36">
                  <c:v>2028.0</c:v>
                </c:pt>
                <c:pt idx="37">
                  <c:v>2029.0</c:v>
                </c:pt>
                <c:pt idx="38">
                  <c:v>2030.0</c:v>
                </c:pt>
                <c:pt idx="39">
                  <c:v>2031.0</c:v>
                </c:pt>
                <c:pt idx="40">
                  <c:v>2032.0</c:v>
                </c:pt>
                <c:pt idx="41">
                  <c:v>2033.0</c:v>
                </c:pt>
                <c:pt idx="42">
                  <c:v>2034.0</c:v>
                </c:pt>
                <c:pt idx="43">
                  <c:v>2035.0</c:v>
                </c:pt>
                <c:pt idx="44">
                  <c:v>2036.0</c:v>
                </c:pt>
                <c:pt idx="45">
                  <c:v>2037.0</c:v>
                </c:pt>
                <c:pt idx="46">
                  <c:v>2038.0</c:v>
                </c:pt>
                <c:pt idx="47">
                  <c:v>2039.0</c:v>
                </c:pt>
                <c:pt idx="48">
                  <c:v>2040.0</c:v>
                </c:pt>
                <c:pt idx="49">
                  <c:v>2041.0</c:v>
                </c:pt>
                <c:pt idx="50">
                  <c:v>2042.0</c:v>
                </c:pt>
                <c:pt idx="51">
                  <c:v>2043.0</c:v>
                </c:pt>
                <c:pt idx="52">
                  <c:v>2044.0</c:v>
                </c:pt>
                <c:pt idx="53">
                  <c:v>2045.0</c:v>
                </c:pt>
                <c:pt idx="54">
                  <c:v>2046.0</c:v>
                </c:pt>
                <c:pt idx="55">
                  <c:v>2047.0</c:v>
                </c:pt>
                <c:pt idx="56">
                  <c:v>2048.0</c:v>
                </c:pt>
                <c:pt idx="57">
                  <c:v>2049.0</c:v>
                </c:pt>
                <c:pt idx="58">
                  <c:v>2050.0</c:v>
                </c:pt>
                <c:pt idx="59">
                  <c:v>2051.0</c:v>
                </c:pt>
                <c:pt idx="60">
                  <c:v>2052.0</c:v>
                </c:pt>
                <c:pt idx="61">
                  <c:v>2053.0</c:v>
                </c:pt>
                <c:pt idx="62">
                  <c:v>2054.0</c:v>
                </c:pt>
                <c:pt idx="63">
                  <c:v>2055.0</c:v>
                </c:pt>
                <c:pt idx="64">
                  <c:v>2056.0</c:v>
                </c:pt>
                <c:pt idx="65">
                  <c:v>2057.0</c:v>
                </c:pt>
                <c:pt idx="66">
                  <c:v>2058.0</c:v>
                </c:pt>
                <c:pt idx="67">
                  <c:v>2059.0</c:v>
                </c:pt>
                <c:pt idx="68">
                  <c:v>2060.0</c:v>
                </c:pt>
                <c:pt idx="69">
                  <c:v>2061.0</c:v>
                </c:pt>
                <c:pt idx="70">
                  <c:v>2062.0</c:v>
                </c:pt>
              </c:numCache>
            </c:numRef>
          </c:cat>
          <c:val>
            <c:numRef>
              <c:f>Table!$R$3:$R$73</c:f>
              <c:numCache>
                <c:formatCode>"$"#,##0</c:formatCode>
                <c:ptCount val="71"/>
                <c:pt idx="0">
                  <c:v>1.122026E6</c:v>
                </c:pt>
                <c:pt idx="1">
                  <c:v>1.644322E6</c:v>
                </c:pt>
                <c:pt idx="2">
                  <c:v>2.134668E6</c:v>
                </c:pt>
                <c:pt idx="3">
                  <c:v>1.132612E6</c:v>
                </c:pt>
                <c:pt idx="4">
                  <c:v>1.045115E6</c:v>
                </c:pt>
                <c:pt idx="5">
                  <c:v>2.5987E6</c:v>
                </c:pt>
                <c:pt idx="6">
                  <c:v>2.94559502E6</c:v>
                </c:pt>
                <c:pt idx="7">
                  <c:v>6.26298897E6</c:v>
                </c:pt>
                <c:pt idx="8">
                  <c:v>7.3708219E6</c:v>
                </c:pt>
                <c:pt idx="9">
                  <c:v>1.108289387E7</c:v>
                </c:pt>
                <c:pt idx="10">
                  <c:v>7.28070096E6</c:v>
                </c:pt>
                <c:pt idx="11">
                  <c:v>1.113945753E7</c:v>
                </c:pt>
                <c:pt idx="12">
                  <c:v>1.4497733172E7</c:v>
                </c:pt>
                <c:pt idx="13">
                  <c:v>7.52516415E6</c:v>
                </c:pt>
                <c:pt idx="14">
                  <c:v>1.0380837E7</c:v>
                </c:pt>
                <c:pt idx="15">
                  <c:v>1.305332058E7</c:v>
                </c:pt>
                <c:pt idx="16">
                  <c:v>1.690264453E7</c:v>
                </c:pt>
                <c:pt idx="17">
                  <c:v>2.038111222E7</c:v>
                </c:pt>
                <c:pt idx="18">
                  <c:v>2.00240975E7</c:v>
                </c:pt>
                <c:pt idx="19">
                  <c:v>3.016473191E7</c:v>
                </c:pt>
                <c:pt idx="20">
                  <c:v>1.710738766E7</c:v>
                </c:pt>
                <c:pt idx="21">
                  <c:v>1.734876809E7</c:v>
                </c:pt>
                <c:pt idx="22">
                  <c:v>2.241345046E7</c:v>
                </c:pt>
                <c:pt idx="23" formatCode="\$#,##0;[Red]&quot;($&quot;#,##0\)">
                  <c:v>2.721073756E7</c:v>
                </c:pt>
                <c:pt idx="24" formatCode="\$#,##0;[Red]&quot;($&quot;#,##0\)">
                  <c:v>2.316150504E7</c:v>
                </c:pt>
              </c:numCache>
            </c:numRef>
          </c:val>
          <c:smooth val="0"/>
        </c:ser>
        <c:ser>
          <c:idx val="4"/>
          <c:order val="1"/>
          <c:tx>
            <c:strRef>
              <c:f>Table!$U$2</c:f>
              <c:strCache>
                <c:ptCount val="1"/>
                <c:pt idx="0">
                  <c:v>Projection</c:v>
                </c:pt>
              </c:strCache>
            </c:strRef>
          </c:tx>
          <c:spPr>
            <a:ln w="38100">
              <a:solidFill>
                <a:schemeClr val="accent1">
                  <a:lumMod val="75000"/>
                </a:schemeClr>
              </a:solidFill>
              <a:prstDash val="sysDash"/>
            </a:ln>
          </c:spPr>
          <c:marker>
            <c:symbol val="none"/>
          </c:marker>
          <c:cat>
            <c:numRef>
              <c:f>Table!$Q$3:$Q$73</c:f>
              <c:numCache>
                <c:formatCode>0</c:formatCode>
                <c:ptCount val="71"/>
                <c:pt idx="0">
                  <c:v>1992.0</c:v>
                </c:pt>
                <c:pt idx="1">
                  <c:v>1993.0</c:v>
                </c:pt>
                <c:pt idx="2">
                  <c:v>1994.0</c:v>
                </c:pt>
                <c:pt idx="3">
                  <c:v>1995.0</c:v>
                </c:pt>
                <c:pt idx="4">
                  <c:v>1996.0</c:v>
                </c:pt>
                <c:pt idx="5">
                  <c:v>1997.0</c:v>
                </c:pt>
                <c:pt idx="6">
                  <c:v>1998.0</c:v>
                </c:pt>
                <c:pt idx="7">
                  <c:v>1999.0</c:v>
                </c:pt>
                <c:pt idx="8">
                  <c:v>2000.0</c:v>
                </c:pt>
                <c:pt idx="9">
                  <c:v>2001.0</c:v>
                </c:pt>
                <c:pt idx="10">
                  <c:v>2002.0</c:v>
                </c:pt>
                <c:pt idx="11">
                  <c:v>2003.0</c:v>
                </c:pt>
                <c:pt idx="12">
                  <c:v>2004.0</c:v>
                </c:pt>
                <c:pt idx="13">
                  <c:v>2005.0</c:v>
                </c:pt>
                <c:pt idx="14">
                  <c:v>2006.0</c:v>
                </c:pt>
                <c:pt idx="15">
                  <c:v>2007.0</c:v>
                </c:pt>
                <c:pt idx="16">
                  <c:v>2008.0</c:v>
                </c:pt>
                <c:pt idx="17">
                  <c:v>2009.0</c:v>
                </c:pt>
                <c:pt idx="18">
                  <c:v>2010.0</c:v>
                </c:pt>
                <c:pt idx="19">
                  <c:v>2011.0</c:v>
                </c:pt>
                <c:pt idx="20">
                  <c:v>2012.0</c:v>
                </c:pt>
                <c:pt idx="21">
                  <c:v>2013.0</c:v>
                </c:pt>
                <c:pt idx="22">
                  <c:v>2014.0</c:v>
                </c:pt>
                <c:pt idx="23">
                  <c:v>2015.0</c:v>
                </c:pt>
                <c:pt idx="24">
                  <c:v>2016.0</c:v>
                </c:pt>
                <c:pt idx="25">
                  <c:v>2017.0</c:v>
                </c:pt>
                <c:pt idx="26">
                  <c:v>2018.0</c:v>
                </c:pt>
                <c:pt idx="27">
                  <c:v>2019.0</c:v>
                </c:pt>
                <c:pt idx="28">
                  <c:v>2020.0</c:v>
                </c:pt>
                <c:pt idx="29">
                  <c:v>2021.0</c:v>
                </c:pt>
                <c:pt idx="30">
                  <c:v>2022.0</c:v>
                </c:pt>
                <c:pt idx="31">
                  <c:v>2023.0</c:v>
                </c:pt>
                <c:pt idx="32">
                  <c:v>2024.0</c:v>
                </c:pt>
                <c:pt idx="33">
                  <c:v>2025.0</c:v>
                </c:pt>
                <c:pt idx="34">
                  <c:v>2026.0</c:v>
                </c:pt>
                <c:pt idx="35">
                  <c:v>2027.0</c:v>
                </c:pt>
                <c:pt idx="36">
                  <c:v>2028.0</c:v>
                </c:pt>
                <c:pt idx="37">
                  <c:v>2029.0</c:v>
                </c:pt>
                <c:pt idx="38">
                  <c:v>2030.0</c:v>
                </c:pt>
                <c:pt idx="39">
                  <c:v>2031.0</c:v>
                </c:pt>
                <c:pt idx="40">
                  <c:v>2032.0</c:v>
                </c:pt>
                <c:pt idx="41">
                  <c:v>2033.0</c:v>
                </c:pt>
                <c:pt idx="42">
                  <c:v>2034.0</c:v>
                </c:pt>
                <c:pt idx="43">
                  <c:v>2035.0</c:v>
                </c:pt>
                <c:pt idx="44">
                  <c:v>2036.0</c:v>
                </c:pt>
                <c:pt idx="45">
                  <c:v>2037.0</c:v>
                </c:pt>
                <c:pt idx="46">
                  <c:v>2038.0</c:v>
                </c:pt>
                <c:pt idx="47">
                  <c:v>2039.0</c:v>
                </c:pt>
                <c:pt idx="48">
                  <c:v>2040.0</c:v>
                </c:pt>
                <c:pt idx="49">
                  <c:v>2041.0</c:v>
                </c:pt>
                <c:pt idx="50">
                  <c:v>2042.0</c:v>
                </c:pt>
                <c:pt idx="51">
                  <c:v>2043.0</c:v>
                </c:pt>
                <c:pt idx="52">
                  <c:v>2044.0</c:v>
                </c:pt>
                <c:pt idx="53">
                  <c:v>2045.0</c:v>
                </c:pt>
                <c:pt idx="54">
                  <c:v>2046.0</c:v>
                </c:pt>
                <c:pt idx="55">
                  <c:v>2047.0</c:v>
                </c:pt>
                <c:pt idx="56">
                  <c:v>2048.0</c:v>
                </c:pt>
                <c:pt idx="57">
                  <c:v>2049.0</c:v>
                </c:pt>
                <c:pt idx="58">
                  <c:v>2050.0</c:v>
                </c:pt>
                <c:pt idx="59">
                  <c:v>2051.0</c:v>
                </c:pt>
                <c:pt idx="60">
                  <c:v>2052.0</c:v>
                </c:pt>
                <c:pt idx="61">
                  <c:v>2053.0</c:v>
                </c:pt>
                <c:pt idx="62">
                  <c:v>2054.0</c:v>
                </c:pt>
                <c:pt idx="63">
                  <c:v>2055.0</c:v>
                </c:pt>
                <c:pt idx="64">
                  <c:v>2056.0</c:v>
                </c:pt>
                <c:pt idx="65">
                  <c:v>2057.0</c:v>
                </c:pt>
                <c:pt idx="66">
                  <c:v>2058.0</c:v>
                </c:pt>
                <c:pt idx="67">
                  <c:v>2059.0</c:v>
                </c:pt>
                <c:pt idx="68">
                  <c:v>2060.0</c:v>
                </c:pt>
                <c:pt idx="69">
                  <c:v>2061.0</c:v>
                </c:pt>
                <c:pt idx="70">
                  <c:v>2062.0</c:v>
                </c:pt>
              </c:numCache>
            </c:numRef>
          </c:cat>
          <c:val>
            <c:numRef>
              <c:f>Table!$U$3:$U$73</c:f>
              <c:numCache>
                <c:formatCode>#,##0</c:formatCode>
                <c:ptCount val="71"/>
                <c:pt idx="20" formatCode="&quot;$&quot;#,##0">
                  <c:v>1.788420085E7</c:v>
                </c:pt>
                <c:pt idx="21" formatCode="&quot;$&quot;#,##0">
                  <c:v>1.934100245E7</c:v>
                </c:pt>
                <c:pt idx="22" formatCode="&quot;$&quot;#,##0">
                  <c:v>2.087521745E7</c:v>
                </c:pt>
                <c:pt idx="23" formatCode="&quot;$&quot;#,##0">
                  <c:v>2.247066995E7</c:v>
                </c:pt>
                <c:pt idx="24" formatCode="&quot;$&quot;#,##0">
                  <c:v>2.415924715E7</c:v>
                </c:pt>
                <c:pt idx="25" formatCode="&quot;$&quot;#,##0">
                  <c:v>2.595631305E7</c:v>
                </c:pt>
                <c:pt idx="26" formatCode="&quot;$&quot;#,##0">
                  <c:v>2.785897425E7</c:v>
                </c:pt>
                <c:pt idx="27" formatCode="&quot;$&quot;#,##0">
                  <c:v>2.994800445E7</c:v>
                </c:pt>
                <c:pt idx="28" formatCode="&quot;$&quot;#,##0">
                  <c:v>3.218467625E7</c:v>
                </c:pt>
                <c:pt idx="29" formatCode="&quot;$&quot;#,##0">
                  <c:v>3.345845765E7</c:v>
                </c:pt>
                <c:pt idx="30" formatCode="&quot;$&quot;#,##0">
                  <c:v>3.54578971E7</c:v>
                </c:pt>
                <c:pt idx="31" formatCode="&quot;$&quot;#,##0">
                  <c:v>3.76127668125E7</c:v>
                </c:pt>
                <c:pt idx="32" formatCode="&quot;$&quot;#,##0">
                  <c:v>3.9903088125E7</c:v>
                </c:pt>
                <c:pt idx="33" formatCode="&quot;$&quot;#,##0">
                  <c:v>4.2238512725E7</c:v>
                </c:pt>
                <c:pt idx="34" formatCode="&quot;$&quot;#,##0">
                  <c:v>4.46966190375E7</c:v>
                </c:pt>
                <c:pt idx="35" formatCode="&quot;$&quot;#,##0">
                  <c:v>4.71932880125E7</c:v>
                </c:pt>
                <c:pt idx="36" formatCode="&quot;$&quot;#,##0">
                  <c:v>4.9648431925E7</c:v>
                </c:pt>
                <c:pt idx="37" formatCode="&quot;$&quot;#,##0">
                  <c:v>5.21233098375E7</c:v>
                </c:pt>
                <c:pt idx="38" formatCode="&quot;$&quot;#,##0">
                  <c:v>5.4446918475E7</c:v>
                </c:pt>
                <c:pt idx="39" formatCode="&quot;$&quot;#,##0">
                  <c:v>5.65389266E7</c:v>
                </c:pt>
                <c:pt idx="40" formatCode="&quot;$&quot;#,##0">
                  <c:v>5.8344028125E7</c:v>
                </c:pt>
                <c:pt idx="41" formatCode="&quot;$&quot;#,##0">
                  <c:v>5.96809108875E7</c:v>
                </c:pt>
                <c:pt idx="42" formatCode="&quot;$&quot;#,##0">
                  <c:v>6.06601956875E7</c:v>
                </c:pt>
                <c:pt idx="43" formatCode="&quot;$&quot;#,##0">
                  <c:v>6.1146268775E7</c:v>
                </c:pt>
                <c:pt idx="44" formatCode="&quot;$&quot;#,##0">
                  <c:v>6.1141725125E7</c:v>
                </c:pt>
                <c:pt idx="45" formatCode="&quot;$&quot;#,##0">
                  <c:v>6.074073565E7</c:v>
                </c:pt>
                <c:pt idx="46" formatCode="&quot;$&quot;#,##0">
                  <c:v>5.9896830575E7</c:v>
                </c:pt>
                <c:pt idx="47" formatCode="&quot;$&quot;#,##0">
                  <c:v>5.8774609975E7</c:v>
                </c:pt>
                <c:pt idx="48" formatCode="&quot;$&quot;#,##0">
                  <c:v>5.7441128625E7</c:v>
                </c:pt>
                <c:pt idx="49" formatCode="&quot;$&quot;#,##0">
                  <c:v>5.5947575325E7</c:v>
                </c:pt>
                <c:pt idx="50" formatCode="&quot;$&quot;#,##0">
                  <c:v>5.44426160375E7</c:v>
                </c:pt>
                <c:pt idx="51" formatCode="&quot;$&quot;#,##0">
                  <c:v>5.2950334925E7</c:v>
                </c:pt>
                <c:pt idx="52" formatCode="&quot;$&quot;#,##0">
                  <c:v>5.15223577875E7</c:v>
                </c:pt>
                <c:pt idx="53" formatCode="&quot;$&quot;#,##0">
                  <c:v>5.0213392425E7</c:v>
                </c:pt>
                <c:pt idx="54" formatCode="&quot;$&quot;#,##0">
                  <c:v>4.9013804425E7</c:v>
                </c:pt>
                <c:pt idx="55" formatCode="&quot;$&quot;#,##0">
                  <c:v>4.79664215125E7</c:v>
                </c:pt>
                <c:pt idx="56" formatCode="&quot;$&quot;#,##0">
                  <c:v>4.703109575E7</c:v>
                </c:pt>
                <c:pt idx="57" formatCode="&quot;$&quot;#,##0">
                  <c:v>4.62174336625E7</c:v>
                </c:pt>
                <c:pt idx="58" formatCode="&quot;$&quot;#,##0">
                  <c:v>4.55191329625E7</c:v>
                </c:pt>
                <c:pt idx="59" formatCode="&quot;$&quot;#,##0">
                  <c:v>4.49099129875E7</c:v>
                </c:pt>
                <c:pt idx="60" formatCode="&quot;$&quot;#,##0">
                  <c:v>4.43690746E7</c:v>
                </c:pt>
                <c:pt idx="61" formatCode="&quot;$&quot;#,##0">
                  <c:v>4.38977376125E7</c:v>
                </c:pt>
                <c:pt idx="62" formatCode="&quot;$&quot;#,##0">
                  <c:v>4.347884235E7</c:v>
                </c:pt>
                <c:pt idx="63" formatCode="&quot;$&quot;#,##0">
                  <c:v>4.3107604525E7</c:v>
                </c:pt>
                <c:pt idx="64" formatCode="&quot;$&quot;#,##0">
                  <c:v>4.277228005E7</c:v>
                </c:pt>
                <c:pt idx="65" formatCode="&quot;$&quot;#,##0">
                  <c:v>4.247266135E7</c:v>
                </c:pt>
                <c:pt idx="66" formatCode="&quot;$&quot;#,##0">
                  <c:v>4.2203267525E7</c:v>
                </c:pt>
                <c:pt idx="67" formatCode="&quot;$&quot;#,##0">
                  <c:v>4.1959672225E7</c:v>
                </c:pt>
                <c:pt idx="68" formatCode="&quot;$&quot;#,##0">
                  <c:v>4.17426634875E7</c:v>
                </c:pt>
                <c:pt idx="69" formatCode="&quot;$&quot;#,##0">
                  <c:v>4.155056605E7</c:v>
                </c:pt>
                <c:pt idx="70" formatCode="&quot;$&quot;#,##0">
                  <c:v>4.1379958375E7</c:v>
                </c:pt>
              </c:numCache>
            </c:numRef>
          </c:val>
          <c:smooth val="0"/>
        </c:ser>
        <c:dLbls>
          <c:showLegendKey val="0"/>
          <c:showVal val="0"/>
          <c:showCatName val="0"/>
          <c:showSerName val="0"/>
          <c:showPercent val="0"/>
          <c:showBubbleSize val="0"/>
        </c:dLbls>
        <c:marker val="1"/>
        <c:smooth val="0"/>
        <c:axId val="-2122003608"/>
        <c:axId val="2126041912"/>
      </c:lineChart>
      <c:catAx>
        <c:axId val="-2122003608"/>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Years</a:t>
                </a:r>
              </a:p>
            </c:rich>
          </c:tx>
          <c:layout>
            <c:manualLayout>
              <c:xMode val="edge"/>
              <c:yMode val="edge"/>
              <c:x val="0.519379876665226"/>
              <c:y val="0.945990150136405"/>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2126041912"/>
        <c:crosses val="autoZero"/>
        <c:auto val="1"/>
        <c:lblAlgn val="ctr"/>
        <c:lblOffset val="100"/>
        <c:tickLblSkip val="3"/>
        <c:tickMarkSkip val="1"/>
        <c:noMultiLvlLbl val="0"/>
      </c:catAx>
      <c:valAx>
        <c:axId val="2126041912"/>
        <c:scaling>
          <c:orientation val="minMax"/>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Projected Revenue</a:t>
                </a:r>
              </a:p>
            </c:rich>
          </c:tx>
          <c:layout>
            <c:manualLayout>
              <c:xMode val="edge"/>
              <c:yMode val="edge"/>
              <c:x val="0.0"/>
              <c:y val="0.394435372501514"/>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122003608"/>
        <c:crosses val="autoZero"/>
        <c:crossBetween val="between"/>
      </c:valAx>
      <c:spPr>
        <a:noFill/>
        <a:ln w="12700">
          <a:solidFill>
            <a:srgbClr val="808080"/>
          </a:solidFill>
          <a:prstDash val="solid"/>
        </a:ln>
      </c:spPr>
    </c:plotArea>
    <c:legend>
      <c:legendPos val="r"/>
      <c:layout>
        <c:manualLayout>
          <c:xMode val="edge"/>
          <c:yMode val="edge"/>
          <c:x val="0.175759476116653"/>
          <c:y val="0.171300030119186"/>
          <c:w val="0.161493055859675"/>
          <c:h val="0.139262338109376"/>
        </c:manualLayout>
      </c:layout>
      <c:overlay val="0"/>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barChart>
        <c:barDir val="col"/>
        <c:grouping val="clustered"/>
        <c:varyColors val="0"/>
        <c:ser>
          <c:idx val="0"/>
          <c:order val="0"/>
          <c:tx>
            <c:strRef>
              <c:f>Sheet1!$B$1</c:f>
              <c:strCache>
                <c:ptCount val="1"/>
                <c:pt idx="0">
                  <c:v>Annual Gift</c:v>
                </c:pt>
              </c:strCache>
            </c:strRef>
          </c:tx>
          <c:spPr>
            <a:solidFill>
              <a:schemeClr val="bg1">
                <a:lumMod val="65000"/>
              </a:schemeClr>
            </a:solidFill>
          </c:spPr>
          <c:invertIfNegative val="0"/>
          <c:dLbls>
            <c:spPr>
              <a:noFill/>
              <a:ln>
                <a:noFill/>
              </a:ln>
              <a:effectLst/>
            </c:spPr>
            <c:txPr>
              <a:bodyPr/>
              <a:lstStyle/>
              <a:p>
                <a:pPr>
                  <a:defRPr sz="3200" b="1" i="0">
                    <a:solidFill>
                      <a:srgbClr val="FFFF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c:f>
              <c:strCache>
                <c:ptCount val="1"/>
                <c:pt idx="0">
                  <c:v>Lifetime Giving</c:v>
                </c:pt>
              </c:strCache>
            </c:strRef>
          </c:cat>
          <c:val>
            <c:numRef>
              <c:f>Sheet1!$B$2</c:f>
              <c:numCache>
                <c:formatCode>"$"#,##0_);[Red]\("$"#,##0\)</c:formatCode>
                <c:ptCount val="1"/>
                <c:pt idx="0">
                  <c:v>750.0</c:v>
                </c:pt>
              </c:numCache>
            </c:numRef>
          </c:val>
        </c:ser>
        <c:ser>
          <c:idx val="1"/>
          <c:order val="1"/>
          <c:tx>
            <c:strRef>
              <c:f>Sheet1!$C$1</c:f>
              <c:strCache>
                <c:ptCount val="1"/>
                <c:pt idx="0">
                  <c:v>Bequest</c:v>
                </c:pt>
              </c:strCache>
            </c:strRef>
          </c:tx>
          <c:spPr>
            <a:solidFill>
              <a:schemeClr val="bg1">
                <a:lumMod val="65000"/>
              </a:schemeClr>
            </a:solidFill>
          </c:spPr>
          <c:invertIfNegative val="0"/>
          <c:dLbls>
            <c:dLbl>
              <c:idx val="0"/>
              <c:layout/>
              <c:tx>
                <c:rich>
                  <a:bodyPr/>
                  <a:lstStyle/>
                  <a:p>
                    <a:r>
                      <a:rPr lang="en-US" sz="3200" dirty="0" smtClean="0">
                        <a:solidFill>
                          <a:srgbClr val="FFFFFF"/>
                        </a:solidFill>
                      </a:rPr>
                      <a:t>$35,000</a:t>
                    </a:r>
                    <a:r>
                      <a:rPr lang="en-US" sz="3200" dirty="0" smtClean="0"/>
                      <a:t> </a:t>
                    </a:r>
                    <a:endParaRPr lang="en-US" sz="3200"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ctr" anchorCtr="0"/>
              <a:lstStyle/>
              <a:p>
                <a:pPr>
                  <a:defRPr sz="3200" b="1" i="0">
                    <a:solidFill>
                      <a:schemeClr val="accent6">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Lifetime Giving</c:v>
                </c:pt>
              </c:strCache>
            </c:strRef>
          </c:cat>
          <c:val>
            <c:numRef>
              <c:f>Sheet1!$C$2</c:f>
              <c:numCache>
                <c:formatCode>"$"#,##0_);[Red]\("$"#,##0\)</c:formatCode>
                <c:ptCount val="1"/>
                <c:pt idx="0">
                  <c:v>25000.0</c:v>
                </c:pt>
              </c:numCache>
            </c:numRef>
          </c:val>
        </c:ser>
        <c:dLbls>
          <c:showLegendKey val="0"/>
          <c:showVal val="1"/>
          <c:showCatName val="0"/>
          <c:showSerName val="0"/>
          <c:showPercent val="0"/>
          <c:showBubbleSize val="0"/>
        </c:dLbls>
        <c:gapWidth val="75"/>
        <c:axId val="2079258408"/>
        <c:axId val="2079261448"/>
      </c:barChart>
      <c:catAx>
        <c:axId val="2079258408"/>
        <c:scaling>
          <c:orientation val="minMax"/>
        </c:scaling>
        <c:delete val="1"/>
        <c:axPos val="b"/>
        <c:numFmt formatCode="General" sourceLinked="0"/>
        <c:majorTickMark val="none"/>
        <c:minorTickMark val="none"/>
        <c:tickLblPos val="nextTo"/>
        <c:crossAx val="2079261448"/>
        <c:crosses val="autoZero"/>
        <c:auto val="1"/>
        <c:lblAlgn val="ctr"/>
        <c:lblOffset val="100"/>
        <c:noMultiLvlLbl val="0"/>
      </c:catAx>
      <c:valAx>
        <c:axId val="2079261448"/>
        <c:scaling>
          <c:orientation val="minMax"/>
        </c:scaling>
        <c:delete val="1"/>
        <c:axPos val="l"/>
        <c:numFmt formatCode="&quot;$&quot;#,##0_);[Red]\(&quot;$&quot;#,##0\)" sourceLinked="1"/>
        <c:majorTickMark val="none"/>
        <c:minorTickMark val="none"/>
        <c:tickLblPos val="nextTo"/>
        <c:crossAx val="207925840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7-07-30T23:36:40.483" idx="10">
    <p:pos x="1680" y="2496"/>
    <p:text>I would add (and it may be part of 1 or 2) identify key audiences that you want to reach out to for planned giving so that you can decide which will get priority</p:text>
  </p:cm>
</p:cmLst>
</file>

<file path=ppt/drawings/drawing1.xml><?xml version="1.0" encoding="utf-8"?>
<c:userShapes xmlns:c="http://schemas.openxmlformats.org/drawingml/2006/chart">
  <cdr:relSizeAnchor xmlns:cdr="http://schemas.openxmlformats.org/drawingml/2006/chartDrawing">
    <cdr:from>
      <cdr:x>0.3359</cdr:x>
      <cdr:y>0.62091</cdr:y>
    </cdr:from>
    <cdr:to>
      <cdr:x>0.44256</cdr:x>
      <cdr:y>0.77809</cdr:y>
    </cdr:to>
    <cdr:sp macro="" textlink="">
      <cdr:nvSpPr>
        <cdr:cNvPr id="2" name="TextBox 1"/>
        <cdr:cNvSpPr txBox="1"/>
      </cdr:nvSpPr>
      <cdr:spPr>
        <a:xfrm xmlns:a="http://schemas.openxmlformats.org/drawingml/2006/main">
          <a:off x="2879481" y="361217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0.50687</cdr:x>
      <cdr:y>0.29031</cdr:y>
    </cdr:from>
    <cdr:to>
      <cdr:x>0.84296</cdr:x>
      <cdr:y>0.7215</cdr:y>
    </cdr:to>
    <cdr:sp macro="" textlink="">
      <cdr:nvSpPr>
        <cdr:cNvPr id="2" name="TextBox 1"/>
        <cdr:cNvSpPr txBox="1"/>
      </cdr:nvSpPr>
      <cdr:spPr>
        <a:xfrm xmlns:a="http://schemas.openxmlformats.org/drawingml/2006/main">
          <a:off x="4132708" y="1305184"/>
          <a:ext cx="2740276" cy="19385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dirty="0" smtClean="0"/>
            <a:t>Average Bequest Size in U.S</a:t>
          </a:r>
          <a:endParaRPr lang="en-US" sz="2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83B14-75E6-8E44-B04D-1851D3745235}" type="datetimeFigureOut">
              <a:rPr lang="en-US" smtClean="0"/>
              <a:pPr/>
              <a:t>8/3/17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ADE723-1A4D-D745-BBF9-1AF9A79E339A}" type="slidenum">
              <a:rPr lang="en-US" smtClean="0"/>
              <a:pPr/>
              <a:t>‹#›</a:t>
            </a:fld>
            <a:endParaRPr lang="en-US"/>
          </a:p>
        </p:txBody>
      </p:sp>
    </p:spTree>
    <p:extLst>
      <p:ext uri="{BB962C8B-B14F-4D97-AF65-F5344CB8AC3E}">
        <p14:creationId xmlns:p14="http://schemas.microsoft.com/office/powerpoint/2010/main" val="1309613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introductions</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a:p>
            <a:r>
              <a:rPr lang="en-US" dirty="0" smtClean="0"/>
              <a:t>MEG</a:t>
            </a:r>
          </a:p>
          <a:p>
            <a:r>
              <a:rPr lang="en-US" dirty="0" smtClean="0"/>
              <a:t>Don’t panic! We’re here to learn</a:t>
            </a:r>
            <a:r>
              <a:rPr lang="en-US" baseline="0" dirty="0" smtClean="0"/>
              <a:t> how to work together… BETTER!</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MEG</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MEG</a:t>
            </a:r>
          </a:p>
          <a:p>
            <a:pPr lvl="0"/>
            <a:r>
              <a:rPr lang="en-US" sz="1200" kern="1200" dirty="0" smtClean="0">
                <a:solidFill>
                  <a:schemeClr val="tx1"/>
                </a:solidFill>
                <a:latin typeface="+mn-lt"/>
                <a:ea typeface="+mn-ea"/>
                <a:cs typeface="+mn-cs"/>
              </a:rPr>
              <a:t>How can we pull up DM Bottom lines with PG? </a:t>
            </a:r>
          </a:p>
          <a:p>
            <a:pPr lvl="1"/>
            <a:r>
              <a:rPr lang="en-US" sz="1200" kern="1200" dirty="0" smtClean="0">
                <a:solidFill>
                  <a:schemeClr val="tx1"/>
                </a:solidFill>
                <a:latin typeface="+mn-lt"/>
                <a:ea typeface="+mn-ea"/>
                <a:cs typeface="+mn-cs"/>
              </a:rPr>
              <a:t>Increase in annual giving after bequest- chart</a:t>
            </a:r>
          </a:p>
          <a:p>
            <a:pPr lvl="1"/>
            <a:r>
              <a:rPr lang="en-US" sz="1200" kern="1200" dirty="0" smtClean="0">
                <a:solidFill>
                  <a:schemeClr val="tx1"/>
                </a:solidFill>
                <a:latin typeface="+mn-lt"/>
                <a:ea typeface="+mn-ea"/>
                <a:cs typeface="+mn-cs"/>
              </a:rPr>
              <a:t>WHY is this?</a:t>
            </a:r>
          </a:p>
          <a:p>
            <a:endParaRPr lang="en-US" dirty="0" smtClean="0"/>
          </a:p>
          <a:p>
            <a:r>
              <a:rPr lang="en-US" dirty="0" smtClean="0"/>
              <a:t>MZ</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internal example is an analysis</a:t>
            </a:r>
            <a:r>
              <a:rPr lang="en-US" sz="1200" kern="1200" baseline="0" dirty="0" smtClean="0">
                <a:solidFill>
                  <a:schemeClr val="tx1"/>
                </a:solidFill>
                <a:effectLst/>
                <a:latin typeface="+mn-lt"/>
                <a:ea typeface="+mn-ea"/>
                <a:cs typeface="+mn-cs"/>
              </a:rPr>
              <a:t> of $1,000+ annual </a:t>
            </a:r>
            <a:r>
              <a:rPr lang="en-US" sz="1200" kern="1200" dirty="0" smtClean="0">
                <a:solidFill>
                  <a:schemeClr val="tx1"/>
                </a:solidFill>
                <a:effectLst/>
                <a:latin typeface="+mn-lt"/>
                <a:ea typeface="+mn-ea"/>
                <a:cs typeface="+mn-cs"/>
              </a:rPr>
              <a:t>donors who made annuities. Average</a:t>
            </a:r>
            <a:r>
              <a:rPr lang="en-US" sz="1200" kern="1200" baseline="0" dirty="0" smtClean="0">
                <a:solidFill>
                  <a:schemeClr val="tx1"/>
                </a:solidFill>
                <a:effectLst/>
                <a:latin typeface="+mn-lt"/>
                <a:ea typeface="+mn-ea"/>
                <a:cs typeface="+mn-cs"/>
              </a:rPr>
              <a:t> annual </a:t>
            </a:r>
            <a:r>
              <a:rPr lang="en-US" sz="1200" kern="1200" dirty="0" smtClean="0">
                <a:solidFill>
                  <a:schemeClr val="tx1"/>
                </a:solidFill>
                <a:effectLst/>
                <a:latin typeface="+mn-lt"/>
                <a:ea typeface="+mn-ea"/>
                <a:cs typeface="+mn-cs"/>
              </a:rPr>
              <a:t>giving increased from $5,300 to $5,600. And</a:t>
            </a:r>
            <a:r>
              <a:rPr lang="en-US" sz="1200" kern="1200" baseline="0" dirty="0" smtClean="0">
                <a:solidFill>
                  <a:schemeClr val="tx1"/>
                </a:solidFill>
                <a:effectLst/>
                <a:latin typeface="+mn-lt"/>
                <a:ea typeface="+mn-ea"/>
                <a:cs typeface="+mn-cs"/>
              </a:rPr>
              <a:t> the a</a:t>
            </a:r>
            <a:r>
              <a:rPr lang="en-US" sz="1200" kern="1200" dirty="0" smtClean="0">
                <a:solidFill>
                  <a:schemeClr val="tx1"/>
                </a:solidFill>
                <a:effectLst/>
                <a:latin typeface="+mn-lt"/>
                <a:ea typeface="+mn-ea"/>
                <a:cs typeface="+mn-cs"/>
              </a:rPr>
              <a:t>verage annuity was</a:t>
            </a:r>
            <a:r>
              <a:rPr lang="en-US" sz="1200" kern="1200" baseline="0" dirty="0" smtClean="0">
                <a:solidFill>
                  <a:schemeClr val="tx1"/>
                </a:solidFill>
                <a:effectLst/>
                <a:latin typeface="+mn-lt"/>
                <a:ea typeface="+mn-ea"/>
                <a:cs typeface="+mn-cs"/>
              </a:rPr>
              <a:t> nearly $100,000.</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MEG</a:t>
            </a:r>
          </a:p>
          <a:p>
            <a:pPr lvl="0"/>
            <a:r>
              <a:rPr lang="en-US" sz="1200" kern="1200" dirty="0" smtClean="0">
                <a:solidFill>
                  <a:schemeClr val="tx1"/>
                </a:solidFill>
                <a:latin typeface="+mn-lt"/>
                <a:ea typeface="+mn-ea"/>
                <a:cs typeface="+mn-cs"/>
              </a:rPr>
              <a:t>Lessons on Collaboration</a:t>
            </a:r>
          </a:p>
          <a:p>
            <a:pPr lvl="1"/>
            <a:r>
              <a:rPr lang="en-US" sz="1200" kern="1200" dirty="0" smtClean="0">
                <a:solidFill>
                  <a:schemeClr val="tx1"/>
                </a:solidFill>
                <a:latin typeface="+mn-lt"/>
                <a:ea typeface="+mn-ea"/>
                <a:cs typeface="+mn-cs"/>
              </a:rPr>
              <a:t>We draw a bright line between the annual fund and gift planning, but our donors don’t.  To them, it’s all the same organization. </a:t>
            </a:r>
          </a:p>
          <a:p>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MEG</a:t>
            </a:r>
          </a:p>
          <a:p>
            <a:r>
              <a:rPr lang="en-US" dirty="0" smtClean="0"/>
              <a:t>The donor wants</a:t>
            </a:r>
            <a:r>
              <a:rPr lang="en-US" baseline="0" dirty="0" smtClean="0"/>
              <a:t> to feel cohesiveness and continuity no matter what department it is coming from</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MEG</a:t>
            </a:r>
          </a:p>
        </p:txBody>
      </p:sp>
      <p:sp>
        <p:nvSpPr>
          <p:cNvPr id="4" name="Slide Number Placeholder 3"/>
          <p:cNvSpPr>
            <a:spLocks noGrp="1"/>
          </p:cNvSpPr>
          <p:nvPr>
            <p:ph type="sldNum" sz="quarter" idx="10"/>
          </p:nvPr>
        </p:nvSpPr>
        <p:spPr/>
        <p:txBody>
          <a:bodyPr/>
          <a:lstStyle/>
          <a:p>
            <a:fld id="{EFADE723-1A4D-D745-BBF9-1AF9A79E339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LIZ and</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MZ</a:t>
            </a:r>
            <a:r>
              <a:rPr lang="en-US" sz="1200" kern="1200" baseline="0" dirty="0" smtClean="0">
                <a:solidFill>
                  <a:schemeClr val="tx1"/>
                </a:solidFill>
                <a:latin typeface="+mn-lt"/>
                <a:ea typeface="+mn-ea"/>
                <a:cs typeface="+mn-cs"/>
              </a:rPr>
              <a:t> start</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Messaging is SO important:  </a:t>
            </a:r>
          </a:p>
          <a:p>
            <a:r>
              <a:rPr lang="en-US" sz="1200" kern="1200" dirty="0" smtClean="0">
                <a:solidFill>
                  <a:schemeClr val="tx1"/>
                </a:solidFill>
                <a:latin typeface="+mn-lt"/>
                <a:ea typeface="+mn-ea"/>
                <a:cs typeface="+mn-cs"/>
              </a:rPr>
              <a:t>Segment audience to speak with each differently</a:t>
            </a:r>
          </a:p>
          <a:p>
            <a:r>
              <a:rPr lang="en-US" sz="1200" kern="1200" dirty="0" smtClean="0">
                <a:solidFill>
                  <a:schemeClr val="tx1"/>
                </a:solidFill>
                <a:latin typeface="+mn-lt"/>
                <a:ea typeface="+mn-ea"/>
                <a:cs typeface="+mn-cs"/>
              </a:rPr>
              <a:t>Legacy=stewardship</a:t>
            </a:r>
          </a:p>
          <a:p>
            <a:r>
              <a:rPr lang="en-US" sz="1200" kern="1200" dirty="0" smtClean="0">
                <a:solidFill>
                  <a:schemeClr val="tx1"/>
                </a:solidFill>
                <a:latin typeface="+mn-lt"/>
                <a:ea typeface="+mn-ea"/>
                <a:cs typeface="+mn-cs"/>
              </a:rPr>
              <a:t>Qualified Lead=Moving prospect to the next step in consideration of a gift</a:t>
            </a:r>
          </a:p>
          <a:p>
            <a:r>
              <a:rPr lang="en-US" sz="1200" kern="1200" dirty="0" smtClean="0">
                <a:solidFill>
                  <a:schemeClr val="tx1"/>
                </a:solidFill>
                <a:latin typeface="+mn-lt"/>
                <a:ea typeface="+mn-ea"/>
                <a:cs typeface="+mn-cs"/>
              </a:rPr>
              <a:t>Targeted Audience=getting them to raise their hands to ask for more information</a:t>
            </a:r>
          </a:p>
          <a:p>
            <a:r>
              <a:rPr lang="en-US" sz="1200" kern="1200" dirty="0" smtClean="0">
                <a:solidFill>
                  <a:schemeClr val="tx1"/>
                </a:solidFill>
                <a:latin typeface="+mn-lt"/>
                <a:ea typeface="+mn-ea"/>
                <a:cs typeface="+mn-cs"/>
              </a:rPr>
              <a:t>Mass Audience=general messaging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Slide</a:t>
            </a:r>
            <a:r>
              <a:rPr lang="en-US" sz="1200" kern="1200" baseline="0" dirty="0" smtClean="0">
                <a:solidFill>
                  <a:schemeClr val="tx1"/>
                </a:solidFill>
                <a:latin typeface="+mn-lt"/>
                <a:ea typeface="+mn-ea"/>
                <a:cs typeface="+mn-cs"/>
              </a:rPr>
              <a:t> may move farther down… PG segmenting-= separate slides</a:t>
            </a:r>
          </a:p>
          <a:p>
            <a:r>
              <a:rPr lang="en-US" sz="1200" kern="1200" baseline="0" dirty="0" smtClean="0">
                <a:solidFill>
                  <a:schemeClr val="tx1"/>
                </a:solidFill>
                <a:latin typeface="+mn-lt"/>
                <a:ea typeface="+mn-ea"/>
                <a:cs typeface="+mn-cs"/>
              </a:rPr>
              <a:t>Stewardship</a:t>
            </a:r>
          </a:p>
          <a:p>
            <a:r>
              <a:rPr lang="en-US" sz="1200" kern="1200" baseline="0" dirty="0" err="1" smtClean="0">
                <a:solidFill>
                  <a:schemeClr val="tx1"/>
                </a:solidFill>
                <a:latin typeface="+mn-lt"/>
                <a:ea typeface="+mn-ea"/>
                <a:cs typeface="+mn-cs"/>
              </a:rPr>
              <a:t>Qualifited</a:t>
            </a:r>
            <a:r>
              <a:rPr lang="en-US" sz="1200" kern="1200" baseline="0" dirty="0" smtClean="0">
                <a:solidFill>
                  <a:schemeClr val="tx1"/>
                </a:solidFill>
                <a:latin typeface="+mn-lt"/>
                <a:ea typeface="+mn-ea"/>
                <a:cs typeface="+mn-cs"/>
              </a:rPr>
              <a:t> leads</a:t>
            </a:r>
          </a:p>
          <a:p>
            <a:r>
              <a:rPr lang="en-US" sz="1200" kern="1200" baseline="0" dirty="0" smtClean="0">
                <a:solidFill>
                  <a:schemeClr val="tx1"/>
                </a:solidFill>
                <a:latin typeface="+mn-lt"/>
                <a:ea typeface="+mn-ea"/>
                <a:cs typeface="+mn-cs"/>
              </a:rPr>
              <a:t>Hand raisers– spring newsletter– difference in cover letters</a:t>
            </a:r>
          </a:p>
          <a:p>
            <a:r>
              <a:rPr lang="en-US" sz="1200" kern="1200" baseline="0" dirty="0" smtClean="0">
                <a:solidFill>
                  <a:schemeClr val="tx1"/>
                </a:solidFill>
                <a:latin typeface="+mn-lt"/>
                <a:ea typeface="+mn-ea"/>
                <a:cs typeface="+mn-cs"/>
              </a:rPr>
              <a:t>Magazine ads– mass audience</a:t>
            </a:r>
          </a:p>
          <a:p>
            <a:r>
              <a:rPr lang="en-US" sz="1200" kern="1200" baseline="0" dirty="0" smtClean="0">
                <a:solidFill>
                  <a:schemeClr val="tx1"/>
                </a:solidFill>
                <a:latin typeface="+mn-lt"/>
                <a:ea typeface="+mn-ea"/>
                <a:cs typeface="+mn-cs"/>
              </a:rPr>
              <a:t>Inside of the envelope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Many urgent needs while also showing rich history and playing the long game. Progressing through the decades</a:t>
            </a:r>
          </a:p>
          <a:p>
            <a:r>
              <a:rPr lang="en-US" dirty="0" smtClean="0"/>
              <a:t>Insert sentences</a:t>
            </a:r>
            <a:r>
              <a:rPr lang="en-US" baseline="0" dirty="0" smtClean="0"/>
              <a:t> side by side to compare--- it’s easy to think in the moment, but </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mid-level </a:t>
            </a:r>
            <a:r>
              <a:rPr lang="en-US" baseline="0" dirty="0" smtClean="0"/>
              <a:t> donor appeal</a:t>
            </a:r>
          </a:p>
          <a:p>
            <a:r>
              <a:rPr lang="en-US" baseline="0" dirty="0" smtClean="0"/>
              <a:t>INSERT PULL QUOTE</a:t>
            </a:r>
          </a:p>
          <a:p>
            <a:endParaRPr lang="en-US" baseline="0" dirty="0" smtClean="0"/>
          </a:p>
          <a:p>
            <a:r>
              <a:rPr lang="en-US" baseline="0" dirty="0" smtClean="0"/>
              <a:t>Insert Annual fund match vs. legacy match</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Match Language side-by-side</a:t>
            </a:r>
          </a:p>
          <a:p>
            <a:endParaRPr lang="en-US" dirty="0" smtClean="0"/>
          </a:p>
          <a:p>
            <a:r>
              <a:rPr lang="en-US" dirty="0" smtClean="0"/>
              <a:t>LIZ SENDING</a:t>
            </a:r>
            <a:r>
              <a:rPr lang="en-US" baseline="0" dirty="0" smtClean="0"/>
              <a:t> NEW MATCH LANGUAGE</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MEG</a:t>
            </a:r>
          </a:p>
        </p:txBody>
      </p:sp>
      <p:sp>
        <p:nvSpPr>
          <p:cNvPr id="4" name="Slide Number Placeholder 3"/>
          <p:cNvSpPr>
            <a:spLocks noGrp="1"/>
          </p:cNvSpPr>
          <p:nvPr>
            <p:ph type="sldNum" sz="quarter" idx="10"/>
          </p:nvPr>
        </p:nvSpPr>
        <p:spPr/>
        <p:txBody>
          <a:bodyPr/>
          <a:lstStyle/>
          <a:p>
            <a:fld id="{EFADE723-1A4D-D745-BBF9-1AF9A79E339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PG Match Language side-by-side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In times like these, we’re driven to act in the moment—to ask ourselves what we can do right now to defend civil liberties and protect freedom. And, as a devoted supporter of the ACLU in a time of sustained and serious challenges, you have more than done your part. You’ve helped the ACLU take the lead in standing up to those who would undermine the Constitution, stifle dissent, invade our privacy, and weaken the core principles and institutions of our democracy. But, despite all that’s going on around us right now, I am writing to ask you to take a longer view. I want to remind you that being a civil liberties advocate is the work of a lifetime—and beyond.</a:t>
            </a:r>
          </a:p>
          <a:p>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PG Appeal</a:t>
            </a:r>
          </a:p>
          <a:p>
            <a:r>
              <a:rPr lang="en-US" dirty="0" smtClean="0"/>
              <a:t>INSERT PULL QUOTE</a:t>
            </a:r>
          </a:p>
          <a:p>
            <a:endParaRPr lang="en-US" dirty="0" smtClean="0"/>
          </a:p>
          <a:p>
            <a:r>
              <a:rPr lang="en-US" dirty="0" smtClean="0"/>
              <a:t>Throw in more examples of messaging and how it changes based</a:t>
            </a:r>
            <a:r>
              <a:rPr lang="en-US" baseline="0" dirty="0" smtClean="0"/>
              <a:t> on what segment </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MEG– introduce red curtain ideas and then </a:t>
            </a:r>
            <a:r>
              <a:rPr lang="en-US" sz="1200" kern="1200" dirty="0" err="1" smtClean="0">
                <a:solidFill>
                  <a:schemeClr val="tx1"/>
                </a:solidFill>
                <a:latin typeface="+mn-lt"/>
                <a:ea typeface="+mn-ea"/>
                <a:cs typeface="+mn-cs"/>
              </a:rPr>
              <a:t>L</a:t>
            </a:r>
            <a:r>
              <a:rPr lang="en-US" sz="1200" kern="1200" baseline="0" dirty="0" smtClean="0">
                <a:solidFill>
                  <a:schemeClr val="tx1"/>
                </a:solidFill>
                <a:latin typeface="+mn-lt"/>
                <a:ea typeface="+mn-ea"/>
                <a:cs typeface="+mn-cs"/>
              </a:rPr>
              <a:t> &amp; </a:t>
            </a:r>
            <a:r>
              <a:rPr lang="en-US" sz="1200" kern="1200" baseline="0" dirty="0" err="1" smtClean="0">
                <a:solidFill>
                  <a:schemeClr val="tx1"/>
                </a:solidFill>
                <a:latin typeface="+mn-lt"/>
                <a:ea typeface="+mn-ea"/>
                <a:cs typeface="+mn-cs"/>
              </a:rPr>
              <a:t>M</a:t>
            </a:r>
            <a:r>
              <a:rPr lang="en-US" sz="1200" kern="1200" baseline="0" dirty="0" smtClean="0">
                <a:solidFill>
                  <a:schemeClr val="tx1"/>
                </a:solidFill>
                <a:latin typeface="+mn-lt"/>
                <a:ea typeface="+mn-ea"/>
                <a:cs typeface="+mn-cs"/>
              </a:rPr>
              <a:t> discuss each topics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Challenges in Collaboration &amp; What if you’re a small shop?? ASK THE AUDIENCE </a:t>
            </a:r>
          </a:p>
          <a:p>
            <a:pPr lvl="0"/>
            <a:r>
              <a:rPr lang="en-US" sz="1200" kern="1200" dirty="0" smtClean="0">
                <a:solidFill>
                  <a:schemeClr val="tx1"/>
                </a:solidFill>
                <a:latin typeface="+mn-lt"/>
                <a:ea typeface="+mn-ea"/>
                <a:cs typeface="+mn-cs"/>
              </a:rPr>
              <a:t>MOHAMMAD</a:t>
            </a:r>
          </a:p>
          <a:p>
            <a:pPr lvl="1"/>
            <a:r>
              <a:rPr lang="en-US" sz="1200" kern="1200" dirty="0" smtClean="0">
                <a:solidFill>
                  <a:schemeClr val="tx1"/>
                </a:solidFill>
                <a:latin typeface="+mn-lt"/>
                <a:ea typeface="+mn-ea"/>
                <a:cs typeface="+mn-cs"/>
              </a:rPr>
              <a:t>Competition </a:t>
            </a:r>
          </a:p>
          <a:p>
            <a:pPr lvl="1"/>
            <a:r>
              <a:rPr lang="en-US" sz="1200" kern="1200" dirty="0" smtClean="0">
                <a:solidFill>
                  <a:schemeClr val="tx1"/>
                </a:solidFill>
                <a:latin typeface="+mn-lt"/>
                <a:ea typeface="+mn-ea"/>
                <a:cs typeface="+mn-cs"/>
              </a:rPr>
              <a:t>No current infrastructure in place </a:t>
            </a:r>
          </a:p>
          <a:p>
            <a:pPr lvl="1"/>
            <a:r>
              <a:rPr lang="en-US" sz="1200" kern="1200" dirty="0" smtClean="0">
                <a:solidFill>
                  <a:schemeClr val="tx1"/>
                </a:solidFill>
                <a:latin typeface="+mn-lt"/>
                <a:ea typeface="+mn-ea"/>
                <a:cs typeface="+mn-cs"/>
              </a:rPr>
              <a:t>Budget</a:t>
            </a:r>
          </a:p>
          <a:p>
            <a:pPr lvl="1"/>
            <a:r>
              <a:rPr lang="en-US" sz="1200" kern="1200" dirty="0" smtClean="0">
                <a:solidFill>
                  <a:schemeClr val="tx1"/>
                </a:solidFill>
                <a:latin typeface="+mn-lt"/>
                <a:ea typeface="+mn-ea"/>
                <a:cs typeface="+mn-cs"/>
              </a:rPr>
              <a:t>No time</a:t>
            </a:r>
          </a:p>
          <a:p>
            <a:pPr lvl="1"/>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LIZ How can we save time and money for DR and PG?</a:t>
            </a:r>
            <a:r>
              <a:rPr lang="en-US" dirty="0" smtClean="0"/>
              <a:t> </a:t>
            </a:r>
          </a:p>
          <a:p>
            <a:r>
              <a:rPr lang="en-US" dirty="0" smtClean="0"/>
              <a:t>Insert image of ACLU’s master calendar</a:t>
            </a:r>
          </a:p>
          <a:p>
            <a:r>
              <a:rPr lang="en-US" dirty="0" smtClean="0"/>
              <a:t>Place for segmentation– isolate groups</a:t>
            </a:r>
            <a:r>
              <a:rPr lang="en-US" baseline="0" dirty="0" smtClean="0"/>
              <a:t> that have grater value to PG– now is good time to hash out</a:t>
            </a:r>
          </a:p>
          <a:p>
            <a:r>
              <a:rPr lang="en-US" baseline="0" dirty="0" smtClean="0"/>
              <a:t>Modeling</a:t>
            </a:r>
            <a:endParaRPr lang="en-US" dirty="0" smtClean="0"/>
          </a:p>
          <a:p>
            <a:r>
              <a:rPr lang="en-US" dirty="0" smtClean="0"/>
              <a:t>Talk</a:t>
            </a:r>
            <a:r>
              <a:rPr lang="en-US" baseline="0" dirty="0" smtClean="0"/>
              <a:t> about the process</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MOHAMMAD</a:t>
            </a:r>
          </a:p>
          <a:p>
            <a:pPr lvl="0"/>
            <a:r>
              <a:rPr lang="en-US" sz="1200" kern="1200" dirty="0" smtClean="0">
                <a:solidFill>
                  <a:schemeClr val="tx1"/>
                </a:solidFill>
                <a:latin typeface="+mn-lt"/>
                <a:ea typeface="+mn-ea"/>
                <a:cs typeface="+mn-cs"/>
              </a:rPr>
              <a:t>Share</a:t>
            </a:r>
            <a:r>
              <a:rPr lang="en-US" sz="1200" kern="1200" baseline="0" dirty="0" smtClean="0">
                <a:solidFill>
                  <a:schemeClr val="tx1"/>
                </a:solidFill>
                <a:latin typeface="+mn-lt"/>
                <a:ea typeface="+mn-ea"/>
                <a:cs typeface="+mn-cs"/>
              </a:rPr>
              <a:t> how you keep each other up to date with messaging, calendar, pop-up urgent issues</a:t>
            </a:r>
          </a:p>
          <a:p>
            <a:pPr lvl="0"/>
            <a:r>
              <a:rPr lang="en-US" sz="1200" kern="1200" baseline="0" dirty="0" smtClean="0">
                <a:solidFill>
                  <a:schemeClr val="tx1"/>
                </a:solidFill>
                <a:latin typeface="+mn-lt"/>
                <a:ea typeface="+mn-ea"/>
                <a:cs typeface="+mn-cs"/>
              </a:rPr>
              <a:t>Share that it’s an organic process</a:t>
            </a:r>
          </a:p>
          <a:p>
            <a:pPr lvl="0"/>
            <a:r>
              <a:rPr lang="en-US" sz="1200" kern="1200" baseline="0" dirty="0" smtClean="0">
                <a:solidFill>
                  <a:schemeClr val="tx1"/>
                </a:solidFill>
                <a:latin typeface="+mn-lt"/>
                <a:ea typeface="+mn-ea"/>
                <a:cs typeface="+mn-cs"/>
              </a:rPr>
              <a:t>With some groups it will need to be more formalized</a:t>
            </a:r>
          </a:p>
          <a:p>
            <a:pPr lvl="0"/>
            <a:r>
              <a:rPr lang="en-US" sz="1200" kern="1200" baseline="0" dirty="0" smtClean="0">
                <a:solidFill>
                  <a:schemeClr val="tx1"/>
                </a:solidFill>
                <a:latin typeface="+mn-lt"/>
                <a:ea typeface="+mn-ea"/>
                <a:cs typeface="+mn-cs"/>
              </a:rPr>
              <a:t>Share other ideas about what may work</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Negotiations: we want to do what’s best for the donors, willingness to work together  </a:t>
            </a:r>
          </a:p>
          <a:p>
            <a:pPr lvl="0"/>
            <a:r>
              <a:rPr lang="en-US" sz="1200" kern="1200" baseline="0" dirty="0" smtClean="0">
                <a:solidFill>
                  <a:schemeClr val="tx1"/>
                </a:solidFill>
                <a:latin typeface="+mn-lt"/>
                <a:ea typeface="+mn-ea"/>
                <a:cs typeface="+mn-cs"/>
              </a:rPr>
              <a:t>Our culture here is that things are evidenced-based. People need to bring that to the table </a:t>
            </a:r>
          </a:p>
          <a:p>
            <a:pPr lvl="0"/>
            <a:endParaRPr lang="en-US" sz="1200" kern="1200" baseline="0" dirty="0" smtClean="0">
              <a:solidFill>
                <a:schemeClr val="tx1"/>
              </a:solidFill>
              <a:latin typeface="+mn-lt"/>
              <a:ea typeface="+mn-ea"/>
              <a:cs typeface="+mn-cs"/>
            </a:endParaRPr>
          </a:p>
          <a:p>
            <a:pPr lvl="0"/>
            <a:r>
              <a:rPr lang="en-US" sz="1200" kern="1200" baseline="0" dirty="0" smtClean="0">
                <a:solidFill>
                  <a:schemeClr val="tx1"/>
                </a:solidFill>
                <a:latin typeface="+mn-lt"/>
                <a:ea typeface="+mn-ea"/>
                <a:cs typeface="+mn-cs"/>
              </a:rPr>
              <a:t>Song: duel commandments </a:t>
            </a:r>
          </a:p>
          <a:p>
            <a:pPr lvl="0"/>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baseline="0" dirty="0" smtClean="0"/>
              <a:t>LIZ</a:t>
            </a:r>
          </a:p>
          <a:p>
            <a:pPr lvl="0"/>
            <a:r>
              <a:rPr lang="en-US" baseline="0" dirty="0" smtClean="0"/>
              <a:t>Set up shared metrics, so you’re not working against your own program</a:t>
            </a:r>
          </a:p>
          <a:p>
            <a:pPr lvl="0"/>
            <a:endParaRPr lang="en-US" baseline="0" dirty="0" smtClean="0"/>
          </a:p>
          <a:p>
            <a:pPr lvl="0"/>
            <a:r>
              <a:rPr lang="en-US" baseline="0" dirty="0" smtClean="0"/>
              <a:t>ACLU has never had shared metrics </a:t>
            </a:r>
          </a:p>
          <a:p>
            <a:pPr lvl="0"/>
            <a:endParaRPr lang="en-US" baseline="0" dirty="0" smtClean="0"/>
          </a:p>
          <a:p>
            <a:pPr lvl="0"/>
            <a:r>
              <a:rPr lang="en-US" baseline="0" dirty="0" smtClean="0"/>
              <a:t>Ocean Conservancy example: DM team had responsibility to help close more gifts, identify more hand-raisers, vice-versa</a:t>
            </a:r>
          </a:p>
          <a:p>
            <a:pPr lvl="0"/>
            <a:r>
              <a:rPr lang="en-US" baseline="0" dirty="0" smtClean="0"/>
              <a:t>They ended up all reporting to the same person after two years</a:t>
            </a:r>
          </a:p>
          <a:p>
            <a:pPr lvl="0"/>
            <a:r>
              <a:rPr lang="en-US" baseline="0" dirty="0" smtClean="0"/>
              <a:t>	</a:t>
            </a:r>
          </a:p>
          <a:p>
            <a:pPr lvl="0"/>
            <a:r>
              <a:rPr lang="en-US" baseline="0" dirty="0" smtClean="0"/>
              <a:t>Go back to donor experience and donor perspective!		</a:t>
            </a:r>
          </a:p>
          <a:p>
            <a:pPr lvl="0"/>
            <a:endParaRPr lang="en-US" baseline="0" dirty="0" smtClean="0"/>
          </a:p>
          <a:p>
            <a:pPr lvl="0"/>
            <a:r>
              <a:rPr lang="en-US" baseline="0" dirty="0" err="1" smtClean="0"/>
              <a:t>M</a:t>
            </a:r>
            <a:r>
              <a:rPr lang="en-US" baseline="0" dirty="0" smtClean="0"/>
              <a:t>: less about metrics, more about meeting goals</a:t>
            </a:r>
          </a:p>
          <a:p>
            <a:pPr lvl="0"/>
            <a:r>
              <a:rPr lang="en-US" baseline="0" dirty="0" err="1" smtClean="0"/>
              <a:t>L</a:t>
            </a:r>
            <a:r>
              <a:rPr lang="en-US" baseline="0" dirty="0" smtClean="0"/>
              <a:t>; </a:t>
            </a:r>
            <a:r>
              <a:rPr lang="en-US" baseline="0" dirty="0" err="1" smtClean="0"/>
              <a:t>cummulative</a:t>
            </a:r>
            <a:r>
              <a:rPr lang="en-US" baseline="0" dirty="0" smtClean="0"/>
              <a:t> effort, well developed development program will benefit at ALL levels </a:t>
            </a:r>
          </a:p>
          <a:p>
            <a:pPr lvl="0"/>
            <a:r>
              <a:rPr lang="en-US" baseline="0" dirty="0" err="1" smtClean="0"/>
              <a:t>M</a:t>
            </a:r>
            <a:r>
              <a:rPr lang="en-US" baseline="0" dirty="0" smtClean="0"/>
              <a:t>: How do you create common sense? Force it by metrics or not? Maybe they will help understanding, maybe not</a:t>
            </a:r>
          </a:p>
          <a:p>
            <a:pPr lvl="0"/>
            <a:r>
              <a:rPr lang="en-US" baseline="0" dirty="0" err="1" smtClean="0"/>
              <a:t>M</a:t>
            </a:r>
            <a:r>
              <a:rPr lang="en-US" baseline="0" dirty="0" smtClean="0"/>
              <a:t>: there is point where metrics become self-defeating </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baseline="0" dirty="0" smtClean="0"/>
              <a:t>L: don’t ask someone who does it once a year– get the folks who know how to do it and rely on their expertise  </a:t>
            </a:r>
          </a:p>
          <a:p>
            <a:pPr lvl="0"/>
            <a:r>
              <a:rPr lang="en-US" baseline="0" dirty="0" smtClean="0"/>
              <a:t>How do you share </a:t>
            </a:r>
            <a:r>
              <a:rPr lang="en-US" baseline="0" dirty="0" err="1" smtClean="0"/>
              <a:t>techique</a:t>
            </a:r>
            <a:r>
              <a:rPr lang="en-US" baseline="0" dirty="0" smtClean="0"/>
              <a:t>, design, get PG stuff opened</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MOHAMMAD</a:t>
            </a:r>
          </a:p>
          <a:p>
            <a:r>
              <a:rPr lang="en-US" baseline="0" dirty="0" smtClean="0"/>
              <a:t>Have DR team review– this carrier might work better, </a:t>
            </a:r>
            <a:r>
              <a:rPr lang="en-US" baseline="0" dirty="0" err="1" smtClean="0"/>
              <a:t>etcM</a:t>
            </a:r>
            <a:r>
              <a:rPr lang="en-US" baseline="0" dirty="0" smtClean="0"/>
              <a:t> gets copies of everything– it’s very help for him</a:t>
            </a:r>
          </a:p>
          <a:p>
            <a:r>
              <a:rPr lang="en-US" baseline="0" dirty="0" smtClean="0"/>
              <a:t>Remember the donor perspective </a:t>
            </a:r>
          </a:p>
          <a:p>
            <a:endParaRPr lang="en-US" baseline="0" dirty="0" smtClean="0"/>
          </a:p>
          <a:p>
            <a:pPr lvl="0"/>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MOHAMMAD</a:t>
            </a:r>
          </a:p>
          <a:p>
            <a:r>
              <a:rPr lang="en-US" baseline="0" dirty="0" smtClean="0"/>
              <a:t>If a stewardship piece is going out to mid-level, think if it’s worth sending it our to PG as well.</a:t>
            </a:r>
          </a:p>
          <a:p>
            <a:pPr lvl="0"/>
            <a:endParaRPr lang="en-US" dirty="0" smtClean="0"/>
          </a:p>
          <a:p>
            <a:pPr lvl="0"/>
            <a:r>
              <a:rPr lang="en-US" dirty="0" smtClean="0"/>
              <a:t>EXAMPLES IN SLIDE:</a:t>
            </a:r>
          </a:p>
          <a:p>
            <a:pPr lvl="0"/>
            <a:r>
              <a:rPr lang="en-US" dirty="0" smtClean="0"/>
              <a:t>Annual</a:t>
            </a:r>
            <a:r>
              <a:rPr lang="en-US" baseline="0" dirty="0" smtClean="0"/>
              <a:t> report- different versioned cover letters</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can you do differently—starting on Monday! (key takeaways)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 few longer term goals to aim for </a:t>
            </a:r>
          </a:p>
          <a:p>
            <a:endParaRPr lang="en-US" dirty="0" smtClean="0"/>
          </a:p>
          <a:p>
            <a:r>
              <a:rPr lang="en-US" sz="1200" kern="1200" dirty="0" smtClean="0">
                <a:solidFill>
                  <a:schemeClr val="tx1"/>
                </a:solidFill>
                <a:latin typeface="+mn-lt"/>
                <a:ea typeface="+mn-ea"/>
                <a:cs typeface="+mn-cs"/>
              </a:rPr>
              <a:t>I would add (and it may be part of 1 or 2) identify key audiences that you want to reach out to for planned giving so that you can decide which will get priority</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MEG</a:t>
            </a:r>
          </a:p>
          <a:p>
            <a:endParaRPr lang="en-US" dirty="0" smtClean="0"/>
          </a:p>
          <a:p>
            <a:r>
              <a:rPr lang="en-US" dirty="0" smtClean="0"/>
              <a:t>List ways each department approaches</a:t>
            </a:r>
            <a:r>
              <a:rPr lang="en-US" baseline="0" dirty="0" smtClean="0"/>
              <a:t> fundraising</a:t>
            </a:r>
            <a:r>
              <a:rPr lang="en-US" dirty="0" smtClean="0"/>
              <a:t> differently– ASK THE AUDIENCE </a:t>
            </a:r>
          </a:p>
          <a:p>
            <a:endParaRPr lang="en-US" baseline="0" dirty="0" smtClean="0"/>
          </a:p>
          <a:p>
            <a:r>
              <a:rPr lang="en-US" baseline="0" dirty="0" smtClean="0"/>
              <a:t>PG: 1:1, DR Many: 1</a:t>
            </a:r>
          </a:p>
          <a:p>
            <a:r>
              <a:rPr lang="en-US" baseline="0" dirty="0" smtClean="0"/>
              <a:t>PG: not good marketers, better relationship builders</a:t>
            </a:r>
          </a:p>
          <a:p>
            <a:r>
              <a:rPr lang="en-US" baseline="0" dirty="0" smtClean="0"/>
              <a:t>DR: More focused on cost per package than on building long term relationship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PG:Taking</a:t>
            </a:r>
            <a:r>
              <a:rPr lang="en-US" dirty="0" smtClean="0"/>
              <a:t> the long view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DR: urgency in</a:t>
            </a:r>
            <a:r>
              <a:rPr lang="en-US" baseline="0" dirty="0" smtClean="0"/>
              <a:t> everything </a:t>
            </a:r>
            <a:endParaRPr lang="en-US" dirty="0" smtClean="0"/>
          </a:p>
          <a:p>
            <a:r>
              <a:rPr lang="en-US" baseline="0" dirty="0" smtClean="0"/>
              <a:t>Don’t miss you shot—Build a bridge between the two departments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Insert slide to scale</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baseline="0" dirty="0" smtClean="0"/>
              <a:t>MEG</a:t>
            </a:r>
          </a:p>
          <a:p>
            <a:r>
              <a:rPr lang="en-US" baseline="0" dirty="0" smtClean="0"/>
              <a:t>Let’s get specific…</a:t>
            </a:r>
          </a:p>
          <a:p>
            <a:r>
              <a:rPr lang="en-US" baseline="0" dirty="0" smtClean="0"/>
              <a:t>Often, PG is aligned with MG, but best prospects often come out of DR file</a:t>
            </a:r>
          </a:p>
          <a:p>
            <a:r>
              <a:rPr lang="en-US" baseline="0" dirty="0" smtClean="0"/>
              <a:t>Want to make sure you’re working collaboratively together </a:t>
            </a:r>
          </a:p>
          <a:p>
            <a:r>
              <a:rPr lang="en-US" baseline="0" dirty="0" smtClean="0"/>
              <a:t>You’re leaving money on the table if you don’t work collaboratively--- that’s the “shot” we’re speaking about </a:t>
            </a:r>
          </a:p>
          <a:p>
            <a:r>
              <a:rPr lang="en-US" baseline="0" dirty="0" smtClean="0"/>
              <a:t>If you don’t work together, one of you ends up dead. Constantly one-upping each other was their downfall.</a:t>
            </a:r>
            <a:endParaRPr lang="en-US" dirty="0" smtClean="0"/>
          </a:p>
          <a:p>
            <a:endParaRPr lang="en-US" dirty="0" smtClean="0"/>
          </a:p>
          <a:p>
            <a:r>
              <a:rPr lang="en-US" dirty="0" smtClean="0"/>
              <a:t>MZ – We can’t emphasize enough how interdependent</a:t>
            </a:r>
            <a:r>
              <a:rPr lang="en-US" baseline="0" dirty="0" smtClean="0"/>
              <a:t> PG and DR are. The PG program rises and falls on gifts from people who were never major donors.</a:t>
            </a:r>
          </a:p>
          <a:p>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MEG</a:t>
            </a:r>
          </a:p>
          <a:p>
            <a:r>
              <a:rPr lang="en-US" dirty="0" smtClean="0"/>
              <a:t>We’re talking the lifespan of</a:t>
            </a:r>
            <a:r>
              <a:rPr lang="en-US" baseline="0" dirty="0" smtClean="0"/>
              <a:t> a donor</a:t>
            </a:r>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MEG</a:t>
            </a:r>
            <a:endParaRPr lang="en-US" sz="800" baseline="0" dirty="0" smtClean="0"/>
          </a:p>
          <a:p>
            <a:pPr lvl="0"/>
            <a:r>
              <a:rPr lang="en-US" sz="900" dirty="0" smtClean="0"/>
              <a:t>Whether you are a nonprofit or an agency, this should peak your interest. $59 Trillion. </a:t>
            </a:r>
          </a:p>
          <a:p>
            <a:pPr lvl="0"/>
            <a:r>
              <a:rPr lang="en-US" sz="900" dirty="0" smtClean="0"/>
              <a:t>Other organizations are recognizing the potential and investing more now in gift planning marketing and stewardship now. </a:t>
            </a:r>
          </a:p>
          <a:p>
            <a:r>
              <a:rPr lang="en-US" sz="800" dirty="0" smtClean="0"/>
              <a:t>The good news</a:t>
            </a:r>
            <a:r>
              <a:rPr lang="en-US" sz="800" baseline="0" dirty="0" smtClean="0"/>
              <a:t> is, that if </a:t>
            </a:r>
            <a:r>
              <a:rPr lang="en-US" sz="800" dirty="0" smtClean="0"/>
              <a:t>you are a direct response</a:t>
            </a:r>
            <a:r>
              <a:rPr lang="en-US" sz="800" baseline="0" dirty="0" smtClean="0"/>
              <a:t> fundraiser, you can get in on this. It’s not just good news for the gift planning team. </a:t>
            </a:r>
          </a:p>
          <a:p>
            <a:r>
              <a:rPr lang="en-US" sz="800" baseline="0" dirty="0" smtClean="0"/>
              <a:t>Mohammad and Liz  will talk a little bit later about what a great time the ACLU Foundation is having integrating their marketing efforts.  And they’ll share how improved collaboration between direct response and planned giving has lifted all boats. </a:t>
            </a:r>
          </a:p>
          <a:p>
            <a:pPr defTabSz="483306">
              <a:defRPr/>
            </a:pPr>
            <a:r>
              <a:rPr lang="en-US" sz="800" baseline="0" dirty="0" smtClean="0"/>
              <a:t>	Improved donor retention</a:t>
            </a:r>
          </a:p>
          <a:p>
            <a:pPr defTabSz="483306">
              <a:defRPr/>
            </a:pPr>
            <a:r>
              <a:rPr lang="en-US" sz="800" baseline="0" dirty="0" smtClean="0"/>
              <a:t>	Upgraded levels of giving,  and </a:t>
            </a:r>
          </a:p>
          <a:p>
            <a:pPr defTabSz="483306">
              <a:defRPr/>
            </a:pPr>
            <a:r>
              <a:rPr lang="en-US" sz="800" baseline="0" dirty="0" smtClean="0"/>
              <a:t>	Recognition that majority of dollars raised in planned giving are coming from donors that you recruited, stewarded and retained for many years. </a:t>
            </a:r>
          </a:p>
          <a:p>
            <a:pPr marL="0" indent="0">
              <a:buNone/>
            </a:pPr>
            <a:endParaRPr lang="en-US" sz="800" dirty="0" smtClean="0"/>
          </a:p>
        </p:txBody>
      </p:sp>
      <p:sp>
        <p:nvSpPr>
          <p:cNvPr id="4" name="Slide Number Placeholder 3"/>
          <p:cNvSpPr>
            <a:spLocks noGrp="1"/>
          </p:cNvSpPr>
          <p:nvPr>
            <p:ph type="sldNum" sz="quarter" idx="10"/>
          </p:nvPr>
        </p:nvSpPr>
        <p:spPr/>
        <p:txBody>
          <a:bodyPr/>
          <a:lstStyle/>
          <a:p>
            <a:fld id="{EFADE723-1A4D-D745-BBF9-1AF9A79E339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LIZ?</a:t>
            </a:r>
          </a:p>
          <a:p>
            <a:r>
              <a:rPr lang="en-US" dirty="0" smtClean="0"/>
              <a:t>Where are we now</a:t>
            </a:r>
            <a:r>
              <a:rPr lang="en-US" baseline="0" dirty="0" smtClean="0"/>
              <a:t> ? Chart</a:t>
            </a:r>
          </a:p>
          <a:p>
            <a:r>
              <a:rPr lang="en-US" baseline="0" dirty="0" smtClean="0"/>
              <a:t>This is a picture you are familiar with. We’re all coping with a downward trend in direct mail revenues and donors – as shown in this graph from Target Analytics.  </a:t>
            </a:r>
          </a:p>
          <a:p>
            <a:endParaRPr lang="en-US" baseline="0" dirty="0" smtClean="0"/>
          </a:p>
          <a:p>
            <a:r>
              <a:rPr lang="en-US" baseline="0" dirty="0" smtClean="0"/>
              <a:t>You can see that even though total revenue is up about 11% over the past 10 years, donor acquisition and retention is down 11%.</a:t>
            </a:r>
          </a:p>
          <a:p>
            <a:endParaRPr lang="en-US" baseline="0" dirty="0" smtClean="0"/>
          </a:p>
          <a:p>
            <a:r>
              <a:rPr lang="en-US" baseline="0" dirty="0" smtClean="0"/>
              <a:t>Planned giving is an antidote to this downward trend. </a:t>
            </a:r>
          </a:p>
          <a:p>
            <a:endParaRPr lang="en-US" baseline="0" dirty="0" smtClean="0"/>
          </a:p>
          <a:p>
            <a:r>
              <a:rPr lang="en-US" baseline="0" dirty="0" smtClean="0"/>
              <a:t>Note ACLU is an anomaly in this category  </a:t>
            </a:r>
          </a:p>
        </p:txBody>
      </p:sp>
      <p:sp>
        <p:nvSpPr>
          <p:cNvPr id="4" name="Slide Number Placeholder 3"/>
          <p:cNvSpPr>
            <a:spLocks noGrp="1"/>
          </p:cNvSpPr>
          <p:nvPr>
            <p:ph type="sldNum" sz="quarter" idx="10"/>
          </p:nvPr>
        </p:nvSpPr>
        <p:spPr/>
        <p:txBody>
          <a:bodyPr/>
          <a:lstStyle/>
          <a:p>
            <a:fld id="{EFADE723-1A4D-D745-BBF9-1AF9A79E339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FADE723-1A4D-D745-BBF9-1AF9A79E339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457159">
              <a:defRPr/>
            </a:pPr>
            <a:r>
              <a:rPr lang="en-US" dirty="0" smtClean="0"/>
              <a:t>MEG</a:t>
            </a:r>
          </a:p>
          <a:p>
            <a:pPr defTabSz="457159">
              <a:defRPr/>
            </a:pPr>
            <a:r>
              <a:rPr lang="en-US" dirty="0" smtClean="0"/>
              <a:t>Another reason you should care is that there is a lot of money at stake–</a:t>
            </a:r>
            <a:r>
              <a:rPr lang="en-US" baseline="0" dirty="0" smtClean="0"/>
              <a:t> gifts that can be truly transformational for your mission.  </a:t>
            </a:r>
            <a:r>
              <a:rPr lang="en-US" dirty="0" smtClean="0"/>
              <a:t>A bequest is worth far more to your</a:t>
            </a:r>
            <a:r>
              <a:rPr lang="en-US" baseline="0" dirty="0" smtClean="0"/>
              <a:t> organization than an annual gift. If your average annual gift is $25 and a loyal donor gives for 30 years, their giving still doesn’t come close to an average sized bequest.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FADE723-1A4D-D745-BBF9-1AF9A79E339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348001-4952-FE46-A4CD-81683ADBE505}" type="datetimeFigureOut">
              <a:rPr lang="en-US" smtClean="0"/>
              <a:pPr/>
              <a:t>8/3/17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48001-4952-FE46-A4CD-81683ADBE505}" type="datetimeFigureOut">
              <a:rPr lang="en-US" smtClean="0"/>
              <a:pPr/>
              <a:t>8/3/17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48001-4952-FE46-A4CD-81683ADBE505}" type="datetimeFigureOut">
              <a:rPr lang="en-US" smtClean="0"/>
              <a:pPr/>
              <a:t>8/3/17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348001-4952-FE46-A4CD-81683ADBE505}" type="datetimeFigureOut">
              <a:rPr lang="en-US" smtClean="0"/>
              <a:pPr/>
              <a:t>8/3/17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348001-4952-FE46-A4CD-81683ADBE505}" type="datetimeFigureOut">
              <a:rPr lang="en-US" smtClean="0"/>
              <a:pPr/>
              <a:t>8/3/17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348001-4952-FE46-A4CD-81683ADBE505}" type="datetimeFigureOut">
              <a:rPr lang="en-US" smtClean="0"/>
              <a:pPr/>
              <a:t>8/3/17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348001-4952-FE46-A4CD-81683ADBE505}" type="datetimeFigureOut">
              <a:rPr lang="en-US" smtClean="0"/>
              <a:pPr/>
              <a:t>8/3/17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348001-4952-FE46-A4CD-81683ADBE505}" type="datetimeFigureOut">
              <a:rPr lang="en-US" smtClean="0"/>
              <a:pPr/>
              <a:t>8/3/17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48001-4952-FE46-A4CD-81683ADBE505}" type="datetimeFigureOut">
              <a:rPr lang="en-US" smtClean="0"/>
              <a:pPr/>
              <a:t>8/3/17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48001-4952-FE46-A4CD-81683ADBE505}" type="datetimeFigureOut">
              <a:rPr lang="en-US" smtClean="0"/>
              <a:pPr/>
              <a:t>8/3/17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348001-4952-FE46-A4CD-81683ADBE505}" type="datetimeFigureOut">
              <a:rPr lang="en-US" smtClean="0"/>
              <a:pPr/>
              <a:t>8/3/17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CFA1A3-B239-6445-8406-B7700BB1A3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5348001-4952-FE46-A4CD-81683ADBE505}" type="datetimeFigureOut">
              <a:rPr lang="en-US" smtClean="0"/>
              <a:pPr/>
              <a:t>8/3/17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CFA1A3-B239-6445-8406-B7700BB1A3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8.jpe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4.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chart" Target="../charts/chart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 y="1"/>
            <a:ext cx="9144001" cy="51435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jpg"/>
          <p:cNvPicPr>
            <a:picLocks noChangeAspect="1"/>
          </p:cNvPicPr>
          <p:nvPr/>
        </p:nvPicPr>
        <p:blipFill>
          <a:blip r:embed="rId3"/>
          <a:stretch>
            <a:fillRect/>
          </a:stretch>
        </p:blipFill>
        <p:spPr>
          <a:xfrm>
            <a:off x="0" y="-4233"/>
            <a:ext cx="9129713" cy="5143500"/>
          </a:xfrm>
          <a:prstGeom prst="rect">
            <a:avLst/>
          </a:prstGeom>
        </p:spPr>
      </p:pic>
      <p:graphicFrame>
        <p:nvGraphicFramePr>
          <p:cNvPr id="5" name="Content Placeholder 3"/>
          <p:cNvGraphicFramePr>
            <a:graphicFrameLocks/>
          </p:cNvGraphicFramePr>
          <p:nvPr>
            <p:extLst>
              <p:ext uri="{D42A27DB-BD31-4B8C-83A1-F6EECF244321}">
                <p14:modId xmlns:p14="http://schemas.microsoft.com/office/powerpoint/2010/main" val="3026464529"/>
              </p:ext>
            </p:extLst>
          </p:nvPr>
        </p:nvGraphicFramePr>
        <p:xfrm>
          <a:off x="634543" y="1518739"/>
          <a:ext cx="7809381" cy="292661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798957" y="1528140"/>
            <a:ext cx="2740276" cy="145390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smtClean="0">
                <a:solidFill>
                  <a:schemeClr val="bg1"/>
                </a:solidFill>
              </a:rPr>
              <a:t>Lifetime Giving Total:</a:t>
            </a:r>
          </a:p>
          <a:p>
            <a:pPr algn="ctr"/>
            <a:r>
              <a:rPr lang="en-US" sz="2800" dirty="0" smtClean="0">
                <a:solidFill>
                  <a:schemeClr val="bg1"/>
                </a:solidFill>
              </a:rPr>
              <a:t>$25 Annually for 30 Years</a:t>
            </a:r>
            <a:endParaRPr lang="en-US" sz="2800" dirty="0">
              <a:solidFill>
                <a:schemeClr val="bg1"/>
              </a:solidFill>
            </a:endParaRPr>
          </a:p>
        </p:txBody>
      </p:sp>
      <p:sp>
        <p:nvSpPr>
          <p:cNvPr id="9" name="Rectangle 8"/>
          <p:cNvSpPr/>
          <p:nvPr/>
        </p:nvSpPr>
        <p:spPr>
          <a:xfrm>
            <a:off x="0" y="4769935"/>
            <a:ext cx="7379230" cy="369332"/>
          </a:xfrm>
          <a:prstGeom prst="rect">
            <a:avLst/>
          </a:prstGeom>
        </p:spPr>
        <p:txBody>
          <a:bodyPr wrap="square">
            <a:spAutoFit/>
          </a:bodyPr>
          <a:lstStyle/>
          <a:p>
            <a:r>
              <a:rPr lang="en-US" dirty="0" smtClean="0">
                <a:solidFill>
                  <a:srgbClr val="FFFFFF"/>
                </a:solidFill>
              </a:rPr>
              <a:t>Source: </a:t>
            </a:r>
            <a:r>
              <a:rPr lang="en-US" i="1" dirty="0" smtClean="0">
                <a:solidFill>
                  <a:srgbClr val="FFFFFF"/>
                </a:solidFill>
              </a:rPr>
              <a:t>Donor Centered Planned Gift Marketing</a:t>
            </a:r>
            <a:r>
              <a:rPr lang="en-US" dirty="0" smtClean="0">
                <a:solidFill>
                  <a:srgbClr val="FFFFFF"/>
                </a:solidFill>
              </a:rPr>
              <a:t>, Michael Rosen</a:t>
            </a:r>
            <a:endParaRPr lang="en-US" dirty="0">
              <a:solidFill>
                <a:srgbClr val="FFFFFF"/>
              </a:solidFill>
            </a:endParaRPr>
          </a:p>
        </p:txBody>
      </p:sp>
      <p:sp>
        <p:nvSpPr>
          <p:cNvPr id="10" name="Rectangle 9"/>
          <p:cNvSpPr/>
          <p:nvPr/>
        </p:nvSpPr>
        <p:spPr>
          <a:xfrm>
            <a:off x="2004331" y="52042"/>
            <a:ext cx="4967897" cy="646331"/>
          </a:xfrm>
          <a:prstGeom prst="rect">
            <a:avLst/>
          </a:prstGeom>
          <a:solidFill>
            <a:schemeClr val="bg1"/>
          </a:solidFill>
        </p:spPr>
        <p:txBody>
          <a:bodyPr wrap="none">
            <a:spAutoFit/>
          </a:bodyPr>
          <a:lstStyle/>
          <a:p>
            <a:pPr algn="ctr"/>
            <a:r>
              <a:rPr lang="en-US" sz="3600" b="1" u="sng" dirty="0" smtClean="0">
                <a:solidFill>
                  <a:schemeClr val="tx2"/>
                </a:solidFill>
                <a:latin typeface="Seravek Light"/>
                <a:cs typeface="Seravek Light"/>
              </a:rPr>
              <a:t>Bequests: King-Size Gifts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s-230837-h_14704416.jpg"/>
          <p:cNvPicPr>
            <a:picLocks noChangeAspect="1"/>
          </p:cNvPicPr>
          <p:nvPr/>
        </p:nvPicPr>
        <p:blipFill>
          <a:blip r:embed="rId3"/>
          <a:stretch>
            <a:fillRect/>
          </a:stretch>
        </p:blipFill>
        <p:spPr>
          <a:xfrm>
            <a:off x="0" y="0"/>
            <a:ext cx="9144000" cy="6096000"/>
          </a:xfrm>
          <a:prstGeom prst="rect">
            <a:avLst/>
          </a:prstGeom>
        </p:spPr>
      </p:pic>
      <p:sp>
        <p:nvSpPr>
          <p:cNvPr id="6" name="Rectangle 5"/>
          <p:cNvSpPr/>
          <p:nvPr/>
        </p:nvSpPr>
        <p:spPr>
          <a:xfrm>
            <a:off x="2268356" y="52042"/>
            <a:ext cx="5046844" cy="646331"/>
          </a:xfrm>
          <a:prstGeom prst="rect">
            <a:avLst/>
          </a:prstGeom>
          <a:solidFill>
            <a:schemeClr val="bg1"/>
          </a:solidFill>
        </p:spPr>
        <p:txBody>
          <a:bodyPr wrap="none">
            <a:spAutoFit/>
          </a:bodyPr>
          <a:lstStyle/>
          <a:p>
            <a:pPr algn="ctr"/>
            <a:r>
              <a:rPr lang="en-US" sz="3600" b="1" u="sng" dirty="0" smtClean="0">
                <a:solidFill>
                  <a:schemeClr val="tx2"/>
                </a:solidFill>
                <a:latin typeface="Seravek Light"/>
                <a:cs typeface="Seravek Light"/>
              </a:rPr>
              <a:t>Don’t Panic! Remember…</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00x-1.jpg"/>
          <p:cNvPicPr>
            <a:picLocks noChangeAspect="1"/>
          </p:cNvPicPr>
          <p:nvPr/>
        </p:nvPicPr>
        <p:blipFill>
          <a:blip r:embed="rId3"/>
          <a:stretch>
            <a:fillRect/>
          </a:stretch>
        </p:blipFill>
        <p:spPr>
          <a:xfrm>
            <a:off x="-381045" y="-11110"/>
            <a:ext cx="10314593" cy="5154610"/>
          </a:xfrm>
          <a:prstGeom prst="rect">
            <a:avLst/>
          </a:prstGeom>
        </p:spPr>
      </p:pic>
      <p:sp>
        <p:nvSpPr>
          <p:cNvPr id="6" name="Title 1"/>
          <p:cNvSpPr txBox="1">
            <a:spLocks/>
          </p:cNvSpPr>
          <p:nvPr/>
        </p:nvSpPr>
        <p:spPr>
          <a:xfrm>
            <a:off x="1794933" y="4203700"/>
            <a:ext cx="5300134"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A Rising Tide Lifts All Boats</a:t>
            </a:r>
            <a:endParaRPr lang="en-US" b="1" u="sng" dirty="0">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a:stretch>
            <a:fillRect/>
          </a:stretch>
        </p:blipFill>
        <p:spPr>
          <a:xfrm>
            <a:off x="-22542" y="-1"/>
            <a:ext cx="9369742" cy="5278727"/>
          </a:xfrm>
          <a:prstGeom prst="rect">
            <a:avLst/>
          </a:prstGeom>
        </p:spPr>
      </p:pic>
      <p:sp>
        <p:nvSpPr>
          <p:cNvPr id="7" name="Title 1"/>
          <p:cNvSpPr txBox="1">
            <a:spLocks/>
          </p:cNvSpPr>
          <p:nvPr/>
        </p:nvSpPr>
        <p:spPr>
          <a:xfrm>
            <a:off x="701548" y="84674"/>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Improving the DM bottom line</a:t>
            </a:r>
            <a:endParaRPr lang="en-US" b="1" u="sng" dirty="0">
              <a:latin typeface="Seravek Light"/>
              <a:cs typeface="Seravek Light"/>
            </a:endParaRPr>
          </a:p>
        </p:txBody>
      </p:sp>
      <p:sp>
        <p:nvSpPr>
          <p:cNvPr id="3" name="TextBox 2"/>
          <p:cNvSpPr txBox="1"/>
          <p:nvPr/>
        </p:nvSpPr>
        <p:spPr>
          <a:xfrm>
            <a:off x="701549" y="794455"/>
            <a:ext cx="8153400" cy="4031873"/>
          </a:xfrm>
          <a:prstGeom prst="rect">
            <a:avLst/>
          </a:prstGeom>
          <a:solidFill>
            <a:schemeClr val="bg1"/>
          </a:solidFill>
        </p:spPr>
        <p:txBody>
          <a:bodyPr wrap="square" rtlCol="0">
            <a:spAutoFit/>
          </a:bodyPr>
          <a:lstStyle/>
          <a:p>
            <a:pPr algn="ctr"/>
            <a:r>
              <a:rPr lang="en-US" sz="3200" b="1" dirty="0" smtClean="0">
                <a:solidFill>
                  <a:schemeClr val="tx2"/>
                </a:solidFill>
                <a:latin typeface="Seravek Light"/>
                <a:cs typeface="Seravek Light"/>
              </a:rPr>
              <a:t>Giving Before &amp; After Adding a Charitable Gift to Estate Plan</a:t>
            </a:r>
          </a:p>
          <a:p>
            <a:endParaRPr lang="en-US" sz="3200" b="1" dirty="0">
              <a:solidFill>
                <a:schemeClr val="tx2"/>
              </a:solidFill>
              <a:latin typeface="Seravek Light"/>
              <a:cs typeface="Seravek Light"/>
            </a:endParaRPr>
          </a:p>
          <a:p>
            <a:pPr algn="ctr"/>
            <a:r>
              <a:rPr lang="en-US" sz="3200" dirty="0" smtClean="0">
                <a:solidFill>
                  <a:schemeClr val="tx2"/>
                </a:solidFill>
                <a:latin typeface="Seravek Light"/>
                <a:cs typeface="Seravek Light"/>
              </a:rPr>
              <a:t>Average Annual Giving Before Plan: $4,210</a:t>
            </a:r>
          </a:p>
          <a:p>
            <a:pPr algn="ctr"/>
            <a:endParaRPr lang="en-US" sz="3200" dirty="0">
              <a:solidFill>
                <a:schemeClr val="tx2"/>
              </a:solidFill>
              <a:latin typeface="Seravek Light"/>
              <a:cs typeface="Seravek Light"/>
            </a:endParaRPr>
          </a:p>
          <a:p>
            <a:pPr algn="ctr"/>
            <a:r>
              <a:rPr lang="en-US" sz="3200" dirty="0" smtClean="0">
                <a:solidFill>
                  <a:schemeClr val="tx2"/>
                </a:solidFill>
                <a:latin typeface="Seravek Light"/>
                <a:cs typeface="Seravek Light"/>
              </a:rPr>
              <a:t>Average Annual Giving After Plan: $7,381</a:t>
            </a:r>
          </a:p>
          <a:p>
            <a:pPr algn="ctr"/>
            <a:endParaRPr lang="en-US" sz="3200" dirty="0">
              <a:solidFill>
                <a:schemeClr val="tx2"/>
              </a:solidFill>
              <a:latin typeface="Seravek Light"/>
              <a:cs typeface="Seravek Light"/>
            </a:endParaRPr>
          </a:p>
          <a:p>
            <a:pPr algn="ctr"/>
            <a:r>
              <a:rPr lang="en-US" sz="3200" b="1" u="sng" dirty="0" smtClean="0">
                <a:solidFill>
                  <a:schemeClr val="tx2"/>
                </a:solidFill>
                <a:latin typeface="Seravek Light"/>
                <a:cs typeface="Seravek Light"/>
              </a:rPr>
              <a:t>Increase of $3,171 PER YEAR</a:t>
            </a:r>
            <a:endParaRPr lang="en-US" sz="3200" b="1" u="sng" dirty="0">
              <a:solidFill>
                <a:schemeClr val="tx2"/>
              </a:solidFill>
              <a:latin typeface="Seravek Light"/>
              <a:cs typeface="Seravek Light"/>
            </a:endParaRPr>
          </a:p>
        </p:txBody>
      </p:sp>
      <p:sp>
        <p:nvSpPr>
          <p:cNvPr id="5" name="Rectangle 4"/>
          <p:cNvSpPr/>
          <p:nvPr/>
        </p:nvSpPr>
        <p:spPr>
          <a:xfrm>
            <a:off x="0" y="4769935"/>
            <a:ext cx="7379230" cy="369332"/>
          </a:xfrm>
          <a:prstGeom prst="rect">
            <a:avLst/>
          </a:prstGeom>
        </p:spPr>
        <p:txBody>
          <a:bodyPr wrap="square">
            <a:spAutoFit/>
          </a:bodyPr>
          <a:lstStyle/>
          <a:p>
            <a:r>
              <a:rPr lang="en-US" dirty="0" smtClean="0">
                <a:solidFill>
                  <a:srgbClr val="FFFFFF"/>
                </a:solidFill>
              </a:rPr>
              <a:t>Source: </a:t>
            </a:r>
            <a:r>
              <a:rPr lang="en-US" i="1" dirty="0" smtClean="0">
                <a:solidFill>
                  <a:srgbClr val="FFFFFF"/>
                </a:solidFill>
              </a:rPr>
              <a:t>Russell James, PhD, Texas Tech University</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a:stretch>
            <a:fillRect/>
          </a:stretch>
        </p:blipFill>
        <p:spPr>
          <a:xfrm>
            <a:off x="-22542" y="-1"/>
            <a:ext cx="9369742" cy="5278727"/>
          </a:xfrm>
          <a:prstGeom prst="rect">
            <a:avLst/>
          </a:prstGeom>
        </p:spPr>
      </p:pic>
      <p:pic>
        <p:nvPicPr>
          <p:cNvPr id="4" name="Picture 3" descr="Screen Shot 2017-07-05 at 2.01.00 PM.png"/>
          <p:cNvPicPr>
            <a:picLocks noChangeAspect="1"/>
          </p:cNvPicPr>
          <p:nvPr/>
        </p:nvPicPr>
        <p:blipFill>
          <a:blip r:embed="rId4"/>
          <a:stretch>
            <a:fillRect/>
          </a:stretch>
        </p:blipFill>
        <p:spPr>
          <a:xfrm>
            <a:off x="677241" y="1269988"/>
            <a:ext cx="8082593" cy="3390900"/>
          </a:xfrm>
          <a:prstGeom prst="rect">
            <a:avLst/>
          </a:prstGeom>
        </p:spPr>
      </p:pic>
      <p:sp>
        <p:nvSpPr>
          <p:cNvPr id="5" name="Title 1"/>
          <p:cNvSpPr txBox="1">
            <a:spLocks/>
          </p:cNvSpPr>
          <p:nvPr/>
        </p:nvSpPr>
        <p:spPr>
          <a:xfrm>
            <a:off x="677240" y="478367"/>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Internal View of Your Organization</a:t>
            </a:r>
            <a:endParaRPr lang="en-US" b="1" u="sng" dirty="0">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jpg"/>
          <p:cNvPicPr>
            <a:picLocks noChangeAspect="1"/>
          </p:cNvPicPr>
          <p:nvPr/>
        </p:nvPicPr>
        <p:blipFill>
          <a:blip r:embed="rId3"/>
          <a:stretch>
            <a:fillRect/>
          </a:stretch>
        </p:blipFill>
        <p:spPr>
          <a:xfrm>
            <a:off x="-22542" y="-1"/>
            <a:ext cx="9369742" cy="5278727"/>
          </a:xfrm>
          <a:prstGeom prst="rect">
            <a:avLst/>
          </a:prstGeom>
        </p:spPr>
      </p:pic>
      <p:pic>
        <p:nvPicPr>
          <p:cNvPr id="4" name="Picture 3" descr="Screen Shot 2017-07-05 at 2.15.10 PM.png"/>
          <p:cNvPicPr>
            <a:picLocks noChangeAspect="1"/>
          </p:cNvPicPr>
          <p:nvPr/>
        </p:nvPicPr>
        <p:blipFill>
          <a:blip r:embed="rId4"/>
          <a:stretch>
            <a:fillRect/>
          </a:stretch>
        </p:blipFill>
        <p:spPr>
          <a:xfrm>
            <a:off x="1893888" y="1214968"/>
            <a:ext cx="5372579" cy="3692525"/>
          </a:xfrm>
          <a:prstGeom prst="rect">
            <a:avLst/>
          </a:prstGeom>
        </p:spPr>
      </p:pic>
      <p:sp>
        <p:nvSpPr>
          <p:cNvPr id="6" name="Title 1"/>
          <p:cNvSpPr txBox="1">
            <a:spLocks/>
          </p:cNvSpPr>
          <p:nvPr/>
        </p:nvSpPr>
        <p:spPr>
          <a:xfrm>
            <a:off x="460248" y="232833"/>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How Your Donors See You</a:t>
            </a:r>
            <a:endParaRPr lang="en-US" b="1" u="sng" dirty="0">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jpg"/>
          <p:cNvPicPr>
            <a:picLocks noChangeAspect="1"/>
          </p:cNvPicPr>
          <p:nvPr/>
        </p:nvPicPr>
        <p:blipFill>
          <a:blip r:embed="rId3"/>
          <a:stretch>
            <a:fillRect/>
          </a:stretch>
        </p:blipFill>
        <p:spPr>
          <a:xfrm>
            <a:off x="-22542" y="-1"/>
            <a:ext cx="9369742" cy="5278727"/>
          </a:xfrm>
          <a:prstGeom prst="rect">
            <a:avLst/>
          </a:prstGeom>
        </p:spPr>
      </p:pic>
      <p:sp>
        <p:nvSpPr>
          <p:cNvPr id="6" name="Title 1"/>
          <p:cNvSpPr txBox="1">
            <a:spLocks/>
          </p:cNvSpPr>
          <p:nvPr/>
        </p:nvSpPr>
        <p:spPr>
          <a:xfrm>
            <a:off x="460248" y="232833"/>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SOLUTIONS</a:t>
            </a:r>
            <a:endParaRPr lang="en-US" b="1" u="sng" dirty="0">
              <a:latin typeface="Seravek Light"/>
              <a:cs typeface="Seravek Light"/>
            </a:endParaRPr>
          </a:p>
        </p:txBody>
      </p:sp>
    </p:spTree>
    <p:extLst>
      <p:ext uri="{BB962C8B-B14F-4D97-AF65-F5344CB8AC3E}">
        <p14:creationId xmlns:p14="http://schemas.microsoft.com/office/powerpoint/2010/main" val="4986315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jpg"/>
          <p:cNvPicPr>
            <a:picLocks noChangeAspect="1"/>
          </p:cNvPicPr>
          <p:nvPr/>
        </p:nvPicPr>
        <p:blipFill>
          <a:blip r:embed="rId3"/>
          <a:stretch>
            <a:fillRect/>
          </a:stretch>
        </p:blipFill>
        <p:spPr>
          <a:xfrm>
            <a:off x="-22542" y="-1"/>
            <a:ext cx="9369742" cy="5278727"/>
          </a:xfrm>
          <a:prstGeom prst="rect">
            <a:avLst/>
          </a:prstGeom>
        </p:spPr>
      </p:pic>
      <p:sp>
        <p:nvSpPr>
          <p:cNvPr id="6" name="Title 1"/>
          <p:cNvSpPr txBox="1">
            <a:spLocks/>
          </p:cNvSpPr>
          <p:nvPr/>
        </p:nvSpPr>
        <p:spPr>
          <a:xfrm>
            <a:off x="701548" y="478367"/>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PG Segmenting:</a:t>
            </a:r>
            <a:endParaRPr lang="en-US" b="1" u="sng" dirty="0">
              <a:latin typeface="Seravek Light"/>
              <a:cs typeface="Seravek Light"/>
            </a:endParaRPr>
          </a:p>
        </p:txBody>
      </p:sp>
      <p:sp>
        <p:nvSpPr>
          <p:cNvPr id="2" name="Oval 1"/>
          <p:cNvSpPr/>
          <p:nvPr/>
        </p:nvSpPr>
        <p:spPr>
          <a:xfrm>
            <a:off x="999998" y="1143000"/>
            <a:ext cx="3848100" cy="3848100"/>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1572323" y="1715325"/>
            <a:ext cx="2703449" cy="2703449"/>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053272" y="2196274"/>
            <a:ext cx="1741551" cy="1741551"/>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2492248" y="2635249"/>
            <a:ext cx="863600" cy="86360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088338" y="2315543"/>
            <a:ext cx="3377848" cy="707886"/>
          </a:xfrm>
          <a:prstGeom prst="rect">
            <a:avLst/>
          </a:prstGeom>
          <a:noFill/>
        </p:spPr>
        <p:txBody>
          <a:bodyPr wrap="none" rtlCol="0">
            <a:spAutoFit/>
          </a:bodyPr>
          <a:lstStyle/>
          <a:p>
            <a:r>
              <a:rPr lang="en-US" sz="4000" dirty="0" smtClean="0">
                <a:solidFill>
                  <a:schemeClr val="bg1"/>
                </a:solidFill>
              </a:rPr>
              <a:t>Qualified Leads</a:t>
            </a:r>
            <a:endParaRPr lang="en-US" sz="4000" dirty="0">
              <a:solidFill>
                <a:schemeClr val="bg1"/>
              </a:solidFill>
            </a:endParaRPr>
          </a:p>
        </p:txBody>
      </p:sp>
      <p:sp>
        <p:nvSpPr>
          <p:cNvPr id="13" name="TextBox 12"/>
          <p:cNvSpPr txBox="1"/>
          <p:nvPr/>
        </p:nvSpPr>
        <p:spPr>
          <a:xfrm>
            <a:off x="5096677" y="1488388"/>
            <a:ext cx="2743123" cy="707886"/>
          </a:xfrm>
          <a:prstGeom prst="rect">
            <a:avLst/>
          </a:prstGeom>
          <a:noFill/>
        </p:spPr>
        <p:txBody>
          <a:bodyPr wrap="none" rtlCol="0">
            <a:spAutoFit/>
          </a:bodyPr>
          <a:lstStyle/>
          <a:p>
            <a:r>
              <a:rPr lang="en-US" sz="4000" dirty="0" smtClean="0">
                <a:solidFill>
                  <a:schemeClr val="bg1"/>
                </a:solidFill>
              </a:rPr>
              <a:t>Stewardship</a:t>
            </a:r>
            <a:endParaRPr lang="en-US" sz="4000" dirty="0">
              <a:solidFill>
                <a:schemeClr val="bg1"/>
              </a:solidFill>
            </a:endParaRPr>
          </a:p>
        </p:txBody>
      </p:sp>
      <p:sp>
        <p:nvSpPr>
          <p:cNvPr id="14" name="TextBox 13"/>
          <p:cNvSpPr txBox="1"/>
          <p:nvPr/>
        </p:nvSpPr>
        <p:spPr>
          <a:xfrm>
            <a:off x="5096677" y="3144906"/>
            <a:ext cx="4055662" cy="707886"/>
          </a:xfrm>
          <a:prstGeom prst="rect">
            <a:avLst/>
          </a:prstGeom>
          <a:noFill/>
        </p:spPr>
        <p:txBody>
          <a:bodyPr wrap="none" rtlCol="0">
            <a:spAutoFit/>
          </a:bodyPr>
          <a:lstStyle/>
          <a:p>
            <a:r>
              <a:rPr lang="en-US" sz="4000" dirty="0" smtClean="0">
                <a:solidFill>
                  <a:schemeClr val="bg1"/>
                </a:solidFill>
              </a:rPr>
              <a:t>Targeted Audience</a:t>
            </a:r>
            <a:endParaRPr lang="en-US" sz="4000" dirty="0">
              <a:solidFill>
                <a:schemeClr val="bg1"/>
              </a:solidFill>
            </a:endParaRPr>
          </a:p>
        </p:txBody>
      </p:sp>
      <p:sp>
        <p:nvSpPr>
          <p:cNvPr id="15" name="TextBox 14"/>
          <p:cNvSpPr txBox="1"/>
          <p:nvPr/>
        </p:nvSpPr>
        <p:spPr>
          <a:xfrm>
            <a:off x="5088338" y="3968191"/>
            <a:ext cx="3332964" cy="707886"/>
          </a:xfrm>
          <a:prstGeom prst="rect">
            <a:avLst/>
          </a:prstGeom>
          <a:noFill/>
        </p:spPr>
        <p:txBody>
          <a:bodyPr wrap="none" rtlCol="0">
            <a:spAutoFit/>
          </a:bodyPr>
          <a:lstStyle/>
          <a:p>
            <a:r>
              <a:rPr lang="en-US" sz="4000" dirty="0" smtClean="0">
                <a:solidFill>
                  <a:schemeClr val="bg1"/>
                </a:solidFill>
              </a:rPr>
              <a:t>Mass Audience</a:t>
            </a:r>
            <a:endParaRPr lang="en-US" sz="4000" dirty="0">
              <a:solidFill>
                <a:schemeClr val="bg1"/>
              </a:solidFill>
            </a:endParaRPr>
          </a:p>
        </p:txBody>
      </p:sp>
      <p:cxnSp>
        <p:nvCxnSpPr>
          <p:cNvPr id="17" name="Straight Arrow Connector 16"/>
          <p:cNvCxnSpPr/>
          <p:nvPr/>
        </p:nvCxnSpPr>
        <p:spPr>
          <a:xfrm flipH="1" flipV="1">
            <a:off x="4275772" y="4076700"/>
            <a:ext cx="812568" cy="245435"/>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3975100" y="3498849"/>
            <a:ext cx="1113240" cy="1"/>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7" idx="1"/>
          </p:cNvCxnSpPr>
          <p:nvPr/>
        </p:nvCxnSpPr>
        <p:spPr>
          <a:xfrm flipH="1">
            <a:off x="3454400" y="2669486"/>
            <a:ext cx="1633938" cy="397563"/>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2924048" y="1842331"/>
            <a:ext cx="2164290" cy="1224718"/>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3095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a:stretch>
            <a:fillRect/>
          </a:stretch>
        </p:blipFill>
        <p:spPr>
          <a:xfrm>
            <a:off x="-22542" y="-1"/>
            <a:ext cx="9369742" cy="5278727"/>
          </a:xfrm>
          <a:prstGeom prst="rect">
            <a:avLst/>
          </a:prstGeom>
        </p:spPr>
      </p:pic>
      <p:sp>
        <p:nvSpPr>
          <p:cNvPr id="13" name="Title 1"/>
          <p:cNvSpPr txBox="1">
            <a:spLocks/>
          </p:cNvSpPr>
          <p:nvPr/>
        </p:nvSpPr>
        <p:spPr>
          <a:xfrm>
            <a:off x="447548" y="1236134"/>
            <a:ext cx="8696452" cy="2916768"/>
          </a:xfrm>
          <a:prstGeom prst="rect">
            <a:avLst/>
          </a:prstGeom>
          <a:solidFill>
            <a:schemeClr val="bg1"/>
          </a:solidFill>
        </p:spPr>
        <p:txBody>
          <a:bodyPr vert="horz" lIns="91440" tIns="45720" rIns="91440" bIns="45720" rtlCol="0" anchor="ctr" anchorCtr="0">
            <a:noAutofit/>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pPr algn="l">
              <a:buFont typeface="Arial"/>
              <a:buChar char="•"/>
            </a:pPr>
            <a:r>
              <a:rPr lang="en-US" sz="3600" dirty="0" smtClean="0">
                <a:solidFill>
                  <a:schemeClr val="tx2"/>
                </a:solidFill>
                <a:latin typeface="Seravek Light"/>
                <a:cs typeface="Seravek Light"/>
              </a:rPr>
              <a:t>Talk to donors on a personal level</a:t>
            </a:r>
          </a:p>
          <a:p>
            <a:pPr algn="l"/>
            <a:endParaRPr lang="en-US" sz="3600" dirty="0" smtClean="0">
              <a:solidFill>
                <a:schemeClr val="tx2"/>
              </a:solidFill>
              <a:latin typeface="Seravek Light"/>
              <a:cs typeface="Seravek Light"/>
            </a:endParaRPr>
          </a:p>
          <a:p>
            <a:pPr algn="l">
              <a:buFont typeface="Arial"/>
              <a:buChar char="•"/>
            </a:pPr>
            <a:r>
              <a:rPr lang="en-US" sz="3600" dirty="0" smtClean="0">
                <a:solidFill>
                  <a:schemeClr val="tx2"/>
                </a:solidFill>
                <a:latin typeface="Seravek Light"/>
                <a:cs typeface="Seravek Light"/>
              </a:rPr>
              <a:t>Take the “long view” when framing the issue at hand</a:t>
            </a:r>
          </a:p>
        </p:txBody>
      </p:sp>
      <p:sp>
        <p:nvSpPr>
          <p:cNvPr id="7" name="Title 1"/>
          <p:cNvSpPr txBox="1">
            <a:spLocks/>
          </p:cNvSpPr>
          <p:nvPr/>
        </p:nvSpPr>
        <p:spPr>
          <a:xfrm>
            <a:off x="701548" y="84674"/>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Format and Modify Standard Messaging</a:t>
            </a:r>
            <a:endParaRPr lang="en-US" b="1" u="sng" dirty="0">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7-07-05 at 1.40.46 PM.png"/>
          <p:cNvPicPr>
            <a:picLocks noGrp="1" noChangeAspect="1"/>
          </p:cNvPicPr>
          <p:nvPr>
            <p:ph idx="1"/>
          </p:nvPr>
        </p:nvPicPr>
        <p:blipFill>
          <a:blip r:embed="rId3"/>
          <a:srcRect t="-17845" b="-17845"/>
          <a:stretch>
            <a:fillRect/>
          </a:stretch>
        </p:blipFill>
        <p:spPr/>
      </p:pic>
      <p:pic>
        <p:nvPicPr>
          <p:cNvPr id="4" name="Picture 3" descr="Screen Shot 2017-07-05 at 1.39.25 PM.png"/>
          <p:cNvPicPr>
            <a:picLocks noChangeAspect="1"/>
          </p:cNvPicPr>
          <p:nvPr/>
        </p:nvPicPr>
        <p:blipFill>
          <a:blip r:embed="rId4"/>
          <a:stretch>
            <a:fillRect/>
          </a:stretch>
        </p:blipFill>
        <p:spPr>
          <a:xfrm>
            <a:off x="423335" y="0"/>
            <a:ext cx="8296275" cy="5143500"/>
          </a:xfrm>
          <a:prstGeom prst="rect">
            <a:avLst/>
          </a:prstGeom>
        </p:spPr>
      </p:pic>
      <p:pic>
        <p:nvPicPr>
          <p:cNvPr id="6" name="Picture 5" descr="Screen Shot 2017-07-05 at 1.40.38 PM.png"/>
          <p:cNvPicPr>
            <a:picLocks noChangeAspect="1"/>
          </p:cNvPicPr>
          <p:nvPr/>
        </p:nvPicPr>
        <p:blipFill>
          <a:blip r:embed="rId5"/>
          <a:stretch>
            <a:fillRect/>
          </a:stretch>
        </p:blipFill>
        <p:spPr>
          <a:xfrm rot="20779063">
            <a:off x="3640135" y="3234928"/>
            <a:ext cx="5910262" cy="1814636"/>
          </a:xfrm>
          <a:prstGeom prst="rect">
            <a:avLst/>
          </a:prstGeom>
        </p:spPr>
      </p:pic>
      <p:pic>
        <p:nvPicPr>
          <p:cNvPr id="7" name="Picture 6" descr="Screen Shot 2017-07-05 at 1.40.46 PM.png"/>
          <p:cNvPicPr>
            <a:picLocks noChangeAspect="1"/>
          </p:cNvPicPr>
          <p:nvPr/>
        </p:nvPicPr>
        <p:blipFill>
          <a:blip r:embed="rId3"/>
          <a:stretch>
            <a:fillRect/>
          </a:stretch>
        </p:blipFill>
        <p:spPr>
          <a:xfrm rot="20952987">
            <a:off x="3678637" y="1125708"/>
            <a:ext cx="6158684" cy="18716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gold-texture-golden-zoloto-fon-3619.jpg"/>
          <p:cNvPicPr>
            <a:picLocks noChangeAspect="1"/>
          </p:cNvPicPr>
          <p:nvPr/>
        </p:nvPicPr>
        <p:blipFill>
          <a:blip r:embed="rId3">
            <a:alphaModFix amt="82000"/>
          </a:blip>
          <a:srcRect l="23850" r="-1140"/>
          <a:stretch>
            <a:fillRect/>
          </a:stretch>
        </p:blipFill>
        <p:spPr>
          <a:xfrm>
            <a:off x="-35090" y="1"/>
            <a:ext cx="9423197" cy="5143500"/>
          </a:xfrm>
          <a:prstGeom prst="rect">
            <a:avLst/>
          </a:prstGeom>
        </p:spPr>
      </p:pic>
      <p:sp>
        <p:nvSpPr>
          <p:cNvPr id="6" name="TextBox 5"/>
          <p:cNvSpPr txBox="1"/>
          <p:nvPr/>
        </p:nvSpPr>
        <p:spPr>
          <a:xfrm>
            <a:off x="-1512353" y="1061830"/>
            <a:ext cx="8192550" cy="2031325"/>
          </a:xfrm>
          <a:prstGeom prst="rect">
            <a:avLst/>
          </a:prstGeom>
          <a:noFill/>
        </p:spPr>
        <p:txBody>
          <a:bodyPr wrap="square" rtlCol="0">
            <a:spAutoFit/>
          </a:bodyPr>
          <a:lstStyle/>
          <a:p>
            <a:pPr algn="ctr"/>
            <a:r>
              <a:rPr lang="en-US" sz="3000" dirty="0" smtClean="0">
                <a:latin typeface="Seravek Medium"/>
                <a:cs typeface="Seravek Medium"/>
              </a:rPr>
              <a:t>Liz FitzGerald</a:t>
            </a:r>
          </a:p>
          <a:p>
            <a:pPr algn="ctr"/>
            <a:r>
              <a:rPr lang="en-US" sz="3000" dirty="0" smtClean="0">
                <a:latin typeface="Seravek Medium"/>
                <a:cs typeface="Seravek Medium"/>
              </a:rPr>
              <a:t>Director, Special Gifts</a:t>
            </a:r>
          </a:p>
          <a:p>
            <a:pPr algn="ctr"/>
            <a:r>
              <a:rPr lang="en-US" sz="3000" dirty="0" smtClean="0">
                <a:latin typeface="Seravek Medium"/>
                <a:cs typeface="Seravek Medium"/>
              </a:rPr>
              <a:t>ACLU Foundation</a:t>
            </a:r>
          </a:p>
          <a:p>
            <a:endParaRPr lang="en-US" sz="3600" dirty="0" smtClean="0">
              <a:latin typeface="Seravek Medium"/>
              <a:cs typeface="Seravek Medium"/>
            </a:endParaRPr>
          </a:p>
        </p:txBody>
      </p:sp>
      <p:sp>
        <p:nvSpPr>
          <p:cNvPr id="4" name="Rectangle 3"/>
          <p:cNvSpPr/>
          <p:nvPr/>
        </p:nvSpPr>
        <p:spPr>
          <a:xfrm>
            <a:off x="4157130" y="1061830"/>
            <a:ext cx="5588000" cy="1477328"/>
          </a:xfrm>
          <a:prstGeom prst="rect">
            <a:avLst/>
          </a:prstGeom>
        </p:spPr>
        <p:txBody>
          <a:bodyPr wrap="square">
            <a:spAutoFit/>
          </a:bodyPr>
          <a:lstStyle/>
          <a:p>
            <a:pPr algn="ctr"/>
            <a:r>
              <a:rPr lang="en-US" sz="3000" dirty="0" smtClean="0">
                <a:latin typeface="Seravek Medium"/>
                <a:cs typeface="Seravek Medium"/>
              </a:rPr>
              <a:t>Mohammad Zaidi</a:t>
            </a:r>
          </a:p>
          <a:p>
            <a:pPr algn="ctr"/>
            <a:r>
              <a:rPr lang="en-US" sz="3000" dirty="0" smtClean="0">
                <a:latin typeface="Seravek Medium"/>
                <a:cs typeface="Seravek Medium"/>
              </a:rPr>
              <a:t>Director of Gift Planning</a:t>
            </a:r>
          </a:p>
          <a:p>
            <a:pPr algn="ctr"/>
            <a:r>
              <a:rPr lang="en-US" sz="3000" dirty="0" smtClean="0">
                <a:latin typeface="Seravek Medium"/>
                <a:cs typeface="Seravek Medium"/>
              </a:rPr>
              <a:t>ACLU Foundation</a:t>
            </a:r>
          </a:p>
        </p:txBody>
      </p:sp>
      <p:sp>
        <p:nvSpPr>
          <p:cNvPr id="5" name="Rectangle 4"/>
          <p:cNvSpPr/>
          <p:nvPr/>
        </p:nvSpPr>
        <p:spPr>
          <a:xfrm>
            <a:off x="1481680" y="2682779"/>
            <a:ext cx="6383867" cy="1938992"/>
          </a:xfrm>
          <a:prstGeom prst="rect">
            <a:avLst/>
          </a:prstGeom>
        </p:spPr>
        <p:txBody>
          <a:bodyPr wrap="square">
            <a:spAutoFit/>
          </a:bodyPr>
          <a:lstStyle/>
          <a:p>
            <a:pPr algn="ctr"/>
            <a:endParaRPr lang="en-US" sz="3000" dirty="0" smtClean="0">
              <a:latin typeface="Seravek Medium"/>
              <a:cs typeface="Seravek Medium"/>
            </a:endParaRPr>
          </a:p>
          <a:p>
            <a:pPr algn="ctr"/>
            <a:r>
              <a:rPr lang="en-US" sz="3000" dirty="0" smtClean="0">
                <a:latin typeface="Seravek Medium"/>
                <a:cs typeface="Seravek Medium"/>
              </a:rPr>
              <a:t>Meg Roberts, CFRE</a:t>
            </a:r>
          </a:p>
          <a:p>
            <a:pPr algn="ctr"/>
            <a:r>
              <a:rPr lang="en-US" sz="3000" dirty="0" smtClean="0">
                <a:latin typeface="Seravek Medium"/>
                <a:cs typeface="Seravek Medium"/>
              </a:rPr>
              <a:t>Vice President, Gift Planning</a:t>
            </a:r>
          </a:p>
          <a:p>
            <a:pPr algn="ctr"/>
            <a:r>
              <a:rPr lang="en-US" sz="3000" dirty="0" smtClean="0">
                <a:latin typeface="Seravek Medium"/>
                <a:cs typeface="Seravek Medium"/>
              </a:rPr>
              <a:t>Impact Communications </a:t>
            </a:r>
            <a:endParaRPr lang="en-US" sz="3000" dirty="0">
              <a:latin typeface="Seravek Medium"/>
              <a:cs typeface="Seravek Medium"/>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Screen Shot 2017-07-25 at 2.58.16 PM.png"/>
          <p:cNvPicPr>
            <a:picLocks noGrp="1" noChangeAspect="1"/>
          </p:cNvPicPr>
          <p:nvPr>
            <p:ph idx="1"/>
          </p:nvPr>
        </p:nvPicPr>
        <p:blipFill>
          <a:blip r:embed="rId3"/>
          <a:srcRect l="-120561" r="-120561"/>
          <a:stretch>
            <a:fillRect/>
          </a:stretch>
        </p:blipFill>
        <p:spPr/>
      </p:pic>
      <p:pic>
        <p:nvPicPr>
          <p:cNvPr id="5" name="Picture 4" descr="1.jpg"/>
          <p:cNvPicPr>
            <a:picLocks noChangeAspect="1"/>
          </p:cNvPicPr>
          <p:nvPr/>
        </p:nvPicPr>
        <p:blipFill>
          <a:blip r:embed="rId4"/>
          <a:stretch>
            <a:fillRect/>
          </a:stretch>
        </p:blipFill>
        <p:spPr>
          <a:xfrm>
            <a:off x="-22542" y="-1"/>
            <a:ext cx="9369742" cy="5278727"/>
          </a:xfrm>
          <a:prstGeom prst="rect">
            <a:avLst/>
          </a:prstGeom>
        </p:spPr>
      </p:pic>
      <p:pic>
        <p:nvPicPr>
          <p:cNvPr id="11" name="Picture 10" descr="Screen Shot 2017-07-25 at 3.00.06 PM.png"/>
          <p:cNvPicPr>
            <a:picLocks noChangeAspect="1"/>
          </p:cNvPicPr>
          <p:nvPr/>
        </p:nvPicPr>
        <p:blipFill>
          <a:blip r:embed="rId5"/>
          <a:stretch>
            <a:fillRect/>
          </a:stretch>
        </p:blipFill>
        <p:spPr>
          <a:xfrm>
            <a:off x="6180560" y="994171"/>
            <a:ext cx="2963440" cy="4149328"/>
          </a:xfrm>
          <a:prstGeom prst="rect">
            <a:avLst/>
          </a:prstGeom>
        </p:spPr>
      </p:pic>
      <p:sp>
        <p:nvSpPr>
          <p:cNvPr id="16" name="Rectangular Callout 15"/>
          <p:cNvSpPr/>
          <p:nvPr/>
        </p:nvSpPr>
        <p:spPr>
          <a:xfrm>
            <a:off x="457200" y="205979"/>
            <a:ext cx="5351039" cy="4388644"/>
          </a:xfrm>
          <a:prstGeom prst="wedgeRectCallout">
            <a:avLst>
              <a:gd name="adj1" fmla="val 62710"/>
              <a:gd name="adj2" fmla="val 3240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u="sng" dirty="0" smtClean="0">
                <a:solidFill>
                  <a:srgbClr val="000000"/>
                </a:solidFill>
                <a:latin typeface="Seravek Light"/>
                <a:cs typeface="Seravek Light"/>
              </a:rPr>
              <a:t>DR Match Language:</a:t>
            </a:r>
          </a:p>
          <a:p>
            <a:r>
              <a:rPr lang="en-US" sz="2800" dirty="0" smtClean="0">
                <a:solidFill>
                  <a:srgbClr val="000000"/>
                </a:solidFill>
                <a:latin typeface="Seravek Light"/>
                <a:cs typeface="Seravek Light"/>
              </a:rPr>
              <a:t>“The bottom line is this: The 2016 Matching Gift Fund represents the single best opportunity to ensure that the elections on  November 8</a:t>
            </a:r>
            <a:r>
              <a:rPr lang="en-US" sz="2800" baseline="30000" dirty="0" smtClean="0">
                <a:solidFill>
                  <a:srgbClr val="000000"/>
                </a:solidFill>
                <a:latin typeface="Seravek Light"/>
                <a:cs typeface="Seravek Light"/>
              </a:rPr>
              <a:t>th</a:t>
            </a:r>
            <a:r>
              <a:rPr lang="en-US" sz="2800" dirty="0" smtClean="0">
                <a:solidFill>
                  <a:srgbClr val="000000"/>
                </a:solidFill>
                <a:latin typeface="Seravek Light"/>
                <a:cs typeface="Seravek Light"/>
              </a:rPr>
              <a:t> are decided by how many people vote, and not by how many people are kept from the polls.”</a:t>
            </a:r>
            <a:endParaRPr lang="en-US" sz="2800" dirty="0">
              <a:solidFill>
                <a:srgbClr val="000000"/>
              </a:solidFill>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Screen Shot 2017-07-25 at 2.58.16 PM.png"/>
          <p:cNvPicPr>
            <a:picLocks noGrp="1" noChangeAspect="1"/>
          </p:cNvPicPr>
          <p:nvPr>
            <p:ph idx="1"/>
          </p:nvPr>
        </p:nvPicPr>
        <p:blipFill>
          <a:blip r:embed="rId3"/>
          <a:srcRect l="-120561" r="-120561"/>
          <a:stretch>
            <a:fillRect/>
          </a:stretch>
        </p:blipFill>
        <p:spPr/>
      </p:pic>
      <p:pic>
        <p:nvPicPr>
          <p:cNvPr id="5" name="Picture 4" descr="1.jpg"/>
          <p:cNvPicPr>
            <a:picLocks noChangeAspect="1"/>
          </p:cNvPicPr>
          <p:nvPr/>
        </p:nvPicPr>
        <p:blipFill>
          <a:blip r:embed="rId4"/>
          <a:stretch>
            <a:fillRect/>
          </a:stretch>
        </p:blipFill>
        <p:spPr>
          <a:xfrm>
            <a:off x="-22542" y="-1"/>
            <a:ext cx="9369742" cy="5278727"/>
          </a:xfrm>
          <a:prstGeom prst="rect">
            <a:avLst/>
          </a:prstGeom>
        </p:spPr>
      </p:pic>
      <p:pic>
        <p:nvPicPr>
          <p:cNvPr id="10" name="Picture 9" descr="Screen Shot 2017-07-25 at 2.58.16 PM.png"/>
          <p:cNvPicPr>
            <a:picLocks noChangeAspect="1"/>
          </p:cNvPicPr>
          <p:nvPr/>
        </p:nvPicPr>
        <p:blipFill>
          <a:blip r:embed="rId3"/>
          <a:stretch>
            <a:fillRect/>
          </a:stretch>
        </p:blipFill>
        <p:spPr>
          <a:xfrm>
            <a:off x="141510" y="994171"/>
            <a:ext cx="2948072" cy="4149329"/>
          </a:xfrm>
          <a:prstGeom prst="rect">
            <a:avLst/>
          </a:prstGeom>
        </p:spPr>
      </p:pic>
      <p:sp>
        <p:nvSpPr>
          <p:cNvPr id="12" name="Rectangular Callout 11"/>
          <p:cNvSpPr/>
          <p:nvPr/>
        </p:nvSpPr>
        <p:spPr>
          <a:xfrm>
            <a:off x="3335761" y="118531"/>
            <a:ext cx="5808239" cy="4893733"/>
          </a:xfrm>
          <a:prstGeom prst="wedgeRectCallout">
            <a:avLst>
              <a:gd name="adj1" fmla="val -75262"/>
              <a:gd name="adj2" fmla="val 4436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smtClean="0">
                <a:solidFill>
                  <a:srgbClr val="000000"/>
                </a:solidFill>
                <a:latin typeface="Seravek Light"/>
                <a:cs typeface="Seravek Light"/>
              </a:rPr>
              <a:t>PG Match Language:</a:t>
            </a:r>
          </a:p>
          <a:p>
            <a:pPr algn="ctr"/>
            <a:r>
              <a:rPr lang="en-US" sz="2400" dirty="0" smtClean="0">
                <a:solidFill>
                  <a:srgbClr val="000000"/>
                </a:solidFill>
                <a:latin typeface="Seravek Light"/>
                <a:cs typeface="Seravek Light"/>
              </a:rPr>
              <a:t>“You’ve helped the ACLU take the lead in standing up to those who would undermine the Constitution, stifle dissent, invade our privacy, and weaken the core principles and institutions of our democracy.</a:t>
            </a:r>
          </a:p>
          <a:p>
            <a:pPr algn="ctr"/>
            <a:endParaRPr lang="en-US" sz="2400" dirty="0" smtClean="0">
              <a:solidFill>
                <a:srgbClr val="000000"/>
              </a:solidFill>
              <a:latin typeface="Seravek Light"/>
              <a:cs typeface="Seravek Light"/>
            </a:endParaRPr>
          </a:p>
          <a:p>
            <a:pPr algn="ctr"/>
            <a:r>
              <a:rPr lang="en-US" sz="2400" dirty="0" smtClean="0">
                <a:solidFill>
                  <a:srgbClr val="000000"/>
                </a:solidFill>
                <a:latin typeface="Seravek Light"/>
                <a:cs typeface="Seravek Light"/>
              </a:rPr>
              <a:t>But, despite all that’s going on around us right now, I am writing to ask you to take a longer view. I want to remind you that being a civil liberties advocate is the work of a lifetime– and beyond.”</a:t>
            </a:r>
          </a:p>
          <a:p>
            <a:pPr algn="ctr"/>
            <a:endParaRPr lang="en-US" sz="2800" u="sng" dirty="0" smtClean="0">
              <a:solidFill>
                <a:srgbClr val="000000"/>
              </a:solidFill>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jpg"/>
          <p:cNvPicPr>
            <a:picLocks noChangeAspect="1"/>
          </p:cNvPicPr>
          <p:nvPr/>
        </p:nvPicPr>
        <p:blipFill>
          <a:blip r:embed="rId2"/>
          <a:stretch>
            <a:fillRect/>
          </a:stretch>
        </p:blipFill>
        <p:spPr>
          <a:xfrm>
            <a:off x="-22542" y="-1"/>
            <a:ext cx="9369742" cy="5278727"/>
          </a:xfrm>
          <a:prstGeom prst="rect">
            <a:avLst/>
          </a:prstGeom>
        </p:spPr>
      </p:pic>
      <p:pic>
        <p:nvPicPr>
          <p:cNvPr id="4" name="Content Placeholder 3" descr="PG Appeal.tiff"/>
          <p:cNvPicPr>
            <a:picLocks noGrp="1" noChangeAspect="1"/>
          </p:cNvPicPr>
          <p:nvPr>
            <p:ph idx="1"/>
          </p:nvPr>
        </p:nvPicPr>
        <p:blipFill rotWithShape="1">
          <a:blip r:embed="rId3">
            <a:extLst>
              <a:ext uri="{28A0092B-C50C-407E-A947-70E740481C1C}">
                <a14:useLocalDpi xmlns:a14="http://schemas.microsoft.com/office/drawing/2010/main" val="0"/>
              </a:ext>
            </a:extLst>
          </a:blip>
          <a:srcRect l="-3239" r="1620"/>
          <a:stretch/>
        </p:blipFill>
        <p:spPr>
          <a:xfrm>
            <a:off x="-135467" y="0"/>
            <a:ext cx="4250267" cy="5143500"/>
          </a:xfrm>
        </p:spPr>
      </p:pic>
      <p:pic>
        <p:nvPicPr>
          <p:cNvPr id="5" name="Picture 4" descr="Urgent Appeal Reply.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132" y="538051"/>
            <a:ext cx="6637867" cy="1543175"/>
          </a:xfrm>
          <a:prstGeom prst="rect">
            <a:avLst/>
          </a:prstGeom>
        </p:spPr>
      </p:pic>
      <p:sp>
        <p:nvSpPr>
          <p:cNvPr id="6" name="Rectangular Callout 5"/>
          <p:cNvSpPr/>
          <p:nvPr/>
        </p:nvSpPr>
        <p:spPr>
          <a:xfrm>
            <a:off x="3335761" y="0"/>
            <a:ext cx="5808239" cy="5143499"/>
          </a:xfrm>
          <a:prstGeom prst="wedgeRectCallout">
            <a:avLst>
              <a:gd name="adj1" fmla="val -75262"/>
              <a:gd name="adj2" fmla="val 4436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smtClean="0">
                <a:solidFill>
                  <a:srgbClr val="000000"/>
                </a:solidFill>
                <a:latin typeface="Seravek Light"/>
                <a:cs typeface="Seravek Light"/>
              </a:rPr>
              <a:t>Urgent Appeal</a:t>
            </a:r>
            <a:endParaRPr lang="en-US" sz="2400" dirty="0">
              <a:solidFill>
                <a:srgbClr val="000000"/>
              </a:solidFill>
              <a:latin typeface="Seravek Light"/>
              <a:cs typeface="Seravek Light"/>
            </a:endParaRPr>
          </a:p>
          <a:p>
            <a:pPr algn="ctr"/>
            <a:endParaRPr lang="en-US" sz="2400" dirty="0" smtClean="0">
              <a:solidFill>
                <a:schemeClr val="tx1"/>
              </a:solidFill>
              <a:latin typeface="Seravek Light"/>
              <a:cs typeface="Seravek Light"/>
            </a:endParaRPr>
          </a:p>
          <a:p>
            <a:r>
              <a:rPr lang="en-US" sz="2400" dirty="0" smtClean="0">
                <a:solidFill>
                  <a:schemeClr val="tx1"/>
                </a:solidFill>
                <a:latin typeface="Seravek Light"/>
                <a:cs typeface="Seravek Light"/>
              </a:rPr>
              <a:t>“I </a:t>
            </a:r>
            <a:r>
              <a:rPr lang="en-US" sz="2400" dirty="0">
                <a:solidFill>
                  <a:schemeClr val="tx1"/>
                </a:solidFill>
                <a:latin typeface="Seravek Light"/>
                <a:cs typeface="Seravek Light"/>
              </a:rPr>
              <a:t>know from the outpouring of activism we’ve seen in the past two months that people all across America are with us. Now, with the Trump presidency underway, you and I have to be ready to respond quickly and </a:t>
            </a:r>
            <a:r>
              <a:rPr lang="en-US" sz="2400" dirty="0" smtClean="0">
                <a:solidFill>
                  <a:schemeClr val="tx1"/>
                </a:solidFill>
                <a:latin typeface="Seravek Light"/>
                <a:cs typeface="Seravek Light"/>
              </a:rPr>
              <a:t>decisively…  </a:t>
            </a:r>
            <a:endParaRPr lang="en-US" sz="2400" dirty="0">
              <a:solidFill>
                <a:schemeClr val="tx1"/>
              </a:solidFill>
              <a:latin typeface="Seravek Light"/>
              <a:cs typeface="Seravek Light"/>
            </a:endParaRPr>
          </a:p>
          <a:p>
            <a:r>
              <a:rPr lang="en-US" sz="2400" dirty="0">
                <a:solidFill>
                  <a:schemeClr val="tx1"/>
                </a:solidFill>
                <a:latin typeface="Seravek Light"/>
                <a:cs typeface="Seravek Light"/>
              </a:rPr>
              <a:t>To ensure that the ACLU can meet the awesome responsibilities of this moment, I am urging you to rush a generous donation of $AMT1, $AMT2 or more to our </a:t>
            </a:r>
            <a:r>
              <a:rPr lang="en-US" sz="2400" b="1" dirty="0">
                <a:solidFill>
                  <a:schemeClr val="tx1"/>
                </a:solidFill>
                <a:latin typeface="Seravek Light"/>
                <a:cs typeface="Seravek Light"/>
              </a:rPr>
              <a:t>Constitution Defense Fund</a:t>
            </a:r>
            <a:r>
              <a:rPr lang="en-US" sz="2400" dirty="0" smtClean="0">
                <a:solidFill>
                  <a:schemeClr val="tx1"/>
                </a:solidFill>
                <a:latin typeface="Seravek Light"/>
                <a:cs typeface="Seravek Light"/>
              </a:rPr>
              <a:t>.”</a:t>
            </a:r>
            <a:endParaRPr lang="en-US" sz="2400" u="sng" dirty="0" smtClean="0">
              <a:solidFill>
                <a:schemeClr val="tx1"/>
              </a:solidFill>
              <a:latin typeface="Seravek Light"/>
              <a:cs typeface="Seravek Light"/>
            </a:endParaRPr>
          </a:p>
        </p:txBody>
      </p:sp>
    </p:spTree>
    <p:extLst>
      <p:ext uri="{BB962C8B-B14F-4D97-AF65-F5344CB8AC3E}">
        <p14:creationId xmlns:p14="http://schemas.microsoft.com/office/powerpoint/2010/main" val="3326047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7-05 at 1.37.08 PM.png"/>
          <p:cNvPicPr>
            <a:picLocks noChangeAspect="1"/>
          </p:cNvPicPr>
          <p:nvPr/>
        </p:nvPicPr>
        <p:blipFill>
          <a:blip r:embed="rId3"/>
          <a:stretch>
            <a:fillRect/>
          </a:stretch>
        </p:blipFill>
        <p:spPr>
          <a:xfrm>
            <a:off x="0" y="417513"/>
            <a:ext cx="9144000" cy="4498181"/>
          </a:xfrm>
          <a:prstGeom prst="rect">
            <a:avLst/>
          </a:prstGeom>
        </p:spPr>
      </p:pic>
      <p:sp>
        <p:nvSpPr>
          <p:cNvPr id="5" name="Rectangular Callout 4"/>
          <p:cNvSpPr/>
          <p:nvPr/>
        </p:nvSpPr>
        <p:spPr>
          <a:xfrm>
            <a:off x="3335761" y="0"/>
            <a:ext cx="5808239" cy="5143499"/>
          </a:xfrm>
          <a:prstGeom prst="wedgeRectCallout">
            <a:avLst>
              <a:gd name="adj1" fmla="val -75262"/>
              <a:gd name="adj2" fmla="val 4436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smtClean="0">
                <a:solidFill>
                  <a:srgbClr val="000000"/>
                </a:solidFill>
                <a:latin typeface="Seravek Light"/>
                <a:cs typeface="Seravek Light"/>
              </a:rPr>
              <a:t>PG Appeal</a:t>
            </a:r>
          </a:p>
          <a:p>
            <a:r>
              <a:rPr lang="en-US" sz="2400" dirty="0" smtClean="0">
                <a:solidFill>
                  <a:srgbClr val="000000"/>
                </a:solidFill>
                <a:latin typeface="Seravek Light"/>
                <a:cs typeface="Seravek Light"/>
              </a:rPr>
              <a:t>“That </a:t>
            </a:r>
            <a:r>
              <a:rPr lang="en-US" sz="2400" dirty="0">
                <a:solidFill>
                  <a:srgbClr val="000000"/>
                </a:solidFill>
                <a:latin typeface="Seravek Light"/>
                <a:cs typeface="Seravek Light"/>
              </a:rPr>
              <a:t>unyielding persistence is sustained not only by current supporters of the ACLU </a:t>
            </a:r>
            <a:r>
              <a:rPr lang="en-US" sz="2400" dirty="0" smtClean="0">
                <a:solidFill>
                  <a:srgbClr val="000000"/>
                </a:solidFill>
                <a:latin typeface="Seravek Light"/>
                <a:cs typeface="Seravek Light"/>
              </a:rPr>
              <a:t>like yourself</a:t>
            </a:r>
            <a:r>
              <a:rPr lang="en-US" sz="2400" dirty="0">
                <a:solidFill>
                  <a:srgbClr val="000000"/>
                </a:solidFill>
                <a:latin typeface="Seravek Light"/>
                <a:cs typeface="Seravek Light"/>
              </a:rPr>
              <a:t>, but also by people who — years or even decades ago — decided to include the </a:t>
            </a:r>
            <a:r>
              <a:rPr lang="en-US" sz="2400" dirty="0" smtClean="0">
                <a:solidFill>
                  <a:srgbClr val="000000"/>
                </a:solidFill>
                <a:latin typeface="Seravek Light"/>
                <a:cs typeface="Seravek Light"/>
              </a:rPr>
              <a:t>ACLU in </a:t>
            </a:r>
            <a:r>
              <a:rPr lang="en-US" sz="2400" dirty="0">
                <a:solidFill>
                  <a:srgbClr val="000000"/>
                </a:solidFill>
                <a:latin typeface="Seravek Light"/>
                <a:cs typeface="Seravek Light"/>
              </a:rPr>
              <a:t>their </a:t>
            </a:r>
            <a:r>
              <a:rPr lang="en-US" sz="2400" dirty="0" smtClean="0">
                <a:solidFill>
                  <a:srgbClr val="000000"/>
                </a:solidFill>
                <a:latin typeface="Seravek Light"/>
                <a:cs typeface="Seravek Light"/>
              </a:rPr>
              <a:t>wills…</a:t>
            </a:r>
          </a:p>
          <a:p>
            <a:endParaRPr lang="en-US" sz="2400" dirty="0">
              <a:solidFill>
                <a:srgbClr val="000000"/>
              </a:solidFill>
              <a:latin typeface="Seravek Light"/>
              <a:cs typeface="Seravek Light"/>
            </a:endParaRPr>
          </a:p>
          <a:p>
            <a:r>
              <a:rPr lang="en-US" sz="2400" dirty="0" smtClean="0">
                <a:solidFill>
                  <a:srgbClr val="000000"/>
                </a:solidFill>
                <a:latin typeface="Seravek Light"/>
                <a:cs typeface="Seravek Light"/>
              </a:rPr>
              <a:t>ACLU </a:t>
            </a:r>
            <a:r>
              <a:rPr lang="en-US" sz="2400" dirty="0">
                <a:solidFill>
                  <a:srgbClr val="000000"/>
                </a:solidFill>
                <a:latin typeface="Seravek Light"/>
                <a:cs typeface="Seravek Light"/>
              </a:rPr>
              <a:t>members made planned gifts in the past without being able to predict exactly</a:t>
            </a:r>
          </a:p>
          <a:p>
            <a:r>
              <a:rPr lang="en-US" sz="2400" dirty="0">
                <a:solidFill>
                  <a:srgbClr val="000000"/>
                </a:solidFill>
                <a:latin typeface="Seravek Light"/>
                <a:cs typeface="Seravek Light"/>
              </a:rPr>
              <a:t>when and where their commitment would have an impact. Yet now, those planned gifts </a:t>
            </a:r>
            <a:r>
              <a:rPr lang="en-US" sz="2400" dirty="0" smtClean="0">
                <a:solidFill>
                  <a:srgbClr val="000000"/>
                </a:solidFill>
                <a:latin typeface="Seravek Light"/>
                <a:cs typeface="Seravek Light"/>
              </a:rPr>
              <a:t>are helping </a:t>
            </a:r>
            <a:r>
              <a:rPr lang="en-US" sz="2400" dirty="0">
                <a:solidFill>
                  <a:srgbClr val="000000"/>
                </a:solidFill>
                <a:latin typeface="Seravek Light"/>
                <a:cs typeface="Seravek Light"/>
              </a:rPr>
              <a:t>to propel the organization’s current work forward</a:t>
            </a:r>
            <a:r>
              <a:rPr lang="en-US" sz="2400" dirty="0" smtClean="0">
                <a:solidFill>
                  <a:srgbClr val="000000"/>
                </a:solidFill>
                <a:latin typeface="Seravek Light"/>
                <a:cs typeface="Seravek Light"/>
              </a:rPr>
              <a:t>.”</a:t>
            </a:r>
            <a:endParaRPr lang="en-US" sz="2400" dirty="0">
              <a:solidFill>
                <a:srgbClr val="000000"/>
              </a:solidFill>
              <a:latin typeface="Seravek Light"/>
              <a:cs typeface="Seravek Ligh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a:stretch>
            <a:fillRect/>
          </a:stretch>
        </p:blipFill>
        <p:spPr>
          <a:xfrm>
            <a:off x="-22542" y="-1"/>
            <a:ext cx="9369742" cy="5278727"/>
          </a:xfrm>
          <a:prstGeom prst="rect">
            <a:avLst/>
          </a:prstGeom>
        </p:spPr>
      </p:pic>
      <p:sp>
        <p:nvSpPr>
          <p:cNvPr id="6" name="Title 1"/>
          <p:cNvSpPr txBox="1">
            <a:spLocks/>
          </p:cNvSpPr>
          <p:nvPr/>
        </p:nvSpPr>
        <p:spPr>
          <a:xfrm>
            <a:off x="701548" y="478367"/>
            <a:ext cx="8153400" cy="491067"/>
          </a:xfrm>
          <a:prstGeom prst="rect">
            <a:avLst/>
          </a:prstGeom>
          <a:solidFill>
            <a:schemeClr val="bg1"/>
          </a:solidFill>
        </p:spPr>
        <p:txBody>
          <a:bodyPr vert="horz" lIns="91440" tIns="45720" rIns="91440" bIns="45720" rtlCol="0" anchor="ctr" anchorCtr="0">
            <a:normAutofit fontScale="40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7579" b="1" u="sng" dirty="0" smtClean="0">
                <a:solidFill>
                  <a:schemeClr val="tx2"/>
                </a:solidFill>
                <a:latin typeface="Seravek Light"/>
                <a:cs typeface="Seravek Light"/>
              </a:rPr>
              <a:t>Challenges</a:t>
            </a:r>
            <a:r>
              <a:rPr lang="en-US" sz="5400" dirty="0" smtClean="0">
                <a:solidFill>
                  <a:schemeClr val="tx2"/>
                </a:solidFill>
                <a:latin typeface="Seravek Medium"/>
                <a:cs typeface="Seravek Medium"/>
              </a:rPr>
              <a:t> </a:t>
            </a:r>
            <a:endParaRPr lang="en-US" dirty="0"/>
          </a:p>
        </p:txBody>
      </p:sp>
      <p:sp>
        <p:nvSpPr>
          <p:cNvPr id="7" name="Rectangle 6"/>
          <p:cNvSpPr/>
          <p:nvPr/>
        </p:nvSpPr>
        <p:spPr>
          <a:xfrm>
            <a:off x="1236133" y="1591733"/>
            <a:ext cx="7247467" cy="27051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a:buChar char="•"/>
            </a:pPr>
            <a:r>
              <a:rPr lang="en-US" sz="3600" dirty="0" smtClean="0">
                <a:solidFill>
                  <a:schemeClr val="tx2"/>
                </a:solidFill>
                <a:latin typeface="Seravek Light"/>
                <a:cs typeface="Seravek Light"/>
              </a:rPr>
              <a:t>Competition </a:t>
            </a:r>
          </a:p>
          <a:p>
            <a:pPr>
              <a:buFont typeface="Arial"/>
              <a:buChar char="•"/>
            </a:pPr>
            <a:r>
              <a:rPr lang="en-US" sz="3600" dirty="0" smtClean="0">
                <a:solidFill>
                  <a:schemeClr val="tx2"/>
                </a:solidFill>
                <a:latin typeface="Seravek Light"/>
                <a:cs typeface="Seravek Light"/>
              </a:rPr>
              <a:t>No Current infrastructure in place</a:t>
            </a:r>
          </a:p>
          <a:p>
            <a:pPr>
              <a:buFont typeface="Arial"/>
              <a:buChar char="•"/>
            </a:pPr>
            <a:r>
              <a:rPr lang="en-US" sz="3600" dirty="0" smtClean="0">
                <a:solidFill>
                  <a:schemeClr val="tx2"/>
                </a:solidFill>
                <a:latin typeface="Seravek Light"/>
                <a:cs typeface="Seravek Light"/>
              </a:rPr>
              <a:t>No Budget</a:t>
            </a:r>
          </a:p>
          <a:p>
            <a:pPr>
              <a:buFont typeface="Arial"/>
              <a:buChar char="•"/>
            </a:pPr>
            <a:r>
              <a:rPr lang="en-US" sz="3600" dirty="0" smtClean="0">
                <a:solidFill>
                  <a:schemeClr val="tx2"/>
                </a:solidFill>
                <a:latin typeface="Seravek Light"/>
                <a:cs typeface="Seravek Light"/>
              </a:rPr>
              <a:t>No Time</a:t>
            </a:r>
            <a:endParaRPr lang="en-US" sz="3600" dirty="0">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jpg"/>
          <p:cNvPicPr>
            <a:picLocks noChangeAspect="1"/>
          </p:cNvPicPr>
          <p:nvPr/>
        </p:nvPicPr>
        <p:blipFill>
          <a:blip r:embed="rId3"/>
          <a:stretch>
            <a:fillRect/>
          </a:stretch>
        </p:blipFill>
        <p:spPr>
          <a:xfrm>
            <a:off x="-22542" y="-1"/>
            <a:ext cx="9369742" cy="5278727"/>
          </a:xfrm>
          <a:prstGeom prst="rect">
            <a:avLst/>
          </a:prstGeom>
        </p:spPr>
      </p:pic>
      <p:sp>
        <p:nvSpPr>
          <p:cNvPr id="5" name="Title 1"/>
          <p:cNvSpPr txBox="1">
            <a:spLocks/>
          </p:cNvSpPr>
          <p:nvPr/>
        </p:nvSpPr>
        <p:spPr>
          <a:xfrm>
            <a:off x="701548" y="478367"/>
            <a:ext cx="8153400" cy="491067"/>
          </a:xfrm>
          <a:prstGeom prst="rect">
            <a:avLst/>
          </a:prstGeom>
          <a:solidFill>
            <a:schemeClr val="bg1"/>
          </a:solidFill>
        </p:spPr>
        <p:txBody>
          <a:bodyPr vert="horz" lIns="91440" tIns="45720" rIns="91440" bIns="45720" rtlCol="0" anchor="ctr" anchorCtr="0">
            <a:noAutofit/>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3000" b="1" u="sng" dirty="0" smtClean="0">
                <a:solidFill>
                  <a:schemeClr val="tx2"/>
                </a:solidFill>
                <a:latin typeface="Seravek Light"/>
                <a:cs typeface="Seravek Light"/>
              </a:rPr>
              <a:t>Master Calendar</a:t>
            </a:r>
            <a:endParaRPr lang="en-US" sz="3000" b="1" u="sng" dirty="0">
              <a:latin typeface="Seravek Light"/>
              <a:cs typeface="Seravek Light"/>
            </a:endParaRPr>
          </a:p>
        </p:txBody>
      </p:sp>
      <p:sp>
        <p:nvSpPr>
          <p:cNvPr id="8" name="Rectangle 7"/>
          <p:cNvSpPr/>
          <p:nvPr/>
        </p:nvSpPr>
        <p:spPr>
          <a:xfrm>
            <a:off x="701548" y="1591732"/>
            <a:ext cx="8153400" cy="27051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a:buChar char="•"/>
            </a:pPr>
            <a:r>
              <a:rPr lang="en-US" sz="3600" dirty="0" smtClean="0">
                <a:solidFill>
                  <a:schemeClr val="tx2"/>
                </a:solidFill>
                <a:latin typeface="Seravek Light"/>
                <a:cs typeface="Seravek Light"/>
              </a:rPr>
              <a:t>Establishing One </a:t>
            </a:r>
          </a:p>
          <a:p>
            <a:pPr>
              <a:buFont typeface="Arial"/>
              <a:buChar char="•"/>
            </a:pPr>
            <a:r>
              <a:rPr lang="en-US" sz="3600" dirty="0" smtClean="0">
                <a:solidFill>
                  <a:schemeClr val="tx2"/>
                </a:solidFill>
                <a:latin typeface="Seravek Light"/>
                <a:cs typeface="Seravek Light"/>
              </a:rPr>
              <a:t>Making It Work </a:t>
            </a:r>
          </a:p>
          <a:p>
            <a:pPr>
              <a:buFont typeface="Arial"/>
              <a:buChar char="•"/>
            </a:pPr>
            <a:r>
              <a:rPr lang="en-US" sz="3600" dirty="0" smtClean="0">
                <a:solidFill>
                  <a:schemeClr val="tx2"/>
                </a:solidFill>
                <a:latin typeface="Seravek Light"/>
                <a:cs typeface="Seravek Light"/>
              </a:rPr>
              <a:t>Now’s the Time to Look at Segmentation</a:t>
            </a:r>
          </a:p>
          <a:p>
            <a:pPr>
              <a:buFont typeface="Arial"/>
              <a:buChar char="•"/>
            </a:pPr>
            <a:r>
              <a:rPr lang="en-US" sz="3600" dirty="0" smtClean="0">
                <a:solidFill>
                  <a:schemeClr val="tx2"/>
                </a:solidFill>
                <a:latin typeface="Seravek Light"/>
                <a:cs typeface="Seravek Light"/>
              </a:rPr>
              <a:t>Modeling</a:t>
            </a:r>
            <a:endParaRPr lang="en-US" sz="3600" dirty="0">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jpg"/>
          <p:cNvPicPr>
            <a:picLocks noChangeAspect="1"/>
          </p:cNvPicPr>
          <p:nvPr/>
        </p:nvPicPr>
        <p:blipFill>
          <a:blip r:embed="rId3"/>
          <a:stretch>
            <a:fillRect/>
          </a:stretch>
        </p:blipFill>
        <p:spPr>
          <a:xfrm>
            <a:off x="-22542" y="-1"/>
            <a:ext cx="9369742" cy="5278727"/>
          </a:xfrm>
          <a:prstGeom prst="rect">
            <a:avLst/>
          </a:prstGeom>
        </p:spPr>
      </p:pic>
      <p:sp>
        <p:nvSpPr>
          <p:cNvPr id="6" name="Title 1"/>
          <p:cNvSpPr txBox="1">
            <a:spLocks/>
          </p:cNvSpPr>
          <p:nvPr/>
        </p:nvSpPr>
        <p:spPr>
          <a:xfrm>
            <a:off x="701548" y="478367"/>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Inter-Departmental Meetings</a:t>
            </a:r>
            <a:endParaRPr lang="en-US" b="1" u="sng" dirty="0">
              <a:latin typeface="Seravek Light"/>
              <a:cs typeface="Seravek Light"/>
            </a:endParaRPr>
          </a:p>
        </p:txBody>
      </p:sp>
      <p:sp>
        <p:nvSpPr>
          <p:cNvPr id="5" name="Rectangle 4"/>
          <p:cNvSpPr/>
          <p:nvPr/>
        </p:nvSpPr>
        <p:spPr>
          <a:xfrm>
            <a:off x="592668" y="1540933"/>
            <a:ext cx="8449734" cy="298873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a:buChar char="•"/>
            </a:pPr>
            <a:r>
              <a:rPr lang="en-US" sz="3600" dirty="0" smtClean="0">
                <a:solidFill>
                  <a:schemeClr val="tx2"/>
                </a:solidFill>
                <a:latin typeface="Seravek Light"/>
                <a:cs typeface="Seravek Light"/>
              </a:rPr>
              <a:t>Keep each other up to date on messaging, calendar changes, and urgent issues </a:t>
            </a:r>
          </a:p>
          <a:p>
            <a:pPr>
              <a:buFont typeface="Arial"/>
              <a:buChar char="•"/>
            </a:pPr>
            <a:r>
              <a:rPr lang="en-US" sz="3600" dirty="0" smtClean="0">
                <a:solidFill>
                  <a:schemeClr val="tx2"/>
                </a:solidFill>
                <a:latin typeface="Seravek Light"/>
                <a:cs typeface="Seravek Light"/>
              </a:rPr>
              <a:t>Keep in mind what’s best for your donor</a:t>
            </a:r>
          </a:p>
          <a:p>
            <a:pPr>
              <a:buFont typeface="Arial"/>
              <a:buChar char="•"/>
            </a:pPr>
            <a:r>
              <a:rPr lang="en-US" sz="3600" dirty="0" smtClean="0">
                <a:solidFill>
                  <a:schemeClr val="tx2"/>
                </a:solidFill>
                <a:latin typeface="Seravek Light"/>
                <a:cs typeface="Seravek Light"/>
              </a:rPr>
              <a:t>Culture of evidence-based</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a:stretch>
            <a:fillRect/>
          </a:stretch>
        </p:blipFill>
        <p:spPr>
          <a:xfrm>
            <a:off x="-22542" y="-1"/>
            <a:ext cx="9369742" cy="5278727"/>
          </a:xfrm>
          <a:prstGeom prst="rect">
            <a:avLst/>
          </a:prstGeom>
        </p:spPr>
      </p:pic>
      <p:sp>
        <p:nvSpPr>
          <p:cNvPr id="6" name="Title 1"/>
          <p:cNvSpPr txBox="1">
            <a:spLocks/>
          </p:cNvSpPr>
          <p:nvPr/>
        </p:nvSpPr>
        <p:spPr>
          <a:xfrm>
            <a:off x="701548" y="478367"/>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Common Goals</a:t>
            </a:r>
            <a:endParaRPr lang="en-US" b="1" u="sng" dirty="0">
              <a:latin typeface="Seravek Light"/>
              <a:cs typeface="Seravek Light"/>
            </a:endParaRPr>
          </a:p>
        </p:txBody>
      </p:sp>
      <p:sp>
        <p:nvSpPr>
          <p:cNvPr id="5" name="Rectangle 4"/>
          <p:cNvSpPr/>
          <p:nvPr/>
        </p:nvSpPr>
        <p:spPr>
          <a:xfrm>
            <a:off x="406400" y="1358901"/>
            <a:ext cx="8448548" cy="3479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4400" dirty="0" smtClean="0">
              <a:solidFill>
                <a:schemeClr val="tx2"/>
              </a:solidFill>
              <a:latin typeface="Seravek Medium"/>
              <a:cs typeface="Seravek Medium"/>
            </a:endParaRPr>
          </a:p>
          <a:p>
            <a:endParaRPr lang="en-US" sz="4400" dirty="0" smtClean="0">
              <a:solidFill>
                <a:schemeClr val="tx2"/>
              </a:solidFill>
              <a:latin typeface="Seravek Medium"/>
              <a:cs typeface="Seravek Medium"/>
            </a:endParaRPr>
          </a:p>
        </p:txBody>
      </p:sp>
      <p:sp>
        <p:nvSpPr>
          <p:cNvPr id="7" name="TextBox 6"/>
          <p:cNvSpPr txBox="1"/>
          <p:nvPr/>
        </p:nvSpPr>
        <p:spPr>
          <a:xfrm>
            <a:off x="498348" y="1699380"/>
            <a:ext cx="8153400" cy="2677656"/>
          </a:xfrm>
          <a:prstGeom prst="rect">
            <a:avLst/>
          </a:prstGeom>
          <a:noFill/>
        </p:spPr>
        <p:txBody>
          <a:bodyPr wrap="square" rtlCol="0">
            <a:spAutoFit/>
          </a:bodyPr>
          <a:lstStyle/>
          <a:p>
            <a:pPr>
              <a:buFont typeface="Arial"/>
              <a:buChar char="•"/>
            </a:pPr>
            <a:r>
              <a:rPr lang="en-US" sz="3000" dirty="0" smtClean="0">
                <a:solidFill>
                  <a:schemeClr val="tx2"/>
                </a:solidFill>
                <a:latin typeface="Seravek Light"/>
                <a:cs typeface="Seravek Light"/>
              </a:rPr>
              <a:t>Keeping your donor at the center</a:t>
            </a:r>
          </a:p>
          <a:p>
            <a:pPr>
              <a:buFont typeface="Arial"/>
              <a:buChar char="•"/>
            </a:pPr>
            <a:r>
              <a:rPr lang="en-US" sz="3000" dirty="0" smtClean="0">
                <a:solidFill>
                  <a:schemeClr val="tx2"/>
                </a:solidFill>
                <a:latin typeface="Seravek Light"/>
                <a:cs typeface="Seravek Light"/>
              </a:rPr>
              <a:t>Decide if sharing metrics will help</a:t>
            </a:r>
          </a:p>
          <a:p>
            <a:pPr>
              <a:buFont typeface="Arial"/>
              <a:buChar char="•"/>
            </a:pPr>
            <a:r>
              <a:rPr lang="en-US" sz="3000" dirty="0" smtClean="0">
                <a:solidFill>
                  <a:schemeClr val="tx2"/>
                </a:solidFill>
                <a:latin typeface="Seravek Light"/>
                <a:cs typeface="Seravek Light"/>
              </a:rPr>
              <a:t>Understand each other’s goals</a:t>
            </a:r>
          </a:p>
          <a:p>
            <a:pPr>
              <a:buFont typeface="Arial"/>
              <a:buChar char="•"/>
            </a:pPr>
            <a:r>
              <a:rPr lang="en-US" sz="3000" dirty="0" smtClean="0">
                <a:solidFill>
                  <a:schemeClr val="tx2"/>
                </a:solidFill>
                <a:latin typeface="Seravek Light"/>
                <a:cs typeface="Seravek Light"/>
              </a:rPr>
              <a:t>If you keep dueling, one of you is going to end up dead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jpg"/>
          <p:cNvPicPr>
            <a:picLocks noChangeAspect="1"/>
          </p:cNvPicPr>
          <p:nvPr/>
        </p:nvPicPr>
        <p:blipFill>
          <a:blip r:embed="rId3"/>
          <a:stretch>
            <a:fillRect/>
          </a:stretch>
        </p:blipFill>
        <p:spPr>
          <a:xfrm>
            <a:off x="-22542" y="-1"/>
            <a:ext cx="9369742" cy="5278727"/>
          </a:xfrm>
          <a:prstGeom prst="rect">
            <a:avLst/>
          </a:prstGeom>
        </p:spPr>
      </p:pic>
      <p:sp>
        <p:nvSpPr>
          <p:cNvPr id="6" name="Title 1"/>
          <p:cNvSpPr txBox="1">
            <a:spLocks/>
          </p:cNvSpPr>
          <p:nvPr/>
        </p:nvSpPr>
        <p:spPr>
          <a:xfrm>
            <a:off x="701548" y="478367"/>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Production Efficiencies </a:t>
            </a:r>
            <a:endParaRPr lang="en-US" b="1" u="sng" dirty="0">
              <a:latin typeface="Seravek Light"/>
              <a:cs typeface="Seravek Light"/>
            </a:endParaRPr>
          </a:p>
        </p:txBody>
      </p:sp>
      <p:sp>
        <p:nvSpPr>
          <p:cNvPr id="5" name="Rectangle 4"/>
          <p:cNvSpPr/>
          <p:nvPr/>
        </p:nvSpPr>
        <p:spPr>
          <a:xfrm>
            <a:off x="1828800" y="1358901"/>
            <a:ext cx="5926667" cy="236643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a:buChar char="•"/>
            </a:pPr>
            <a:r>
              <a:rPr lang="en-US" sz="3600" dirty="0" smtClean="0">
                <a:solidFill>
                  <a:schemeClr val="tx2"/>
                </a:solidFill>
                <a:latin typeface="Seravek Light"/>
                <a:cs typeface="Seravek Light"/>
              </a:rPr>
              <a:t>Ask the experts</a:t>
            </a:r>
          </a:p>
          <a:p>
            <a:pPr>
              <a:buFont typeface="Arial"/>
              <a:buChar char="•"/>
            </a:pPr>
            <a:r>
              <a:rPr lang="en-US" sz="3600" dirty="0" smtClean="0">
                <a:solidFill>
                  <a:schemeClr val="tx2"/>
                </a:solidFill>
                <a:latin typeface="Seravek Light"/>
                <a:cs typeface="Seravek Light"/>
              </a:rPr>
              <a:t>Batch printings</a:t>
            </a:r>
          </a:p>
          <a:p>
            <a:pPr>
              <a:buFont typeface="Arial"/>
              <a:buChar char="•"/>
            </a:pPr>
            <a:r>
              <a:rPr lang="en-US" sz="3600" dirty="0" smtClean="0">
                <a:solidFill>
                  <a:schemeClr val="tx2"/>
                </a:solidFill>
                <a:latin typeface="Seravek Light"/>
                <a:cs typeface="Seravek Light"/>
              </a:rPr>
              <a:t>Share techniques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jpg"/>
          <p:cNvPicPr>
            <a:picLocks noChangeAspect="1"/>
          </p:cNvPicPr>
          <p:nvPr/>
        </p:nvPicPr>
        <p:blipFill>
          <a:blip r:embed="rId3"/>
          <a:stretch>
            <a:fillRect/>
          </a:stretch>
        </p:blipFill>
        <p:spPr>
          <a:xfrm>
            <a:off x="-22542" y="-1"/>
            <a:ext cx="9369742" cy="5278727"/>
          </a:xfrm>
          <a:prstGeom prst="rect">
            <a:avLst/>
          </a:prstGeom>
        </p:spPr>
      </p:pic>
      <p:sp>
        <p:nvSpPr>
          <p:cNvPr id="6" name="Title 1"/>
          <p:cNvSpPr txBox="1">
            <a:spLocks/>
          </p:cNvSpPr>
          <p:nvPr/>
        </p:nvSpPr>
        <p:spPr>
          <a:xfrm>
            <a:off x="701548" y="478367"/>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Be In The Room Where it Happens</a:t>
            </a:r>
            <a:endParaRPr lang="en-US" b="1" u="sng" dirty="0">
              <a:latin typeface="Seravek Light"/>
              <a:cs typeface="Seravek Light"/>
            </a:endParaRPr>
          </a:p>
        </p:txBody>
      </p:sp>
      <p:sp>
        <p:nvSpPr>
          <p:cNvPr id="5" name="Rectangle 4"/>
          <p:cNvSpPr/>
          <p:nvPr/>
        </p:nvSpPr>
        <p:spPr>
          <a:xfrm>
            <a:off x="701548" y="1371599"/>
            <a:ext cx="7958667" cy="29083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Arial"/>
              <a:buChar char="•"/>
            </a:pPr>
            <a:endParaRPr lang="en-US" sz="3600" dirty="0" smtClean="0">
              <a:solidFill>
                <a:schemeClr val="tx2"/>
              </a:solidFill>
              <a:latin typeface="Seravek Light"/>
              <a:cs typeface="Seravek Light"/>
            </a:endParaRPr>
          </a:p>
          <a:p>
            <a:pPr>
              <a:buFont typeface="Arial"/>
              <a:buChar char="•"/>
            </a:pPr>
            <a:r>
              <a:rPr lang="en-US" sz="3600" dirty="0" smtClean="0">
                <a:solidFill>
                  <a:schemeClr val="tx2"/>
                </a:solidFill>
                <a:latin typeface="Seravek Light"/>
                <a:cs typeface="Seravek Light"/>
              </a:rPr>
              <a:t>Share copy with each other</a:t>
            </a:r>
          </a:p>
          <a:p>
            <a:pPr>
              <a:buFont typeface="Arial"/>
              <a:buChar char="•"/>
            </a:pPr>
            <a:r>
              <a:rPr lang="en-US" sz="3600" dirty="0" smtClean="0">
                <a:solidFill>
                  <a:schemeClr val="tx2"/>
                </a:solidFill>
                <a:latin typeface="Seravek Light"/>
                <a:cs typeface="Seravek Light"/>
              </a:rPr>
              <a:t>Share expertise </a:t>
            </a:r>
          </a:p>
          <a:p>
            <a:pPr>
              <a:buFont typeface="Arial"/>
              <a:buChar char="•"/>
            </a:pPr>
            <a:r>
              <a:rPr lang="en-US" sz="3600" dirty="0" smtClean="0">
                <a:solidFill>
                  <a:schemeClr val="tx2"/>
                </a:solidFill>
                <a:latin typeface="Seravek Light"/>
                <a:cs typeface="Seravek Light"/>
              </a:rPr>
              <a:t>Work from same talking points</a:t>
            </a:r>
          </a:p>
          <a:p>
            <a:pPr>
              <a:buFont typeface="Arial"/>
              <a:buChar char="•"/>
            </a:pPr>
            <a:r>
              <a:rPr lang="en-US" sz="3600" dirty="0" smtClean="0">
                <a:solidFill>
                  <a:schemeClr val="tx2"/>
                </a:solidFill>
                <a:latin typeface="Seravek Light"/>
                <a:cs typeface="Seravek Light"/>
              </a:rPr>
              <a:t>Remember the donor’s perspective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gold-texture-golden-zoloto-fon-3619.jpg"/>
          <p:cNvPicPr>
            <a:picLocks noChangeAspect="1"/>
          </p:cNvPicPr>
          <p:nvPr/>
        </p:nvPicPr>
        <p:blipFill>
          <a:blip r:embed="rId3">
            <a:alphaModFix amt="82000"/>
          </a:blip>
          <a:srcRect l="23850" r="-1140"/>
          <a:stretch>
            <a:fillRect/>
          </a:stretch>
        </p:blipFill>
        <p:spPr>
          <a:xfrm>
            <a:off x="-35090" y="1"/>
            <a:ext cx="9423197" cy="5143500"/>
          </a:xfrm>
          <a:prstGeom prst="rect">
            <a:avLst/>
          </a:prstGeom>
        </p:spPr>
      </p:pic>
      <p:sp>
        <p:nvSpPr>
          <p:cNvPr id="12" name="TextBox 11"/>
          <p:cNvSpPr txBox="1"/>
          <p:nvPr/>
        </p:nvSpPr>
        <p:spPr>
          <a:xfrm>
            <a:off x="0" y="707886"/>
            <a:ext cx="9388108" cy="3785652"/>
          </a:xfrm>
          <a:prstGeom prst="rect">
            <a:avLst/>
          </a:prstGeom>
          <a:noFill/>
        </p:spPr>
        <p:txBody>
          <a:bodyPr wrap="square" rtlCol="0">
            <a:spAutoFit/>
          </a:bodyPr>
          <a:lstStyle/>
          <a:p>
            <a:pPr>
              <a:buFont typeface="Arial"/>
              <a:buChar char="•"/>
            </a:pPr>
            <a:r>
              <a:rPr lang="en-US" sz="3000" dirty="0" smtClean="0">
                <a:latin typeface="Seravek Light"/>
                <a:cs typeface="Seravek Light"/>
              </a:rPr>
              <a:t>Solutions for common inter-departmental challenges</a:t>
            </a:r>
          </a:p>
          <a:p>
            <a:pPr>
              <a:buFont typeface="Arial"/>
              <a:buChar char="•"/>
            </a:pPr>
            <a:endParaRPr lang="en-US" sz="3000" dirty="0" smtClean="0">
              <a:latin typeface="Seravek Light"/>
              <a:cs typeface="Seravek Light"/>
            </a:endParaRPr>
          </a:p>
          <a:p>
            <a:pPr>
              <a:buFont typeface="Arial"/>
              <a:buChar char="•"/>
            </a:pPr>
            <a:r>
              <a:rPr lang="en-US" sz="3000" dirty="0" smtClean="0">
                <a:latin typeface="Seravek Light"/>
                <a:cs typeface="Seravek Light"/>
              </a:rPr>
              <a:t>Suggestions for appropriate division of labor to maximize efficiency and consolidate messaging</a:t>
            </a:r>
          </a:p>
          <a:p>
            <a:pPr>
              <a:buFont typeface="Arial"/>
              <a:buChar char="•"/>
            </a:pPr>
            <a:endParaRPr lang="en-US" sz="3000" dirty="0" smtClean="0">
              <a:latin typeface="Seravek Light"/>
              <a:cs typeface="Seravek Light"/>
            </a:endParaRPr>
          </a:p>
          <a:p>
            <a:pPr>
              <a:buFont typeface="Arial"/>
              <a:buChar char="•"/>
            </a:pPr>
            <a:r>
              <a:rPr lang="en-US" sz="3000" dirty="0" smtClean="0">
                <a:latin typeface="Seravek Light"/>
                <a:cs typeface="Seravek Light"/>
              </a:rPr>
              <a:t>Success stories of how inter-departmental partnerships can raise more money, decrease expenses, and increase donor loyalty</a:t>
            </a:r>
            <a:endParaRPr lang="en-US" sz="3000" dirty="0">
              <a:latin typeface="Seravek Light"/>
              <a:cs typeface="Seravek Light"/>
            </a:endParaRPr>
          </a:p>
        </p:txBody>
      </p:sp>
      <p:sp>
        <p:nvSpPr>
          <p:cNvPr id="8" name="TextBox 7"/>
          <p:cNvSpPr txBox="1"/>
          <p:nvPr/>
        </p:nvSpPr>
        <p:spPr>
          <a:xfrm>
            <a:off x="2915088" y="153888"/>
            <a:ext cx="3314842" cy="553998"/>
          </a:xfrm>
          <a:prstGeom prst="rect">
            <a:avLst/>
          </a:prstGeom>
          <a:noFill/>
        </p:spPr>
        <p:txBody>
          <a:bodyPr wrap="none" rtlCol="0">
            <a:spAutoFit/>
          </a:bodyPr>
          <a:lstStyle/>
          <a:p>
            <a:r>
              <a:rPr lang="en-US" sz="3000" b="1" u="sng" dirty="0" smtClean="0"/>
              <a:t>Learning Objectives</a:t>
            </a:r>
            <a:endParaRPr lang="en-US" sz="3000" b="1" u="sng"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jpg"/>
          <p:cNvPicPr>
            <a:picLocks noChangeAspect="1"/>
          </p:cNvPicPr>
          <p:nvPr/>
        </p:nvPicPr>
        <p:blipFill>
          <a:blip r:embed="rId3"/>
          <a:stretch>
            <a:fillRect/>
          </a:stretch>
        </p:blipFill>
        <p:spPr>
          <a:xfrm>
            <a:off x="-22542" y="-1"/>
            <a:ext cx="9369742" cy="5278727"/>
          </a:xfrm>
          <a:prstGeom prst="rect">
            <a:avLst/>
          </a:prstGeom>
        </p:spPr>
      </p:pic>
      <p:pic>
        <p:nvPicPr>
          <p:cNvPr id="2" name="Picture 1" descr="Versioned Cover Letter.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2226"/>
            <a:ext cx="4610100" cy="5016500"/>
          </a:xfrm>
          <a:prstGeom prst="rect">
            <a:avLst/>
          </a:prstGeom>
        </p:spPr>
      </p:pic>
      <p:sp>
        <p:nvSpPr>
          <p:cNvPr id="6" name="Title 1"/>
          <p:cNvSpPr txBox="1">
            <a:spLocks/>
          </p:cNvSpPr>
          <p:nvPr/>
        </p:nvSpPr>
        <p:spPr>
          <a:xfrm>
            <a:off x="701548" y="478367"/>
            <a:ext cx="8153400"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Multi-Use Stewardship Pieces</a:t>
            </a:r>
            <a:endParaRPr lang="en-US" b="1" u="sng" dirty="0">
              <a:latin typeface="Seravek Light"/>
              <a:cs typeface="Seravek Light"/>
            </a:endParaRPr>
          </a:p>
        </p:txBody>
      </p:sp>
      <p:grpSp>
        <p:nvGrpSpPr>
          <p:cNvPr id="3" name="Group 2"/>
          <p:cNvGrpSpPr/>
          <p:nvPr/>
        </p:nvGrpSpPr>
        <p:grpSpPr>
          <a:xfrm>
            <a:off x="3335761" y="1481426"/>
            <a:ext cx="5808239" cy="3327159"/>
            <a:chOff x="3335761" y="1481426"/>
            <a:chExt cx="5808239" cy="3327159"/>
          </a:xfrm>
        </p:grpSpPr>
        <p:sp>
          <p:nvSpPr>
            <p:cNvPr id="7" name="Rectangular Callout 6"/>
            <p:cNvSpPr/>
            <p:nvPr/>
          </p:nvSpPr>
          <p:spPr>
            <a:xfrm>
              <a:off x="3335761" y="1481426"/>
              <a:ext cx="5808239" cy="3056707"/>
            </a:xfrm>
            <a:prstGeom prst="wedgeRectCallout">
              <a:avLst>
                <a:gd name="adj1" fmla="val -77012"/>
                <a:gd name="adj2" fmla="val -816"/>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&lt;As a Visionary Council member,&gt; &lt; As a Legacy Society member,&gt; &lt; As a member of the Research Partners Network,&gt; &lt;You&gt; are, quite simply, the backbone of our work.  To show you exactly how your dollars are making a difference, I am pleased to share with you our Annual Report </a:t>
              </a:r>
            </a:p>
          </p:txBody>
        </p:sp>
        <p:sp>
          <p:nvSpPr>
            <p:cNvPr id="4" name="TextBox 3"/>
            <p:cNvSpPr txBox="1"/>
            <p:nvPr/>
          </p:nvSpPr>
          <p:spPr>
            <a:xfrm>
              <a:off x="3505200" y="1484598"/>
              <a:ext cx="5638800" cy="3323987"/>
            </a:xfrm>
            <a:prstGeom prst="rect">
              <a:avLst/>
            </a:prstGeom>
            <a:noFill/>
          </p:spPr>
          <p:txBody>
            <a:bodyPr wrap="square" rtlCol="0">
              <a:spAutoFit/>
            </a:bodyPr>
            <a:lstStyle/>
            <a:p>
              <a:r>
                <a:rPr lang="en-US" sz="2400" dirty="0">
                  <a:latin typeface="Seravek Light"/>
                  <a:cs typeface="Seravek Light"/>
                </a:rPr>
                <a:t>&lt;As a Visionary Council member,&gt; &lt; As a Legacy Society member,&gt; &lt; As a member of the Research Partners Network,&gt; &lt;You&gt; are, quite simply, the backbone of our work.  To show you exactly how your dollars are making a difference, I am pleased to share with you our Annual Report </a:t>
              </a:r>
            </a:p>
            <a:p>
              <a:endParaRPr lang="en-US" dirty="0"/>
            </a:p>
          </p:txBody>
        </p:sp>
      </p:gr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a:stretch>
            <a:fillRect/>
          </a:stretch>
        </p:blipFill>
        <p:spPr>
          <a:xfrm>
            <a:off x="-22542" y="-1"/>
            <a:ext cx="9369742" cy="5278727"/>
          </a:xfrm>
          <a:prstGeom prst="rect">
            <a:avLst/>
          </a:prstGeom>
        </p:spPr>
      </p:pic>
      <p:sp>
        <p:nvSpPr>
          <p:cNvPr id="3" name="Content Placeholder 2"/>
          <p:cNvSpPr>
            <a:spLocks noGrp="1"/>
          </p:cNvSpPr>
          <p:nvPr>
            <p:ph idx="1"/>
          </p:nvPr>
        </p:nvSpPr>
        <p:spPr/>
        <p:txBody>
          <a:bodyPr/>
          <a:lstStyle/>
          <a:p>
            <a:endParaRPr lang="en-US"/>
          </a:p>
        </p:txBody>
      </p:sp>
      <p:sp>
        <p:nvSpPr>
          <p:cNvPr id="6" name="Title 1"/>
          <p:cNvSpPr txBox="1">
            <a:spLocks/>
          </p:cNvSpPr>
          <p:nvPr/>
        </p:nvSpPr>
        <p:spPr>
          <a:xfrm>
            <a:off x="2726267" y="232833"/>
            <a:ext cx="4182534" cy="491067"/>
          </a:xfrm>
          <a:prstGeom prst="rect">
            <a:avLst/>
          </a:prstGeom>
          <a:solidFill>
            <a:schemeClr val="bg1"/>
          </a:solidFill>
        </p:spPr>
        <p:txBody>
          <a:bodyPr vert="horz" lIns="91440" tIns="45720" rIns="91440" bIns="45720" rtlCol="0" anchor="ctr" anchorCtr="0">
            <a:normAutofit fontScale="55000" lnSpcReduction="20000"/>
          </a:bodyPr>
          <a:lstStyle>
            <a:lvl1pPr marL="0" algn="ctr" defTabSz="914400" rtl="0" eaLnBrk="1" latinLnBrk="0" hangingPunct="1">
              <a:lnSpc>
                <a:spcPct val="100000"/>
              </a:lnSpc>
              <a:spcBef>
                <a:spcPct val="0"/>
              </a:spcBef>
              <a:buNone/>
              <a:defRPr sz="5000" b="0" kern="1200" baseline="0">
                <a:ln>
                  <a:noFill/>
                </a:ln>
                <a:solidFill>
                  <a:schemeClr val="bg1"/>
                </a:solidFill>
                <a:latin typeface="Arial"/>
                <a:ea typeface="+mj-ea"/>
                <a:cs typeface="Arial"/>
              </a:defRPr>
            </a:lvl1pPr>
          </a:lstStyle>
          <a:p>
            <a:r>
              <a:rPr lang="en-US" sz="5400" b="1" u="sng" dirty="0" smtClean="0">
                <a:solidFill>
                  <a:schemeClr val="tx2"/>
                </a:solidFill>
                <a:latin typeface="Seravek Light"/>
                <a:cs typeface="Seravek Light"/>
              </a:rPr>
              <a:t>Next Steps</a:t>
            </a:r>
            <a:endParaRPr lang="en-US" b="1" u="sng" dirty="0">
              <a:latin typeface="Seravek Light"/>
              <a:cs typeface="Seravek Light"/>
            </a:endParaRPr>
          </a:p>
        </p:txBody>
      </p:sp>
      <p:sp>
        <p:nvSpPr>
          <p:cNvPr id="7" name="Rectangle 6"/>
          <p:cNvSpPr/>
          <p:nvPr/>
        </p:nvSpPr>
        <p:spPr>
          <a:xfrm>
            <a:off x="152390" y="969434"/>
            <a:ext cx="9059333" cy="386926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dirty="0" smtClean="0">
                <a:solidFill>
                  <a:schemeClr val="tx2"/>
                </a:solidFill>
                <a:latin typeface="Seravek Light"/>
                <a:cs typeface="Seravek Light"/>
              </a:rPr>
              <a:t>1. Set up a meeting to discuss common goals with your colleagues</a:t>
            </a:r>
          </a:p>
          <a:p>
            <a:r>
              <a:rPr lang="en-US" sz="2800" dirty="0" smtClean="0">
                <a:solidFill>
                  <a:schemeClr val="tx2"/>
                </a:solidFill>
                <a:latin typeface="Seravek Light"/>
                <a:cs typeface="Seravek Light"/>
              </a:rPr>
              <a:t>2. Make room for all appeals in your marketing calendar by identifying key audiences</a:t>
            </a:r>
          </a:p>
          <a:p>
            <a:r>
              <a:rPr lang="en-US" sz="2800" dirty="0" smtClean="0">
                <a:solidFill>
                  <a:schemeClr val="tx2"/>
                </a:solidFill>
                <a:latin typeface="Seravek Light"/>
                <a:cs typeface="Seravek Light"/>
              </a:rPr>
              <a:t>3. Identify stewardship pieces that can be customized for annual and planned giving donors</a:t>
            </a:r>
          </a:p>
          <a:p>
            <a:r>
              <a:rPr lang="en-US" sz="2800" dirty="0" smtClean="0">
                <a:solidFill>
                  <a:schemeClr val="tx2"/>
                </a:solidFill>
                <a:latin typeface="Seravek Light"/>
                <a:cs typeface="Seravek Light"/>
              </a:rPr>
              <a:t>4. Personalize your appeals to show donors you know them</a:t>
            </a:r>
          </a:p>
          <a:p>
            <a:r>
              <a:rPr lang="en-US" sz="2800" dirty="0" smtClean="0">
                <a:solidFill>
                  <a:schemeClr val="tx2"/>
                </a:solidFill>
                <a:latin typeface="Seravek Light"/>
                <a:cs typeface="Seravek Light"/>
              </a:rPr>
              <a:t>5. Create standard messaging that can be customized for both immediate and long-term gifts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cb6aaf1795e208995692675ca22e02c.jpg"/>
          <p:cNvPicPr>
            <a:picLocks noChangeAspect="1"/>
          </p:cNvPicPr>
          <p:nvPr/>
        </p:nvPicPr>
        <p:blipFill>
          <a:blip r:embed="rId2"/>
          <a:stretch>
            <a:fillRect/>
          </a:stretch>
        </p:blipFill>
        <p:spPr>
          <a:xfrm>
            <a:off x="-829733" y="-33866"/>
            <a:ext cx="10580420" cy="5290210"/>
          </a:xfrm>
          <a:prstGeom prst="rect">
            <a:avLst/>
          </a:prstGeom>
        </p:spPr>
      </p:pic>
      <p:sp>
        <p:nvSpPr>
          <p:cNvPr id="8" name="TextBox 7"/>
          <p:cNvSpPr txBox="1"/>
          <p:nvPr/>
        </p:nvSpPr>
        <p:spPr>
          <a:xfrm>
            <a:off x="660783" y="2148876"/>
            <a:ext cx="2607348" cy="707886"/>
          </a:xfrm>
          <a:prstGeom prst="rect">
            <a:avLst/>
          </a:prstGeom>
          <a:noFill/>
        </p:spPr>
        <p:txBody>
          <a:bodyPr wrap="none" rtlCol="0">
            <a:spAutoFit/>
          </a:bodyPr>
          <a:lstStyle/>
          <a:p>
            <a:r>
              <a:rPr lang="en-US" sz="4000" b="1" dirty="0" smtClean="0">
                <a:latin typeface="Seravek Light"/>
                <a:cs typeface="Seravek Light"/>
              </a:rPr>
              <a:t>Questions?</a:t>
            </a:r>
            <a:endParaRPr lang="en-US" sz="4000" b="1" dirty="0">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p:cNvPicPr>
            <a:picLocks noChangeAspect="1" noChangeArrowheads="1"/>
          </p:cNvPicPr>
          <p:nvPr/>
        </p:nvPicPr>
        <p:blipFill>
          <a:blip r:embed="rId3"/>
          <a:srcRect/>
          <a:stretch>
            <a:fillRect/>
          </a:stretch>
        </p:blipFill>
        <p:spPr bwMode="auto">
          <a:xfrm>
            <a:off x="0" y="0"/>
            <a:ext cx="9144000" cy="514349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ld-texture-golden-zoloto-fon-3619.jpg"/>
          <p:cNvPicPr>
            <a:picLocks noChangeAspect="1"/>
          </p:cNvPicPr>
          <p:nvPr/>
        </p:nvPicPr>
        <p:blipFill>
          <a:blip r:embed="rId3"/>
          <a:stretch>
            <a:fillRect/>
          </a:stretch>
        </p:blipFill>
        <p:spPr>
          <a:xfrm>
            <a:off x="0" y="0"/>
            <a:ext cx="9144000" cy="5143500"/>
          </a:xfrm>
          <a:prstGeom prst="rect">
            <a:avLst/>
          </a:prstGeom>
        </p:spPr>
      </p:pic>
      <p:sp>
        <p:nvSpPr>
          <p:cNvPr id="11" name="TextBox 10"/>
          <p:cNvSpPr txBox="1"/>
          <p:nvPr/>
        </p:nvSpPr>
        <p:spPr>
          <a:xfrm>
            <a:off x="1286929" y="4419599"/>
            <a:ext cx="6867648" cy="646331"/>
          </a:xfrm>
          <a:prstGeom prst="rect">
            <a:avLst/>
          </a:prstGeom>
          <a:noFill/>
        </p:spPr>
        <p:txBody>
          <a:bodyPr wrap="none" rtlCol="0">
            <a:spAutoFit/>
          </a:bodyPr>
          <a:lstStyle/>
          <a:p>
            <a:r>
              <a:rPr lang="en-US" sz="3600" b="1" dirty="0" smtClean="0">
                <a:latin typeface="Seravek Light"/>
                <a:cs typeface="Seravek Light"/>
              </a:rPr>
              <a:t>Planned Giving vs. Direct Response</a:t>
            </a:r>
            <a:endParaRPr lang="en-US" sz="3600" b="1" dirty="0">
              <a:latin typeface="Seravek Light"/>
              <a:cs typeface="Seravek Light"/>
            </a:endParaRPr>
          </a:p>
        </p:txBody>
      </p:sp>
      <p:pic>
        <p:nvPicPr>
          <p:cNvPr id="12" name="Picture 11" descr="burr-hamilton-A.jpeg"/>
          <p:cNvPicPr>
            <a:picLocks noChangeAspect="1"/>
          </p:cNvPicPr>
          <p:nvPr/>
        </p:nvPicPr>
        <p:blipFill>
          <a:blip r:embed="rId4"/>
          <a:stretch>
            <a:fillRect/>
          </a:stretch>
        </p:blipFill>
        <p:spPr>
          <a:xfrm>
            <a:off x="1286929" y="338669"/>
            <a:ext cx="6867648" cy="39478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old-texture-golden-zoloto-fon-3619.jpg"/>
          <p:cNvPicPr>
            <a:picLocks noChangeAspect="1"/>
          </p:cNvPicPr>
          <p:nvPr/>
        </p:nvPicPr>
        <p:blipFill>
          <a:blip r:embed="rId3"/>
          <a:stretch>
            <a:fillRect/>
          </a:stretch>
        </p:blipFill>
        <p:spPr>
          <a:xfrm>
            <a:off x="0" y="0"/>
            <a:ext cx="9144000" cy="5143500"/>
          </a:xfrm>
          <a:prstGeom prst="rect">
            <a:avLst/>
          </a:prstGeom>
        </p:spPr>
      </p:pic>
      <p:pic>
        <p:nvPicPr>
          <p:cNvPr id="6" name="Picture 5" descr="28ACCD5A00000578-3081680-image-a-83_1431613774832.jpg"/>
          <p:cNvPicPr>
            <a:picLocks noChangeAspect="1"/>
          </p:cNvPicPr>
          <p:nvPr/>
        </p:nvPicPr>
        <p:blipFill>
          <a:blip r:embed="rId4"/>
          <a:srcRect b="6250"/>
          <a:stretch>
            <a:fillRect/>
          </a:stretch>
        </p:blipFill>
        <p:spPr>
          <a:xfrm>
            <a:off x="121603" y="1673225"/>
            <a:ext cx="2011228" cy="1884164"/>
          </a:xfrm>
          <a:prstGeom prst="rect">
            <a:avLst/>
          </a:prstGeom>
        </p:spPr>
      </p:pic>
      <p:pic>
        <p:nvPicPr>
          <p:cNvPr id="7" name="Picture 6" descr="hqdefault.jpg"/>
          <p:cNvPicPr>
            <a:picLocks noChangeAspect="1"/>
          </p:cNvPicPr>
          <p:nvPr/>
        </p:nvPicPr>
        <p:blipFill>
          <a:blip r:embed="rId5"/>
          <a:srcRect t="12000" b="12000"/>
          <a:stretch>
            <a:fillRect/>
          </a:stretch>
        </p:blipFill>
        <p:spPr>
          <a:xfrm>
            <a:off x="2234430" y="3083733"/>
            <a:ext cx="4086577" cy="1747013"/>
          </a:xfrm>
          <a:prstGeom prst="rect">
            <a:avLst/>
          </a:prstGeom>
        </p:spPr>
      </p:pic>
      <p:pic>
        <p:nvPicPr>
          <p:cNvPr id="8" name="Picture 7" descr="topshot_30.jpg"/>
          <p:cNvPicPr>
            <a:picLocks noChangeAspect="1"/>
          </p:cNvPicPr>
          <p:nvPr/>
        </p:nvPicPr>
        <p:blipFill>
          <a:blip r:embed="rId6"/>
          <a:srcRect r="48750"/>
          <a:stretch>
            <a:fillRect/>
          </a:stretch>
        </p:blipFill>
        <p:spPr>
          <a:xfrm>
            <a:off x="6438902" y="1673225"/>
            <a:ext cx="2651264" cy="2182416"/>
          </a:xfrm>
          <a:prstGeom prst="rect">
            <a:avLst/>
          </a:prstGeom>
        </p:spPr>
      </p:pic>
      <p:sp>
        <p:nvSpPr>
          <p:cNvPr id="11" name="TextBox 10"/>
          <p:cNvSpPr txBox="1"/>
          <p:nvPr/>
        </p:nvSpPr>
        <p:spPr>
          <a:xfrm>
            <a:off x="474134" y="365035"/>
            <a:ext cx="8374956" cy="646331"/>
          </a:xfrm>
          <a:prstGeom prst="rect">
            <a:avLst/>
          </a:prstGeom>
          <a:noFill/>
        </p:spPr>
        <p:txBody>
          <a:bodyPr wrap="none" rtlCol="0">
            <a:spAutoFit/>
          </a:bodyPr>
          <a:lstStyle/>
          <a:p>
            <a:r>
              <a:rPr lang="en-US" sz="3600" b="1" dirty="0" smtClean="0">
                <a:latin typeface="Seravek Light"/>
                <a:cs typeface="Seravek Light"/>
              </a:rPr>
              <a:t>What Kind of ‘Shot’ are We Talking About?</a:t>
            </a:r>
            <a:endParaRPr lang="en-US" sz="3600" b="1" dirty="0">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old-texture-golden-zoloto-fon-3619.jpg"/>
          <p:cNvPicPr>
            <a:picLocks noChangeAspect="1"/>
          </p:cNvPicPr>
          <p:nvPr/>
        </p:nvPicPr>
        <p:blipFill>
          <a:blip r:embed="rId3"/>
          <a:stretch>
            <a:fillRect/>
          </a:stretch>
        </p:blipFill>
        <p:spPr>
          <a:xfrm>
            <a:off x="0" y="0"/>
            <a:ext cx="9144000" cy="5143500"/>
          </a:xfrm>
          <a:prstGeom prst="rect">
            <a:avLst/>
          </a:prstGeom>
        </p:spPr>
      </p:pic>
      <p:sp>
        <p:nvSpPr>
          <p:cNvPr id="8" name="TextBox 7"/>
          <p:cNvSpPr txBox="1"/>
          <p:nvPr/>
        </p:nvSpPr>
        <p:spPr>
          <a:xfrm>
            <a:off x="372534" y="1242198"/>
            <a:ext cx="3832224" cy="1754327"/>
          </a:xfrm>
          <a:prstGeom prst="rect">
            <a:avLst/>
          </a:prstGeom>
          <a:noFill/>
        </p:spPr>
        <p:txBody>
          <a:bodyPr wrap="square" rtlCol="0">
            <a:spAutoFit/>
          </a:bodyPr>
          <a:lstStyle/>
          <a:p>
            <a:r>
              <a:rPr lang="en-US" sz="3600" b="1" dirty="0" smtClean="0">
                <a:latin typeface="Seravek Light"/>
                <a:cs typeface="Seravek Light"/>
              </a:rPr>
              <a:t>What Kind of ‘Shot’ are We Talking About?</a:t>
            </a:r>
            <a:endParaRPr lang="en-US" sz="3600" b="1" dirty="0">
              <a:latin typeface="Seravek Light"/>
              <a:cs typeface="Seravek Light"/>
            </a:endParaRPr>
          </a:p>
        </p:txBody>
      </p:sp>
      <p:pic>
        <p:nvPicPr>
          <p:cNvPr id="9" name="Picture 8" descr="Lifecycle_basic-2.jpg"/>
          <p:cNvPicPr>
            <a:picLocks noChangeAspect="1"/>
          </p:cNvPicPr>
          <p:nvPr/>
        </p:nvPicPr>
        <p:blipFill>
          <a:blip r:embed="rId4"/>
          <a:stretch>
            <a:fillRect/>
          </a:stretch>
        </p:blipFill>
        <p:spPr>
          <a:xfrm>
            <a:off x="4204758" y="283706"/>
            <a:ext cx="4228042" cy="42889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gold-texture-golden-zoloto-fon-3619.jpg"/>
          <p:cNvPicPr>
            <a:picLocks noChangeAspect="1"/>
          </p:cNvPicPr>
          <p:nvPr/>
        </p:nvPicPr>
        <p:blipFill>
          <a:blip r:embed="rId3">
            <a:alphaModFix amt="82000"/>
          </a:blip>
          <a:srcRect l="23850" r="-1140"/>
          <a:stretch>
            <a:fillRect/>
          </a:stretch>
        </p:blipFill>
        <p:spPr>
          <a:xfrm>
            <a:off x="-35090" y="1"/>
            <a:ext cx="9423197" cy="5143500"/>
          </a:xfrm>
          <a:prstGeom prst="rect">
            <a:avLst/>
          </a:prstGeom>
        </p:spPr>
      </p:pic>
      <p:sp>
        <p:nvSpPr>
          <p:cNvPr id="6" name="Rectangle 5"/>
          <p:cNvSpPr/>
          <p:nvPr/>
        </p:nvSpPr>
        <p:spPr>
          <a:xfrm>
            <a:off x="2101281" y="220133"/>
            <a:ext cx="4573638" cy="553998"/>
          </a:xfrm>
          <a:prstGeom prst="rect">
            <a:avLst/>
          </a:prstGeom>
        </p:spPr>
        <p:txBody>
          <a:bodyPr wrap="none">
            <a:spAutoFit/>
          </a:bodyPr>
          <a:lstStyle/>
          <a:p>
            <a:r>
              <a:rPr lang="en-US" sz="3000" b="1" u="sng" dirty="0" smtClean="0"/>
              <a:t>Death Doesn’t Discriminate</a:t>
            </a:r>
            <a:endParaRPr lang="en-US" sz="3000" b="1" u="sng" dirty="0"/>
          </a:p>
        </p:txBody>
      </p:sp>
      <p:sp>
        <p:nvSpPr>
          <p:cNvPr id="9" name="TextBox 8"/>
          <p:cNvSpPr txBox="1"/>
          <p:nvPr/>
        </p:nvSpPr>
        <p:spPr>
          <a:xfrm>
            <a:off x="0" y="774130"/>
            <a:ext cx="9179090" cy="4524316"/>
          </a:xfrm>
          <a:prstGeom prst="rect">
            <a:avLst/>
          </a:prstGeom>
          <a:noFill/>
        </p:spPr>
        <p:txBody>
          <a:bodyPr wrap="square" rtlCol="0">
            <a:spAutoFit/>
          </a:bodyPr>
          <a:lstStyle/>
          <a:p>
            <a:pPr>
              <a:buFont typeface="Arial"/>
              <a:buChar char="•"/>
            </a:pPr>
            <a:r>
              <a:rPr lang="en-US" sz="3600" dirty="0" smtClean="0">
                <a:latin typeface="Seravek Light"/>
                <a:cs typeface="Seravek Light"/>
              </a:rPr>
              <a:t>An estimated 59 TRILLION DOLLARS will be     transferred from American estates by the year 2061</a:t>
            </a:r>
          </a:p>
          <a:p>
            <a:endParaRPr lang="en-US" sz="3600" dirty="0" smtClean="0">
              <a:latin typeface="Seravek Light"/>
              <a:cs typeface="Seravek Light"/>
            </a:endParaRPr>
          </a:p>
          <a:p>
            <a:pPr>
              <a:buFont typeface="Arial"/>
              <a:buChar char="•"/>
            </a:pPr>
            <a:r>
              <a:rPr lang="en-US" sz="3600" dirty="0" smtClean="0">
                <a:latin typeface="Seravek Light"/>
                <a:cs typeface="Seravek Light"/>
              </a:rPr>
              <a:t>Bequests made up 8% of total giving in 2016</a:t>
            </a:r>
          </a:p>
          <a:p>
            <a:pPr>
              <a:buFont typeface="Arial"/>
              <a:buChar char="•"/>
            </a:pPr>
            <a:endParaRPr lang="en-US" sz="3600" dirty="0">
              <a:latin typeface="Seravek Light"/>
              <a:cs typeface="Seravek Light"/>
            </a:endParaRPr>
          </a:p>
          <a:p>
            <a:pPr>
              <a:buFont typeface="Arial"/>
              <a:buChar char="•"/>
            </a:pPr>
            <a:r>
              <a:rPr lang="en-US" sz="3600" dirty="0" smtClean="0">
                <a:latin typeface="Seravek Light"/>
                <a:cs typeface="Seravek Light"/>
              </a:rPr>
              <a:t>The baby boomer population has decreased by 4M since 1999. </a:t>
            </a:r>
            <a:endParaRPr lang="en-US" sz="3600" dirty="0">
              <a:latin typeface="Seravek Light"/>
              <a:cs typeface="Seravek Ligh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jpg"/>
          <p:cNvPicPr>
            <a:picLocks noChangeAspect="1"/>
          </p:cNvPicPr>
          <p:nvPr/>
        </p:nvPicPr>
        <p:blipFill>
          <a:blip r:embed="rId3"/>
          <a:stretch>
            <a:fillRect/>
          </a:stretch>
        </p:blipFill>
        <p:spPr>
          <a:xfrm>
            <a:off x="-22542" y="-1"/>
            <a:ext cx="9369742" cy="5278727"/>
          </a:xfrm>
          <a:prstGeom prst="rect">
            <a:avLst/>
          </a:prstGeom>
        </p:spPr>
      </p:pic>
      <p:sp>
        <p:nvSpPr>
          <p:cNvPr id="5" name="Rectangle 4"/>
          <p:cNvSpPr/>
          <p:nvPr/>
        </p:nvSpPr>
        <p:spPr>
          <a:xfrm>
            <a:off x="1206796" y="52042"/>
            <a:ext cx="6562957" cy="646331"/>
          </a:xfrm>
          <a:prstGeom prst="rect">
            <a:avLst/>
          </a:prstGeom>
          <a:solidFill>
            <a:schemeClr val="bg1"/>
          </a:solidFill>
        </p:spPr>
        <p:txBody>
          <a:bodyPr wrap="none">
            <a:spAutoFit/>
          </a:bodyPr>
          <a:lstStyle/>
          <a:p>
            <a:pPr algn="ctr"/>
            <a:r>
              <a:rPr lang="en-US" sz="3600" b="1" u="sng" dirty="0" smtClean="0">
                <a:solidFill>
                  <a:schemeClr val="tx2"/>
                </a:solidFill>
                <a:latin typeface="Seravek Light"/>
                <a:cs typeface="Seravek Light"/>
              </a:rPr>
              <a:t>Direct Mail  Response Decreasing </a:t>
            </a:r>
          </a:p>
        </p:txBody>
      </p:sp>
      <p:pic>
        <p:nvPicPr>
          <p:cNvPr id="6" name="Picture 5" descr="Screen Shot 2017-07-13 at 2.00.47 PM.png"/>
          <p:cNvPicPr>
            <a:picLocks noChangeAspect="1"/>
          </p:cNvPicPr>
          <p:nvPr/>
        </p:nvPicPr>
        <p:blipFill>
          <a:blip r:embed="rId4"/>
          <a:srcRect l="2557" t="3327" r="2557" b="6654"/>
          <a:stretch>
            <a:fillRect/>
          </a:stretch>
        </p:blipFill>
        <p:spPr>
          <a:xfrm>
            <a:off x="999066" y="931333"/>
            <a:ext cx="6984071" cy="3818468"/>
          </a:xfrm>
          <a:prstGeom prst="rect">
            <a:avLst/>
          </a:prstGeom>
        </p:spPr>
      </p:pic>
      <p:sp>
        <p:nvSpPr>
          <p:cNvPr id="7" name="TextBox 6"/>
          <p:cNvSpPr txBox="1"/>
          <p:nvPr/>
        </p:nvSpPr>
        <p:spPr>
          <a:xfrm>
            <a:off x="0" y="4749801"/>
            <a:ext cx="4496778" cy="369332"/>
          </a:xfrm>
          <a:prstGeom prst="rect">
            <a:avLst/>
          </a:prstGeom>
          <a:noFill/>
        </p:spPr>
        <p:txBody>
          <a:bodyPr wrap="square" rtlCol="0">
            <a:spAutoFit/>
          </a:bodyPr>
          <a:lstStyle/>
          <a:p>
            <a:r>
              <a:rPr lang="en-US" dirty="0" smtClean="0">
                <a:solidFill>
                  <a:schemeClr val="bg1"/>
                </a:solidFill>
              </a:rPr>
              <a:t>Source: Target Analytics</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jpg"/>
          <p:cNvPicPr>
            <a:picLocks noChangeAspect="1"/>
          </p:cNvPicPr>
          <p:nvPr/>
        </p:nvPicPr>
        <p:blipFill>
          <a:blip r:embed="rId3"/>
          <a:stretch>
            <a:fillRect/>
          </a:stretch>
        </p:blipFill>
        <p:spPr>
          <a:xfrm>
            <a:off x="-22542" y="-1"/>
            <a:ext cx="9369742" cy="5278727"/>
          </a:xfrm>
          <a:prstGeom prst="rect">
            <a:avLst/>
          </a:prstGeom>
        </p:spPr>
      </p:pic>
      <p:sp>
        <p:nvSpPr>
          <p:cNvPr id="5" name="Rectangle 4"/>
          <p:cNvSpPr/>
          <p:nvPr/>
        </p:nvSpPr>
        <p:spPr>
          <a:xfrm>
            <a:off x="1465662" y="52042"/>
            <a:ext cx="6045245" cy="646331"/>
          </a:xfrm>
          <a:prstGeom prst="rect">
            <a:avLst/>
          </a:prstGeom>
          <a:solidFill>
            <a:schemeClr val="bg1"/>
          </a:solidFill>
        </p:spPr>
        <p:txBody>
          <a:bodyPr wrap="none">
            <a:spAutoFit/>
          </a:bodyPr>
          <a:lstStyle/>
          <a:p>
            <a:pPr algn="ctr"/>
            <a:r>
              <a:rPr lang="en-US" sz="3600" b="1" u="sng" dirty="0" smtClean="0">
                <a:solidFill>
                  <a:schemeClr val="tx2"/>
                </a:solidFill>
                <a:latin typeface="Seravek Light"/>
                <a:cs typeface="Seravek Light"/>
              </a:rPr>
              <a:t>Bequest Projections Increasing</a:t>
            </a:r>
            <a:endParaRPr lang="en-US" sz="3600" b="1" u="sng" dirty="0" smtClean="0">
              <a:solidFill>
                <a:schemeClr val="tx2"/>
              </a:solidFill>
              <a:latin typeface="Seravek Light"/>
              <a:cs typeface="Seravek Light"/>
            </a:endParaRPr>
          </a:p>
        </p:txBody>
      </p:sp>
      <p:sp>
        <p:nvSpPr>
          <p:cNvPr id="2" name="Rectangle 1"/>
          <p:cNvSpPr/>
          <p:nvPr/>
        </p:nvSpPr>
        <p:spPr>
          <a:xfrm>
            <a:off x="811635" y="897467"/>
            <a:ext cx="7519564" cy="424603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Chart 7"/>
          <p:cNvGraphicFramePr>
            <a:graphicFrameLocks noGrp="1"/>
          </p:cNvGraphicFramePr>
          <p:nvPr>
            <p:extLst>
              <p:ext uri="{D42A27DB-BD31-4B8C-83A1-F6EECF244321}">
                <p14:modId xmlns:p14="http://schemas.microsoft.com/office/powerpoint/2010/main" val="412194165"/>
              </p:ext>
            </p:extLst>
          </p:nvPr>
        </p:nvGraphicFramePr>
        <p:xfrm>
          <a:off x="811635" y="897467"/>
          <a:ext cx="7353295" cy="4127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27326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2574</TotalTime>
  <Words>2140</Words>
  <Application>Microsoft Macintosh PowerPoint</Application>
  <PresentationFormat>On-screen Show (16:9)</PresentationFormat>
  <Paragraphs>283</Paragraphs>
  <Slides>33</Slides>
  <Notes>30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Alanah Rosenbloom</dc:creator>
  <cp:lastModifiedBy>Meg Roberts</cp:lastModifiedBy>
  <cp:revision>98</cp:revision>
  <dcterms:created xsi:type="dcterms:W3CDTF">2017-07-25T20:00:39Z</dcterms:created>
  <dcterms:modified xsi:type="dcterms:W3CDTF">2017-08-04T01:44:23Z</dcterms:modified>
</cp:coreProperties>
</file>